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43" r:id="rId2"/>
    <p:sldId id="555" r:id="rId3"/>
    <p:sldId id="556" r:id="rId4"/>
    <p:sldId id="607" r:id="rId5"/>
    <p:sldId id="503" r:id="rId6"/>
    <p:sldId id="583" r:id="rId7"/>
    <p:sldId id="497" r:id="rId8"/>
    <p:sldId id="549" r:id="rId9"/>
    <p:sldId id="557" r:id="rId10"/>
    <p:sldId id="559" r:id="rId11"/>
    <p:sldId id="608" r:id="rId12"/>
    <p:sldId id="558" r:id="rId13"/>
    <p:sldId id="609" r:id="rId14"/>
    <p:sldId id="610" r:id="rId15"/>
    <p:sldId id="611" r:id="rId16"/>
    <p:sldId id="584" r:id="rId17"/>
    <p:sldId id="612" r:id="rId18"/>
    <p:sldId id="586" r:id="rId19"/>
    <p:sldId id="585" r:id="rId20"/>
    <p:sldId id="561" r:id="rId21"/>
    <p:sldId id="613" r:id="rId22"/>
    <p:sldId id="614" r:id="rId23"/>
    <p:sldId id="615" r:id="rId24"/>
    <p:sldId id="616" r:id="rId25"/>
    <p:sldId id="563" r:id="rId26"/>
    <p:sldId id="617" r:id="rId27"/>
    <p:sldId id="606" r:id="rId28"/>
    <p:sldId id="618" r:id="rId29"/>
    <p:sldId id="587" r:id="rId30"/>
    <p:sldId id="619" r:id="rId31"/>
    <p:sldId id="620" r:id="rId32"/>
    <p:sldId id="621" r:id="rId33"/>
    <p:sldId id="622" r:id="rId34"/>
    <p:sldId id="623" r:id="rId35"/>
    <p:sldId id="624" r:id="rId36"/>
    <p:sldId id="62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009900"/>
    <a:srgbClr val="FFCCFF"/>
    <a:srgbClr val="00FF00"/>
    <a:srgbClr val="BCFCD4"/>
    <a:srgbClr val="99FF66"/>
    <a:srgbClr val="33CCFF"/>
    <a:srgbClr val="F11BAA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81" d="100"/>
          <a:sy n="81" d="100"/>
        </p:scale>
        <p:origin x="11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5D8F4-2F55-4BF6-A353-2E56F4C4C2E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CC809B-7BA7-4A0D-B695-0E9D47EC411D}">
      <dgm:prSet phldrT="[Text]" custT="1"/>
      <dgm:spPr/>
      <dgm:t>
        <a:bodyPr/>
        <a:lstStyle/>
        <a:p>
          <a:r>
            <a:rPr lang="en-US" sz="2000" b="1" dirty="0" smtClean="0">
              <a:latin typeface="Cambria" pitchFamily="18" charset="0"/>
              <a:ea typeface="Cambria" pitchFamily="18" charset="0"/>
            </a:rPr>
            <a:t>4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20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điểm</a:t>
          </a:r>
          <a:r>
            <a:rPr lang="en-US" sz="2000" b="1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dirty="0" err="1" smtClean="0">
              <a:latin typeface="Cambria" pitchFamily="18" charset="0"/>
              <a:ea typeface="Cambria" pitchFamily="18" charset="0"/>
            </a:rPr>
            <a:t>chung</a:t>
          </a:r>
          <a:endParaRPr lang="en-US" sz="2000" b="1" dirty="0">
            <a:latin typeface="Cambria" pitchFamily="18" charset="0"/>
            <a:ea typeface="Cambria" pitchFamily="18" charset="0"/>
          </a:endParaRPr>
        </a:p>
      </dgm:t>
    </dgm:pt>
    <dgm:pt modelId="{385C8509-BCC9-43D7-B17B-0F89B0FAB8CA}" type="parTrans" cxnId="{A0FFC210-2957-47FA-887C-20B1BE3808AA}">
      <dgm:prSet/>
      <dgm:spPr/>
      <dgm:t>
        <a:bodyPr/>
        <a:lstStyle/>
        <a:p>
          <a:endParaRPr lang="en-US"/>
        </a:p>
      </dgm:t>
    </dgm:pt>
    <dgm:pt modelId="{A4AA5E0B-AC64-449A-BD64-00016E98F395}" type="sibTrans" cxnId="{A0FFC210-2957-47FA-887C-20B1BE3808AA}">
      <dgm:prSet/>
      <dgm:spPr/>
      <dgm:t>
        <a:bodyPr/>
        <a:lstStyle/>
        <a:p>
          <a:endParaRPr lang="en-US"/>
        </a:p>
      </dgm:t>
    </dgm:pt>
    <dgm:pt modelId="{7AB79125-B231-4799-84D0-EB928BE69659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đồi núi chiếm ưu thế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0ABB49B6-8467-42F6-AC15-344F799C1469}" type="parTrans" cxnId="{0B2DDD8A-FBF9-4012-9F96-DE4DE095A627}">
      <dgm:prSet/>
      <dgm:spPr/>
      <dgm:t>
        <a:bodyPr/>
        <a:lstStyle/>
        <a:p>
          <a:endParaRPr lang="en-US"/>
        </a:p>
      </dgm:t>
    </dgm:pt>
    <dgm:pt modelId="{A9C86BCE-F87D-45BD-B7F1-D74414AF9C10}" type="sibTrans" cxnId="{0B2DDD8A-FBF9-4012-9F96-DE4DE095A627}">
      <dgm:prSet/>
      <dgm:spPr/>
      <dgm:t>
        <a:bodyPr/>
        <a:lstStyle/>
        <a:p>
          <a:endParaRPr lang="en-US"/>
        </a:p>
      </dgm:t>
    </dgm:pt>
    <dgm:pt modelId="{F72E7E77-CB09-42AF-ACC5-792126FFCA2E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có 2 hướng chính là TB-ĐN và vòng cung.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2CE944B4-E07C-4AA5-B3DB-75EC19A3B065}" type="parTrans" cxnId="{CF518178-EDA9-47F3-9589-2A9644126EE7}">
      <dgm:prSet/>
      <dgm:spPr/>
      <dgm:t>
        <a:bodyPr/>
        <a:lstStyle/>
        <a:p>
          <a:endParaRPr lang="en-US"/>
        </a:p>
      </dgm:t>
    </dgm:pt>
    <dgm:pt modelId="{829BB0F9-26ED-4B97-8A15-BC7AA5C40593}" type="sibTrans" cxnId="{CF518178-EDA9-47F3-9589-2A9644126EE7}">
      <dgm:prSet/>
      <dgm:spPr/>
      <dgm:t>
        <a:bodyPr/>
        <a:lstStyle/>
        <a:p>
          <a:endParaRPr lang="en-US"/>
        </a:p>
      </dgm:t>
    </dgm:pt>
    <dgm:pt modelId="{7DA43C6A-B607-4E73-BABB-48F4DB078CE5}">
      <dgm:prSet phldrT="[Text]" custT="1"/>
      <dgm:spPr/>
      <dgm:t>
        <a:bodyPr/>
        <a:lstStyle/>
        <a:p>
          <a:r>
            <a:rPr lang="en-US" sz="2000" dirty="0" err="1" smtClean="0">
              <a:latin typeface="Cambria" pitchFamily="18" charset="0"/>
              <a:ea typeface="Cambria" pitchFamily="18" charset="0"/>
            </a:rPr>
            <a:t>Địa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hình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tính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chất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phân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bậc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khá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rõ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dirty="0" err="1" smtClean="0">
              <a:latin typeface="Cambria" pitchFamily="18" charset="0"/>
              <a:ea typeface="Cambria" pitchFamily="18" charset="0"/>
            </a:rPr>
            <a:t>rệt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33505401-C1B2-4468-B86E-70745E096832}" type="parTrans" cxnId="{BE494AFD-6995-43CB-8B6F-52001AF4248C}">
      <dgm:prSet/>
      <dgm:spPr/>
      <dgm:t>
        <a:bodyPr/>
        <a:lstStyle/>
        <a:p>
          <a:endParaRPr lang="en-US"/>
        </a:p>
      </dgm:t>
    </dgm:pt>
    <dgm:pt modelId="{013248DD-3CCE-4309-A4C3-E946B84C297A}" type="sibTrans" cxnId="{BE494AFD-6995-43CB-8B6F-52001AF4248C}">
      <dgm:prSet/>
      <dgm:spPr/>
      <dgm:t>
        <a:bodyPr/>
        <a:lstStyle/>
        <a:p>
          <a:endParaRPr lang="en-US"/>
        </a:p>
      </dgm:t>
    </dgm:pt>
    <dgm:pt modelId="{25165AF8-05A7-4DB1-BE9E-0A6D21ED0147}">
      <dgm:prSet phldrT="[Text]" custT="1"/>
      <dgm:spPr/>
      <dgm:t>
        <a:bodyPr/>
        <a:lstStyle/>
        <a:p>
          <a:r>
            <a:rPr lang="vi-VN" sz="2000" dirty="0" smtClean="0">
              <a:latin typeface="Cambria" pitchFamily="18" charset="0"/>
              <a:ea typeface="Cambria" pitchFamily="18" charset="0"/>
            </a:rPr>
            <a:t>Địa hình chịu tác động của khí hậu nhiệt đới ẩm gió mùa và con người</a:t>
          </a:r>
          <a:r>
            <a:rPr lang="en-US" sz="20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dirty="0">
            <a:latin typeface="Cambria" pitchFamily="18" charset="0"/>
            <a:ea typeface="Cambria" pitchFamily="18" charset="0"/>
          </a:endParaRPr>
        </a:p>
      </dgm:t>
    </dgm:pt>
    <dgm:pt modelId="{D9234A93-74FC-4F5B-939C-6F0E7B5BDCE9}" type="parTrans" cxnId="{C92CD01B-9B6D-4B8D-9A0E-0269111E3327}">
      <dgm:prSet/>
      <dgm:spPr/>
      <dgm:t>
        <a:bodyPr/>
        <a:lstStyle/>
        <a:p>
          <a:endParaRPr lang="en-US"/>
        </a:p>
      </dgm:t>
    </dgm:pt>
    <dgm:pt modelId="{4839BF8F-6BE3-4A57-885F-4B78251E5B3E}" type="sibTrans" cxnId="{C92CD01B-9B6D-4B8D-9A0E-0269111E3327}">
      <dgm:prSet/>
      <dgm:spPr/>
      <dgm:t>
        <a:bodyPr/>
        <a:lstStyle/>
        <a:p>
          <a:endParaRPr lang="en-US"/>
        </a:p>
      </dgm:t>
    </dgm:pt>
    <dgm:pt modelId="{90BCF881-EB1A-449F-BD7A-DA4E3052AEF9}" type="pres">
      <dgm:prSet presAssocID="{9005D8F4-2F55-4BF6-A353-2E56F4C4C2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258815-A71D-499E-806F-3DDB357ABFAB}" type="pres">
      <dgm:prSet presAssocID="{BFCC809B-7BA7-4A0D-B695-0E9D47EC411D}" presName="root1" presStyleCnt="0"/>
      <dgm:spPr/>
    </dgm:pt>
    <dgm:pt modelId="{AA7767D3-53FF-41C3-964D-0C09B48DF49F}" type="pres">
      <dgm:prSet presAssocID="{BFCC809B-7BA7-4A0D-B695-0E9D47EC411D}" presName="LevelOneTextNode" presStyleLbl="node0" presStyleIdx="0" presStyleCnt="1" custScaleX="760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873DE6-570B-4673-B52F-AD3D8D05A1C5}" type="pres">
      <dgm:prSet presAssocID="{BFCC809B-7BA7-4A0D-B695-0E9D47EC411D}" presName="level2hierChild" presStyleCnt="0"/>
      <dgm:spPr/>
    </dgm:pt>
    <dgm:pt modelId="{CD7C0DA7-4673-430F-B17D-F4A6D0CF8E78}" type="pres">
      <dgm:prSet presAssocID="{0ABB49B6-8467-42F6-AC15-344F799C1469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2BE94A9D-F048-47D5-ADF2-709C6A945307}" type="pres">
      <dgm:prSet presAssocID="{0ABB49B6-8467-42F6-AC15-344F799C146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C0885D5E-B366-4CB4-80F7-4B4223EFD112}" type="pres">
      <dgm:prSet presAssocID="{7AB79125-B231-4799-84D0-EB928BE69659}" presName="root2" presStyleCnt="0"/>
      <dgm:spPr/>
    </dgm:pt>
    <dgm:pt modelId="{96F6B4A5-4316-483E-A215-A50AB58380CF}" type="pres">
      <dgm:prSet presAssocID="{7AB79125-B231-4799-84D0-EB928BE69659}" presName="LevelTwoTextNode" presStyleLbl="node2" presStyleIdx="0" presStyleCnt="4" custScaleX="208595" custScaleY="81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8AAEAC-43D2-4E22-8A74-18A94D736197}" type="pres">
      <dgm:prSet presAssocID="{7AB79125-B231-4799-84D0-EB928BE69659}" presName="level3hierChild" presStyleCnt="0"/>
      <dgm:spPr/>
    </dgm:pt>
    <dgm:pt modelId="{94EA96AF-2FBC-4648-9FD1-87361545AC9C}" type="pres">
      <dgm:prSet presAssocID="{2CE944B4-E07C-4AA5-B3DB-75EC19A3B065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B71E18EA-A9F5-46B8-ABA7-9EFB15559447}" type="pres">
      <dgm:prSet presAssocID="{2CE944B4-E07C-4AA5-B3DB-75EC19A3B06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F04E35C-3EAE-441A-936B-5D9D412F8908}" type="pres">
      <dgm:prSet presAssocID="{F72E7E77-CB09-42AF-ACC5-792126FFCA2E}" presName="root2" presStyleCnt="0"/>
      <dgm:spPr/>
    </dgm:pt>
    <dgm:pt modelId="{194FA8BE-403B-4438-BA10-D5FA171165B8}" type="pres">
      <dgm:prSet presAssocID="{F72E7E77-CB09-42AF-ACC5-792126FFCA2E}" presName="LevelTwoTextNode" presStyleLbl="node2" presStyleIdx="1" presStyleCnt="4" custScaleX="208595" custScaleY="8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4F3A6-45BC-4438-9BAD-767003A9A51F}" type="pres">
      <dgm:prSet presAssocID="{F72E7E77-CB09-42AF-ACC5-792126FFCA2E}" presName="level3hierChild" presStyleCnt="0"/>
      <dgm:spPr/>
    </dgm:pt>
    <dgm:pt modelId="{E8278B7B-0FAD-4B56-BFD7-99CDD2D15D79}" type="pres">
      <dgm:prSet presAssocID="{33505401-C1B2-4468-B86E-70745E096832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0F735E1D-8DE0-4FED-A1AD-7F2CCD5A702A}" type="pres">
      <dgm:prSet presAssocID="{33505401-C1B2-4468-B86E-70745E096832}" presName="connTx" presStyleLbl="parChTrans1D2" presStyleIdx="2" presStyleCnt="4"/>
      <dgm:spPr/>
      <dgm:t>
        <a:bodyPr/>
        <a:lstStyle/>
        <a:p>
          <a:endParaRPr lang="en-US"/>
        </a:p>
      </dgm:t>
    </dgm:pt>
    <dgm:pt modelId="{07507DAA-DBE3-4073-8093-C951DFAAE50C}" type="pres">
      <dgm:prSet presAssocID="{7DA43C6A-B607-4E73-BABB-48F4DB078CE5}" presName="root2" presStyleCnt="0"/>
      <dgm:spPr/>
    </dgm:pt>
    <dgm:pt modelId="{EDB4E737-2141-4BB1-B813-7B76AF376A28}" type="pres">
      <dgm:prSet presAssocID="{7DA43C6A-B607-4E73-BABB-48F4DB078CE5}" presName="LevelTwoTextNode" presStyleLbl="node2" presStyleIdx="2" presStyleCnt="4" custScaleX="208595" custScaleY="763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AD4517-59CC-4694-B2CA-32F6DB794FEF}" type="pres">
      <dgm:prSet presAssocID="{7DA43C6A-B607-4E73-BABB-48F4DB078CE5}" presName="level3hierChild" presStyleCnt="0"/>
      <dgm:spPr/>
    </dgm:pt>
    <dgm:pt modelId="{CB055323-E44E-407A-8665-53A08ECD62A4}" type="pres">
      <dgm:prSet presAssocID="{D9234A93-74FC-4F5B-939C-6F0E7B5BDCE9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6B664DAE-CFAB-4EB3-86DA-BCD831827A4A}" type="pres">
      <dgm:prSet presAssocID="{D9234A93-74FC-4F5B-939C-6F0E7B5BDCE9}" presName="connTx" presStyleLbl="parChTrans1D2" presStyleIdx="3" presStyleCnt="4"/>
      <dgm:spPr/>
      <dgm:t>
        <a:bodyPr/>
        <a:lstStyle/>
        <a:p>
          <a:endParaRPr lang="en-US"/>
        </a:p>
      </dgm:t>
    </dgm:pt>
    <dgm:pt modelId="{5B396C6D-38D2-4799-854D-29EDE812012D}" type="pres">
      <dgm:prSet presAssocID="{25165AF8-05A7-4DB1-BE9E-0A6D21ED0147}" presName="root2" presStyleCnt="0"/>
      <dgm:spPr/>
    </dgm:pt>
    <dgm:pt modelId="{8F2DA846-E5CB-4AE7-92C9-8E5BFEDD193F}" type="pres">
      <dgm:prSet presAssocID="{25165AF8-05A7-4DB1-BE9E-0A6D21ED0147}" presName="LevelTwoTextNode" presStyleLbl="node2" presStyleIdx="3" presStyleCnt="4" custScaleX="208595" custScaleY="810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8F3E70-20F6-44F0-BBA8-1C543AEDE795}" type="pres">
      <dgm:prSet presAssocID="{25165AF8-05A7-4DB1-BE9E-0A6D21ED0147}" presName="level3hierChild" presStyleCnt="0"/>
      <dgm:spPr/>
    </dgm:pt>
  </dgm:ptLst>
  <dgm:cxnLst>
    <dgm:cxn modelId="{99AEBE31-15D0-48C2-BD6D-0B59C40D6C35}" type="presOf" srcId="{0ABB49B6-8467-42F6-AC15-344F799C1469}" destId="{CD7C0DA7-4673-430F-B17D-F4A6D0CF8E78}" srcOrd="0" destOrd="0" presId="urn:microsoft.com/office/officeart/2005/8/layout/hierarchy2"/>
    <dgm:cxn modelId="{0B2DDD8A-FBF9-4012-9F96-DE4DE095A627}" srcId="{BFCC809B-7BA7-4A0D-B695-0E9D47EC411D}" destId="{7AB79125-B231-4799-84D0-EB928BE69659}" srcOrd="0" destOrd="0" parTransId="{0ABB49B6-8467-42F6-AC15-344F799C1469}" sibTransId="{A9C86BCE-F87D-45BD-B7F1-D74414AF9C10}"/>
    <dgm:cxn modelId="{80479130-C74F-41A2-A30D-4352F3B470A5}" type="presOf" srcId="{D9234A93-74FC-4F5B-939C-6F0E7B5BDCE9}" destId="{6B664DAE-CFAB-4EB3-86DA-BCD831827A4A}" srcOrd="1" destOrd="0" presId="urn:microsoft.com/office/officeart/2005/8/layout/hierarchy2"/>
    <dgm:cxn modelId="{A0FFC210-2957-47FA-887C-20B1BE3808AA}" srcId="{9005D8F4-2F55-4BF6-A353-2E56F4C4C2E3}" destId="{BFCC809B-7BA7-4A0D-B695-0E9D47EC411D}" srcOrd="0" destOrd="0" parTransId="{385C8509-BCC9-43D7-B17B-0F89B0FAB8CA}" sibTransId="{A4AA5E0B-AC64-449A-BD64-00016E98F395}"/>
    <dgm:cxn modelId="{1FEB5100-326C-46CC-9C21-82B20147C3FE}" type="presOf" srcId="{F72E7E77-CB09-42AF-ACC5-792126FFCA2E}" destId="{194FA8BE-403B-4438-BA10-D5FA171165B8}" srcOrd="0" destOrd="0" presId="urn:microsoft.com/office/officeart/2005/8/layout/hierarchy2"/>
    <dgm:cxn modelId="{1B244CEE-EAD4-4CEE-BEB8-DE470AB0417B}" type="presOf" srcId="{33505401-C1B2-4468-B86E-70745E096832}" destId="{0F735E1D-8DE0-4FED-A1AD-7F2CCD5A702A}" srcOrd="1" destOrd="0" presId="urn:microsoft.com/office/officeart/2005/8/layout/hierarchy2"/>
    <dgm:cxn modelId="{6A8F592C-CB75-4108-B53D-D6FF1D18C46D}" type="presOf" srcId="{BFCC809B-7BA7-4A0D-B695-0E9D47EC411D}" destId="{AA7767D3-53FF-41C3-964D-0C09B48DF49F}" srcOrd="0" destOrd="0" presId="urn:microsoft.com/office/officeart/2005/8/layout/hierarchy2"/>
    <dgm:cxn modelId="{9A8F0380-C4C6-4C09-9F3B-7F078463B7D6}" type="presOf" srcId="{2CE944B4-E07C-4AA5-B3DB-75EC19A3B065}" destId="{94EA96AF-2FBC-4648-9FD1-87361545AC9C}" srcOrd="0" destOrd="0" presId="urn:microsoft.com/office/officeart/2005/8/layout/hierarchy2"/>
    <dgm:cxn modelId="{C0CCC99A-303D-4ECE-8313-5C7EE6073328}" type="presOf" srcId="{9005D8F4-2F55-4BF6-A353-2E56F4C4C2E3}" destId="{90BCF881-EB1A-449F-BD7A-DA4E3052AEF9}" srcOrd="0" destOrd="0" presId="urn:microsoft.com/office/officeart/2005/8/layout/hierarchy2"/>
    <dgm:cxn modelId="{6A8FD2F5-1303-4E8B-87F7-E37B0B3282FB}" type="presOf" srcId="{2CE944B4-E07C-4AA5-B3DB-75EC19A3B065}" destId="{B71E18EA-A9F5-46B8-ABA7-9EFB15559447}" srcOrd="1" destOrd="0" presId="urn:microsoft.com/office/officeart/2005/8/layout/hierarchy2"/>
    <dgm:cxn modelId="{02E811DD-04B0-4350-AE13-9DAB275DEC51}" type="presOf" srcId="{25165AF8-05A7-4DB1-BE9E-0A6D21ED0147}" destId="{8F2DA846-E5CB-4AE7-92C9-8E5BFEDD193F}" srcOrd="0" destOrd="0" presId="urn:microsoft.com/office/officeart/2005/8/layout/hierarchy2"/>
    <dgm:cxn modelId="{EA64417C-74F9-4C99-98F1-7B27A9BC1635}" type="presOf" srcId="{7AB79125-B231-4799-84D0-EB928BE69659}" destId="{96F6B4A5-4316-483E-A215-A50AB58380CF}" srcOrd="0" destOrd="0" presId="urn:microsoft.com/office/officeart/2005/8/layout/hierarchy2"/>
    <dgm:cxn modelId="{C92CD01B-9B6D-4B8D-9A0E-0269111E3327}" srcId="{BFCC809B-7BA7-4A0D-B695-0E9D47EC411D}" destId="{25165AF8-05A7-4DB1-BE9E-0A6D21ED0147}" srcOrd="3" destOrd="0" parTransId="{D9234A93-74FC-4F5B-939C-6F0E7B5BDCE9}" sibTransId="{4839BF8F-6BE3-4A57-885F-4B78251E5B3E}"/>
    <dgm:cxn modelId="{94075342-0968-47A5-83AA-6AD6BDB1678A}" type="presOf" srcId="{D9234A93-74FC-4F5B-939C-6F0E7B5BDCE9}" destId="{CB055323-E44E-407A-8665-53A08ECD62A4}" srcOrd="0" destOrd="0" presId="urn:microsoft.com/office/officeart/2005/8/layout/hierarchy2"/>
    <dgm:cxn modelId="{B8650C08-A839-440F-B1E2-253C76E8F250}" type="presOf" srcId="{7DA43C6A-B607-4E73-BABB-48F4DB078CE5}" destId="{EDB4E737-2141-4BB1-B813-7B76AF376A28}" srcOrd="0" destOrd="0" presId="urn:microsoft.com/office/officeart/2005/8/layout/hierarchy2"/>
    <dgm:cxn modelId="{CF518178-EDA9-47F3-9589-2A9644126EE7}" srcId="{BFCC809B-7BA7-4A0D-B695-0E9D47EC411D}" destId="{F72E7E77-CB09-42AF-ACC5-792126FFCA2E}" srcOrd="1" destOrd="0" parTransId="{2CE944B4-E07C-4AA5-B3DB-75EC19A3B065}" sibTransId="{829BB0F9-26ED-4B97-8A15-BC7AA5C40593}"/>
    <dgm:cxn modelId="{C814D90C-945F-4E7A-BDA5-8BAFC61A9923}" type="presOf" srcId="{0ABB49B6-8467-42F6-AC15-344F799C1469}" destId="{2BE94A9D-F048-47D5-ADF2-709C6A945307}" srcOrd="1" destOrd="0" presId="urn:microsoft.com/office/officeart/2005/8/layout/hierarchy2"/>
    <dgm:cxn modelId="{BE494AFD-6995-43CB-8B6F-52001AF4248C}" srcId="{BFCC809B-7BA7-4A0D-B695-0E9D47EC411D}" destId="{7DA43C6A-B607-4E73-BABB-48F4DB078CE5}" srcOrd="2" destOrd="0" parTransId="{33505401-C1B2-4468-B86E-70745E096832}" sibTransId="{013248DD-3CCE-4309-A4C3-E946B84C297A}"/>
    <dgm:cxn modelId="{2AA5B627-4AEE-4574-8204-A25E0E6A34A9}" type="presOf" srcId="{33505401-C1B2-4468-B86E-70745E096832}" destId="{E8278B7B-0FAD-4B56-BFD7-99CDD2D15D79}" srcOrd="0" destOrd="0" presId="urn:microsoft.com/office/officeart/2005/8/layout/hierarchy2"/>
    <dgm:cxn modelId="{69860160-7745-426C-B1D5-5714D698BB33}" type="presParOf" srcId="{90BCF881-EB1A-449F-BD7A-DA4E3052AEF9}" destId="{00258815-A71D-499E-806F-3DDB357ABFAB}" srcOrd="0" destOrd="0" presId="urn:microsoft.com/office/officeart/2005/8/layout/hierarchy2"/>
    <dgm:cxn modelId="{6903CCE8-898F-46AF-8144-7551C383CFF5}" type="presParOf" srcId="{00258815-A71D-499E-806F-3DDB357ABFAB}" destId="{AA7767D3-53FF-41C3-964D-0C09B48DF49F}" srcOrd="0" destOrd="0" presId="urn:microsoft.com/office/officeart/2005/8/layout/hierarchy2"/>
    <dgm:cxn modelId="{0429F496-924D-49BA-AF44-17161A42A223}" type="presParOf" srcId="{00258815-A71D-499E-806F-3DDB357ABFAB}" destId="{53873DE6-570B-4673-B52F-AD3D8D05A1C5}" srcOrd="1" destOrd="0" presId="urn:microsoft.com/office/officeart/2005/8/layout/hierarchy2"/>
    <dgm:cxn modelId="{3E8786AB-9A3E-4A2F-BBF5-3B7B91D1DB24}" type="presParOf" srcId="{53873DE6-570B-4673-B52F-AD3D8D05A1C5}" destId="{CD7C0DA7-4673-430F-B17D-F4A6D0CF8E78}" srcOrd="0" destOrd="0" presId="urn:microsoft.com/office/officeart/2005/8/layout/hierarchy2"/>
    <dgm:cxn modelId="{D6511A37-4D08-4EF0-B50F-185733466CAF}" type="presParOf" srcId="{CD7C0DA7-4673-430F-B17D-F4A6D0CF8E78}" destId="{2BE94A9D-F048-47D5-ADF2-709C6A945307}" srcOrd="0" destOrd="0" presId="urn:microsoft.com/office/officeart/2005/8/layout/hierarchy2"/>
    <dgm:cxn modelId="{8ABABE99-DF79-41AE-B36F-C9AB78922585}" type="presParOf" srcId="{53873DE6-570B-4673-B52F-AD3D8D05A1C5}" destId="{C0885D5E-B366-4CB4-80F7-4B4223EFD112}" srcOrd="1" destOrd="0" presId="urn:microsoft.com/office/officeart/2005/8/layout/hierarchy2"/>
    <dgm:cxn modelId="{373D8CE9-C86D-4964-AA66-A22CAB6DC02D}" type="presParOf" srcId="{C0885D5E-B366-4CB4-80F7-4B4223EFD112}" destId="{96F6B4A5-4316-483E-A215-A50AB58380CF}" srcOrd="0" destOrd="0" presId="urn:microsoft.com/office/officeart/2005/8/layout/hierarchy2"/>
    <dgm:cxn modelId="{19F22376-3B35-4630-9A39-3677D1F035BB}" type="presParOf" srcId="{C0885D5E-B366-4CB4-80F7-4B4223EFD112}" destId="{AF8AAEAC-43D2-4E22-8A74-18A94D736197}" srcOrd="1" destOrd="0" presId="urn:microsoft.com/office/officeart/2005/8/layout/hierarchy2"/>
    <dgm:cxn modelId="{F19C7B3A-2E7D-4FA6-9847-E8774557F199}" type="presParOf" srcId="{53873DE6-570B-4673-B52F-AD3D8D05A1C5}" destId="{94EA96AF-2FBC-4648-9FD1-87361545AC9C}" srcOrd="2" destOrd="0" presId="urn:microsoft.com/office/officeart/2005/8/layout/hierarchy2"/>
    <dgm:cxn modelId="{748012D2-3E0F-4D0A-A547-53B6354C9ECF}" type="presParOf" srcId="{94EA96AF-2FBC-4648-9FD1-87361545AC9C}" destId="{B71E18EA-A9F5-46B8-ABA7-9EFB15559447}" srcOrd="0" destOrd="0" presId="urn:microsoft.com/office/officeart/2005/8/layout/hierarchy2"/>
    <dgm:cxn modelId="{24606F3C-26D0-4768-83E2-726C9DB8C1BF}" type="presParOf" srcId="{53873DE6-570B-4673-B52F-AD3D8D05A1C5}" destId="{8F04E35C-3EAE-441A-936B-5D9D412F8908}" srcOrd="3" destOrd="0" presId="urn:microsoft.com/office/officeart/2005/8/layout/hierarchy2"/>
    <dgm:cxn modelId="{07455879-AC02-4E2B-9DFC-7EBD0C84923F}" type="presParOf" srcId="{8F04E35C-3EAE-441A-936B-5D9D412F8908}" destId="{194FA8BE-403B-4438-BA10-D5FA171165B8}" srcOrd="0" destOrd="0" presId="urn:microsoft.com/office/officeart/2005/8/layout/hierarchy2"/>
    <dgm:cxn modelId="{B0555A6C-AD16-4FE2-9727-3E2B48A0C28F}" type="presParOf" srcId="{8F04E35C-3EAE-441A-936B-5D9D412F8908}" destId="{9954F3A6-45BC-4438-9BAD-767003A9A51F}" srcOrd="1" destOrd="0" presId="urn:microsoft.com/office/officeart/2005/8/layout/hierarchy2"/>
    <dgm:cxn modelId="{3B290A94-7BAD-415F-9693-ADC5D9827B4B}" type="presParOf" srcId="{53873DE6-570B-4673-B52F-AD3D8D05A1C5}" destId="{E8278B7B-0FAD-4B56-BFD7-99CDD2D15D79}" srcOrd="4" destOrd="0" presId="urn:microsoft.com/office/officeart/2005/8/layout/hierarchy2"/>
    <dgm:cxn modelId="{1C8518C9-4423-405A-B320-F84BE55246FB}" type="presParOf" srcId="{E8278B7B-0FAD-4B56-BFD7-99CDD2D15D79}" destId="{0F735E1D-8DE0-4FED-A1AD-7F2CCD5A702A}" srcOrd="0" destOrd="0" presId="urn:microsoft.com/office/officeart/2005/8/layout/hierarchy2"/>
    <dgm:cxn modelId="{6A2D486E-9409-4B39-81AF-5E2318D32D61}" type="presParOf" srcId="{53873DE6-570B-4673-B52F-AD3D8D05A1C5}" destId="{07507DAA-DBE3-4073-8093-C951DFAAE50C}" srcOrd="5" destOrd="0" presId="urn:microsoft.com/office/officeart/2005/8/layout/hierarchy2"/>
    <dgm:cxn modelId="{5749AEA2-C5FE-4901-A9AC-5A02E71FA09D}" type="presParOf" srcId="{07507DAA-DBE3-4073-8093-C951DFAAE50C}" destId="{EDB4E737-2141-4BB1-B813-7B76AF376A28}" srcOrd="0" destOrd="0" presId="urn:microsoft.com/office/officeart/2005/8/layout/hierarchy2"/>
    <dgm:cxn modelId="{55581764-0C31-4BD2-9C2B-F24C7393DDB2}" type="presParOf" srcId="{07507DAA-DBE3-4073-8093-C951DFAAE50C}" destId="{ECAD4517-59CC-4694-B2CA-32F6DB794FEF}" srcOrd="1" destOrd="0" presId="urn:microsoft.com/office/officeart/2005/8/layout/hierarchy2"/>
    <dgm:cxn modelId="{6D434A49-5E0C-4FF9-94BD-149806EF57DA}" type="presParOf" srcId="{53873DE6-570B-4673-B52F-AD3D8D05A1C5}" destId="{CB055323-E44E-407A-8665-53A08ECD62A4}" srcOrd="6" destOrd="0" presId="urn:microsoft.com/office/officeart/2005/8/layout/hierarchy2"/>
    <dgm:cxn modelId="{FD560953-9303-4E11-A7E6-81C6AC33E9E3}" type="presParOf" srcId="{CB055323-E44E-407A-8665-53A08ECD62A4}" destId="{6B664DAE-CFAB-4EB3-86DA-BCD831827A4A}" srcOrd="0" destOrd="0" presId="urn:microsoft.com/office/officeart/2005/8/layout/hierarchy2"/>
    <dgm:cxn modelId="{8740FB0B-800F-4B1A-BA85-D8A3DA6161DB}" type="presParOf" srcId="{53873DE6-570B-4673-B52F-AD3D8D05A1C5}" destId="{5B396C6D-38D2-4799-854D-29EDE812012D}" srcOrd="7" destOrd="0" presId="urn:microsoft.com/office/officeart/2005/8/layout/hierarchy2"/>
    <dgm:cxn modelId="{2036CBB9-5F60-4E31-B4C5-B072419AF28A}" type="presParOf" srcId="{5B396C6D-38D2-4799-854D-29EDE812012D}" destId="{8F2DA846-E5CB-4AE7-92C9-8E5BFEDD193F}" srcOrd="0" destOrd="0" presId="urn:microsoft.com/office/officeart/2005/8/layout/hierarchy2"/>
    <dgm:cxn modelId="{CFE90EA7-A626-4FB8-8491-ECAFAA5E848F}" type="presParOf" srcId="{5B396C6D-38D2-4799-854D-29EDE812012D}" destId="{C08F3E70-20F6-44F0-BBA8-1C543AEDE79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767D3-53FF-41C3-964D-0C09B48DF49F}">
      <dsp:nvSpPr>
        <dsp:cNvPr id="0" name=""/>
        <dsp:cNvSpPr/>
      </dsp:nvSpPr>
      <dsp:spPr>
        <a:xfrm>
          <a:off x="4840" y="1645482"/>
          <a:ext cx="1671655" cy="1098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4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đặc</a:t>
          </a: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điểm</a:t>
          </a:r>
          <a:r>
            <a:rPr lang="en-US" sz="2000" b="1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b="1" kern="1200" dirty="0" err="1" smtClean="0">
              <a:latin typeface="Cambria" pitchFamily="18" charset="0"/>
              <a:ea typeface="Cambria" pitchFamily="18" charset="0"/>
            </a:rPr>
            <a:t>chung</a:t>
          </a:r>
          <a:endParaRPr lang="en-US" sz="2000" b="1" kern="1200" dirty="0">
            <a:latin typeface="Cambria" pitchFamily="18" charset="0"/>
            <a:ea typeface="Cambria" pitchFamily="18" charset="0"/>
          </a:endParaRPr>
        </a:p>
      </dsp:txBody>
      <dsp:txXfrm>
        <a:off x="37011" y="1677653"/>
        <a:ext cx="1607313" cy="1034072"/>
      </dsp:txXfrm>
    </dsp:sp>
    <dsp:sp modelId="{CD7C0DA7-4673-430F-B17D-F4A6D0CF8E78}">
      <dsp:nvSpPr>
        <dsp:cNvPr id="0" name=""/>
        <dsp:cNvSpPr/>
      </dsp:nvSpPr>
      <dsp:spPr>
        <a:xfrm rot="17956260">
          <a:off x="1217254" y="1388298"/>
          <a:ext cx="1797213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797213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70931" y="1365889"/>
        <a:ext cx="89860" cy="89860"/>
      </dsp:txXfrm>
    </dsp:sp>
    <dsp:sp modelId="{96F6B4A5-4316-483E-A215-A50AB58380CF}">
      <dsp:nvSpPr>
        <dsp:cNvPr id="0" name=""/>
        <dsp:cNvSpPr/>
      </dsp:nvSpPr>
      <dsp:spPr>
        <a:xfrm>
          <a:off x="2555227" y="181307"/>
          <a:ext cx="4582475" cy="891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đồi núi chiếm ưu thế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332" y="207412"/>
        <a:ext cx="4530265" cy="839076"/>
      </dsp:txXfrm>
    </dsp:sp>
    <dsp:sp modelId="{94EA96AF-2FBC-4648-9FD1-87361545AC9C}">
      <dsp:nvSpPr>
        <dsp:cNvPr id="0" name=""/>
        <dsp:cNvSpPr/>
      </dsp:nvSpPr>
      <dsp:spPr>
        <a:xfrm rot="19817569">
          <a:off x="1610011" y="1921485"/>
          <a:ext cx="1011700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011700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0569" y="1918714"/>
        <a:ext cx="50585" cy="50585"/>
      </dsp:txXfrm>
    </dsp:sp>
    <dsp:sp modelId="{194FA8BE-403B-4438-BA10-D5FA171165B8}">
      <dsp:nvSpPr>
        <dsp:cNvPr id="0" name=""/>
        <dsp:cNvSpPr/>
      </dsp:nvSpPr>
      <dsp:spPr>
        <a:xfrm>
          <a:off x="2555227" y="1237355"/>
          <a:ext cx="4582475" cy="911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có 2 hướng chính là TB-ĐN và vòng cung.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937" y="1264065"/>
        <a:ext cx="4529055" cy="858516"/>
      </dsp:txXfrm>
    </dsp:sp>
    <dsp:sp modelId="{E8278B7B-0FAD-4B56-BFD7-99CDD2D15D79}">
      <dsp:nvSpPr>
        <dsp:cNvPr id="0" name=""/>
        <dsp:cNvSpPr/>
      </dsp:nvSpPr>
      <dsp:spPr>
        <a:xfrm rot="1891076">
          <a:off x="1600462" y="2441600"/>
          <a:ext cx="1030798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030798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90091" y="2438352"/>
        <a:ext cx="51539" cy="51539"/>
      </dsp:txXfrm>
    </dsp:sp>
    <dsp:sp modelId="{EDB4E737-2141-4BB1-B813-7B76AF376A28}">
      <dsp:nvSpPr>
        <dsp:cNvPr id="0" name=""/>
        <dsp:cNvSpPr/>
      </dsp:nvSpPr>
      <dsp:spPr>
        <a:xfrm>
          <a:off x="2555227" y="2314054"/>
          <a:ext cx="4582475" cy="83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Địa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hình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tính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chất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phân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bậc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khá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rõ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2000" kern="1200" dirty="0" err="1" smtClean="0">
              <a:latin typeface="Cambria" pitchFamily="18" charset="0"/>
              <a:ea typeface="Cambria" pitchFamily="18" charset="0"/>
            </a:rPr>
            <a:t>rệt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79801" y="2338628"/>
        <a:ext cx="4533327" cy="789853"/>
      </dsp:txXfrm>
    </dsp:sp>
    <dsp:sp modelId="{CB055323-E44E-407A-8665-53A08ECD62A4}">
      <dsp:nvSpPr>
        <dsp:cNvPr id="0" name=""/>
        <dsp:cNvSpPr/>
      </dsp:nvSpPr>
      <dsp:spPr>
        <a:xfrm rot="3644222">
          <a:off x="1217029" y="2956295"/>
          <a:ext cx="1797663" cy="45043"/>
        </a:xfrm>
        <a:custGeom>
          <a:avLst/>
          <a:gdLst/>
          <a:ahLst/>
          <a:cxnLst/>
          <a:rect l="0" t="0" r="0" b="0"/>
          <a:pathLst>
            <a:path>
              <a:moveTo>
                <a:pt x="0" y="22521"/>
              </a:moveTo>
              <a:lnTo>
                <a:pt x="1797663" y="22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70920" y="2933876"/>
        <a:ext cx="89883" cy="89883"/>
      </dsp:txXfrm>
    </dsp:sp>
    <dsp:sp modelId="{8F2DA846-E5CB-4AE7-92C9-8E5BFEDD193F}">
      <dsp:nvSpPr>
        <dsp:cNvPr id="0" name=""/>
        <dsp:cNvSpPr/>
      </dsp:nvSpPr>
      <dsp:spPr>
        <a:xfrm>
          <a:off x="2555227" y="3317818"/>
          <a:ext cx="4582475" cy="890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 smtClean="0">
              <a:latin typeface="Cambria" pitchFamily="18" charset="0"/>
              <a:ea typeface="Cambria" pitchFamily="18" charset="0"/>
            </a:rPr>
            <a:t>Địa hình chịu tác động của khí hậu nhiệt đới ẩm gió mùa và con người</a:t>
          </a:r>
          <a:r>
            <a:rPr lang="en-US" sz="20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2000" kern="1200" dirty="0">
            <a:latin typeface="Cambria" pitchFamily="18" charset="0"/>
            <a:ea typeface="Cambria" pitchFamily="18" charset="0"/>
          </a:endParaRPr>
        </a:p>
      </dsp:txBody>
      <dsp:txXfrm>
        <a:off x="2581302" y="3343893"/>
        <a:ext cx="4530325" cy="838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7357F9-1E90-4474-98D7-13DBCA4CB76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19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7357F9-1E90-4474-98D7-13DBCA4CB76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0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A288D9-FFB7-4549-AC7C-86679081B3B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32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BC8E95-326A-4280-833C-11887D85EAB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26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2065AC-BEED-448B-81D4-ADC910DC039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805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735A9A-CA16-4281-B6C9-3AB2CE1BC7A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069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BE3187-9E90-48E6-AAA2-5123D7634E6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074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E23E81-11B2-4B0B-832A-C8DE72D6B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13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86D2E4-9973-4D0E-A3F8-C25627876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35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33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jpeg"/><Relationship Id="rId5" Type="http://schemas.openxmlformats.org/officeDocument/2006/relationships/image" Target="../media/image18.png"/><Relationship Id="rId10" Type="http://schemas.openxmlformats.org/officeDocument/2006/relationships/image" Target="../media/image42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diagramLayout" Target="../diagrams/layout1.xml"/><Relationship Id="rId5" Type="http://schemas.openxmlformats.org/officeDocument/2006/relationships/image" Target="../media/image18.png"/><Relationship Id="rId10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openxmlformats.org/officeDocument/2006/relationships/image" Target="../media/image20.jpeg"/><Relationship Id="rId14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9000" y="61061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ĐỒNG BẰNG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4" name="Picture 23" descr="Đồng tiếng Anh là gì - J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46" y="2488164"/>
            <a:ext cx="2962593" cy="1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qual 24"/>
          <p:cNvSpPr/>
          <p:nvPr/>
        </p:nvSpPr>
        <p:spPr>
          <a:xfrm>
            <a:off x="3106785" y="4345850"/>
            <a:ext cx="2982654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12" y="6248400"/>
            <a:ext cx="316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Lai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Leng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8570" y="6260068"/>
            <a:ext cx="317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Ngọc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Linh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3595074"/>
            <a:ext cx="30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-xi-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3581400"/>
            <a:ext cx="250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Luông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6" y="1410822"/>
            <a:ext cx="3769023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410822"/>
            <a:ext cx="3810000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" y="4114800"/>
            <a:ext cx="3797015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14800"/>
            <a:ext cx="3810000" cy="2145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6" descr="scan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66" r="4167" b="1666"/>
          <a:stretch>
            <a:fillRect/>
          </a:stretch>
        </p:blipFill>
        <p:spPr bwMode="auto">
          <a:xfrm>
            <a:off x="3941763" y="0"/>
            <a:ext cx="520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3733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hình dạng toàn bộ khu vực đồi núi ?</a:t>
            </a: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4953000" y="304800"/>
            <a:ext cx="2843213" cy="4800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" y="36"/>
              </a:cxn>
              <a:cxn ang="0">
                <a:pos x="82" y="83"/>
              </a:cxn>
              <a:cxn ang="0">
                <a:pos x="129" y="130"/>
              </a:cxn>
              <a:cxn ang="0">
                <a:pos x="153" y="165"/>
              </a:cxn>
              <a:cxn ang="0">
                <a:pos x="188" y="188"/>
              </a:cxn>
              <a:cxn ang="0">
                <a:pos x="235" y="247"/>
              </a:cxn>
              <a:cxn ang="0">
                <a:pos x="282" y="318"/>
              </a:cxn>
              <a:cxn ang="0">
                <a:pos x="294" y="353"/>
              </a:cxn>
              <a:cxn ang="0">
                <a:pos x="329" y="388"/>
              </a:cxn>
              <a:cxn ang="0">
                <a:pos x="400" y="435"/>
              </a:cxn>
              <a:cxn ang="0">
                <a:pos x="411" y="471"/>
              </a:cxn>
              <a:cxn ang="0">
                <a:pos x="458" y="541"/>
              </a:cxn>
              <a:cxn ang="0">
                <a:pos x="529" y="729"/>
              </a:cxn>
              <a:cxn ang="0">
                <a:pos x="611" y="906"/>
              </a:cxn>
              <a:cxn ang="0">
                <a:pos x="623" y="941"/>
              </a:cxn>
              <a:cxn ang="0">
                <a:pos x="658" y="953"/>
              </a:cxn>
              <a:cxn ang="0">
                <a:pos x="693" y="976"/>
              </a:cxn>
              <a:cxn ang="0">
                <a:pos x="787" y="1058"/>
              </a:cxn>
              <a:cxn ang="0">
                <a:pos x="893" y="1188"/>
              </a:cxn>
              <a:cxn ang="0">
                <a:pos x="999" y="1258"/>
              </a:cxn>
              <a:cxn ang="0">
                <a:pos x="1128" y="1352"/>
              </a:cxn>
              <a:cxn ang="0">
                <a:pos x="1305" y="1482"/>
              </a:cxn>
              <a:cxn ang="0">
                <a:pos x="1410" y="1552"/>
              </a:cxn>
              <a:cxn ang="0">
                <a:pos x="1446" y="1576"/>
              </a:cxn>
              <a:cxn ang="0">
                <a:pos x="1516" y="1681"/>
              </a:cxn>
              <a:cxn ang="0">
                <a:pos x="1563" y="1740"/>
              </a:cxn>
              <a:cxn ang="0">
                <a:pos x="1634" y="1811"/>
              </a:cxn>
              <a:cxn ang="0">
                <a:pos x="1728" y="2116"/>
              </a:cxn>
              <a:cxn ang="0">
                <a:pos x="1646" y="2563"/>
              </a:cxn>
              <a:cxn ang="0">
                <a:pos x="1599" y="2622"/>
              </a:cxn>
              <a:cxn ang="0">
                <a:pos x="1540" y="2669"/>
              </a:cxn>
              <a:cxn ang="0">
                <a:pos x="1034" y="2728"/>
              </a:cxn>
            </a:cxnLst>
            <a:rect l="0" t="0" r="r" b="b"/>
            <a:pathLst>
              <a:path w="1784" h="2793">
                <a:moveTo>
                  <a:pt x="0" y="0"/>
                </a:moveTo>
                <a:cubicBezTo>
                  <a:pt x="12" y="12"/>
                  <a:pt x="26" y="22"/>
                  <a:pt x="35" y="36"/>
                </a:cubicBezTo>
                <a:cubicBezTo>
                  <a:pt x="70" y="89"/>
                  <a:pt x="16" y="60"/>
                  <a:pt x="82" y="83"/>
                </a:cubicBezTo>
                <a:cubicBezTo>
                  <a:pt x="108" y="159"/>
                  <a:pt x="72" y="85"/>
                  <a:pt x="129" y="130"/>
                </a:cubicBezTo>
                <a:cubicBezTo>
                  <a:pt x="140" y="139"/>
                  <a:pt x="143" y="155"/>
                  <a:pt x="153" y="165"/>
                </a:cubicBezTo>
                <a:cubicBezTo>
                  <a:pt x="163" y="175"/>
                  <a:pt x="176" y="180"/>
                  <a:pt x="188" y="188"/>
                </a:cubicBezTo>
                <a:cubicBezTo>
                  <a:pt x="215" y="270"/>
                  <a:pt x="177" y="181"/>
                  <a:pt x="235" y="247"/>
                </a:cubicBezTo>
                <a:cubicBezTo>
                  <a:pt x="254" y="268"/>
                  <a:pt x="273" y="291"/>
                  <a:pt x="282" y="318"/>
                </a:cubicBezTo>
                <a:cubicBezTo>
                  <a:pt x="286" y="330"/>
                  <a:pt x="287" y="343"/>
                  <a:pt x="294" y="353"/>
                </a:cubicBezTo>
                <a:cubicBezTo>
                  <a:pt x="303" y="367"/>
                  <a:pt x="316" y="378"/>
                  <a:pt x="329" y="388"/>
                </a:cubicBezTo>
                <a:cubicBezTo>
                  <a:pt x="351" y="405"/>
                  <a:pt x="400" y="435"/>
                  <a:pt x="400" y="435"/>
                </a:cubicBezTo>
                <a:cubicBezTo>
                  <a:pt x="404" y="447"/>
                  <a:pt x="405" y="460"/>
                  <a:pt x="411" y="471"/>
                </a:cubicBezTo>
                <a:cubicBezTo>
                  <a:pt x="424" y="496"/>
                  <a:pt x="458" y="541"/>
                  <a:pt x="458" y="541"/>
                </a:cubicBezTo>
                <a:cubicBezTo>
                  <a:pt x="469" y="654"/>
                  <a:pt x="460" y="660"/>
                  <a:pt x="529" y="729"/>
                </a:cubicBezTo>
                <a:cubicBezTo>
                  <a:pt x="550" y="791"/>
                  <a:pt x="582" y="848"/>
                  <a:pt x="611" y="906"/>
                </a:cubicBezTo>
                <a:cubicBezTo>
                  <a:pt x="616" y="917"/>
                  <a:pt x="614" y="932"/>
                  <a:pt x="623" y="941"/>
                </a:cubicBezTo>
                <a:cubicBezTo>
                  <a:pt x="632" y="950"/>
                  <a:pt x="647" y="947"/>
                  <a:pt x="658" y="953"/>
                </a:cubicBezTo>
                <a:cubicBezTo>
                  <a:pt x="670" y="959"/>
                  <a:pt x="682" y="967"/>
                  <a:pt x="693" y="976"/>
                </a:cubicBezTo>
                <a:cubicBezTo>
                  <a:pt x="738" y="1013"/>
                  <a:pt x="731" y="1041"/>
                  <a:pt x="787" y="1058"/>
                </a:cubicBezTo>
                <a:cubicBezTo>
                  <a:pt x="804" y="1110"/>
                  <a:pt x="848" y="1157"/>
                  <a:pt x="893" y="1188"/>
                </a:cubicBezTo>
                <a:cubicBezTo>
                  <a:pt x="926" y="1237"/>
                  <a:pt x="946" y="1232"/>
                  <a:pt x="999" y="1258"/>
                </a:cubicBezTo>
                <a:cubicBezTo>
                  <a:pt x="1035" y="1310"/>
                  <a:pt x="1077" y="1319"/>
                  <a:pt x="1128" y="1352"/>
                </a:cubicBezTo>
                <a:cubicBezTo>
                  <a:pt x="1181" y="1429"/>
                  <a:pt x="1235" y="1443"/>
                  <a:pt x="1305" y="1482"/>
                </a:cubicBezTo>
                <a:cubicBezTo>
                  <a:pt x="1342" y="1502"/>
                  <a:pt x="1375" y="1529"/>
                  <a:pt x="1410" y="1552"/>
                </a:cubicBezTo>
                <a:cubicBezTo>
                  <a:pt x="1422" y="1560"/>
                  <a:pt x="1446" y="1576"/>
                  <a:pt x="1446" y="1576"/>
                </a:cubicBezTo>
                <a:cubicBezTo>
                  <a:pt x="1461" y="1623"/>
                  <a:pt x="1481" y="1646"/>
                  <a:pt x="1516" y="1681"/>
                </a:cubicBezTo>
                <a:cubicBezTo>
                  <a:pt x="1537" y="1744"/>
                  <a:pt x="1512" y="1695"/>
                  <a:pt x="1563" y="1740"/>
                </a:cubicBezTo>
                <a:cubicBezTo>
                  <a:pt x="1588" y="1762"/>
                  <a:pt x="1634" y="1811"/>
                  <a:pt x="1634" y="1811"/>
                </a:cubicBezTo>
                <a:cubicBezTo>
                  <a:pt x="1667" y="1912"/>
                  <a:pt x="1694" y="2016"/>
                  <a:pt x="1728" y="2116"/>
                </a:cubicBezTo>
                <a:cubicBezTo>
                  <a:pt x="1723" y="2256"/>
                  <a:pt x="1784" y="2468"/>
                  <a:pt x="1646" y="2563"/>
                </a:cubicBezTo>
                <a:cubicBezTo>
                  <a:pt x="1623" y="2630"/>
                  <a:pt x="1652" y="2569"/>
                  <a:pt x="1599" y="2622"/>
                </a:cubicBezTo>
                <a:cubicBezTo>
                  <a:pt x="1546" y="2675"/>
                  <a:pt x="1607" y="2646"/>
                  <a:pt x="1540" y="2669"/>
                </a:cubicBezTo>
                <a:cubicBezTo>
                  <a:pt x="1416" y="2793"/>
                  <a:pt x="1171" y="2728"/>
                  <a:pt x="1034" y="2728"/>
                </a:cubicBezTo>
              </a:path>
            </a:pathLst>
          </a:custGeom>
          <a:noFill/>
          <a:ln w="76200" cmpd="sng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34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AD7592-7769-4EE6-849F-A5A9EEF14D5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88" y="2971800"/>
            <a:ext cx="39274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- Đồi núi tạo thành một cánh cung lớn, mặt lồi hướng ra biển Đông dài 1400km, </a:t>
            </a:r>
            <a:r>
              <a:rPr lang="en-US" altLang="en-US" sz="2000" b="1" smtClean="0">
                <a:latin typeface="Times New Roman" panose="02020603050405020304" pitchFamily="18" charset="0"/>
              </a:rPr>
              <a:t>Từ Tây Bắc tới Đông Nam Bộ. Nhiều </a:t>
            </a:r>
            <a:r>
              <a:rPr lang="en-US" altLang="en-US" sz="2000" b="1">
                <a:latin typeface="Times New Roman" panose="02020603050405020304" pitchFamily="18" charset="0"/>
              </a:rPr>
              <a:t>vùng núi lan sát biển hoặc bị nhấn chìm thành các quần đảo(Vịnh Hạ Long)</a:t>
            </a:r>
            <a:endParaRPr lang="vi-VN" altLang="en-US" sz="20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81200"/>
            <a:ext cx="3657601" cy="230832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chiếm bao nhiêu diện tích lãnh thổ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nước ta được phân loại như thế nào?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582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00843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537264"/>
            <a:ext cx="3657601" cy="201593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Đồng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bằng chiếm 1/4 diện tích lãnh thổ. </a:t>
            </a:r>
            <a:endParaRPr lang="en-US" sz="2400" dirty="0" smtClean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Được </a:t>
            </a: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chia thành đồng bằng châu thổ và đồng bằng ven biển.</a:t>
            </a: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00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81000"/>
            <a:ext cx="4419600" cy="6477000"/>
          </a:xfrm>
          <a:noFill/>
        </p:spPr>
      </p:pic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4953000" y="528638"/>
            <a:ext cx="4419600" cy="6329362"/>
            <a:chOff x="3120" y="336"/>
            <a:chExt cx="2556" cy="3943"/>
          </a:xfrm>
        </p:grpSpPr>
        <p:pic>
          <p:nvPicPr>
            <p:cNvPr id="17421" name="Picture 7" descr="LD DIA HINH V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36"/>
              <a:ext cx="2400" cy="3696"/>
            </a:xfrm>
            <a:prstGeom prst="rect">
              <a:avLst/>
            </a:prstGeom>
            <a:solidFill>
              <a:srgbClr val="339966"/>
            </a:solidFill>
            <a:ln w="57150" cmpd="thickThin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22" name="Text Box 8"/>
            <p:cNvSpPr txBox="1">
              <a:spLocks noChangeArrowheads="1"/>
            </p:cNvSpPr>
            <p:nvPr/>
          </p:nvSpPr>
          <p:spPr bwMode="auto">
            <a:xfrm>
              <a:off x="3168" y="4032"/>
              <a:ext cx="2508" cy="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smtClean="0">
                  <a:solidFill>
                    <a:srgbClr val="1C1C1C"/>
                  </a:solidFill>
                  <a:latin typeface="Times New Roman" panose="02020603050405020304" pitchFamily="18" charset="0"/>
                </a:rPr>
                <a:t>H2.1</a:t>
              </a:r>
              <a:r>
                <a:rPr lang="en-US" altLang="en-US" sz="2000" b="1">
                  <a:solidFill>
                    <a:srgbClr val="1C1C1C"/>
                  </a:solidFill>
                  <a:latin typeface="Times New Roman" panose="02020603050405020304" pitchFamily="18" charset="0"/>
                </a:rPr>
                <a:t>. Lược đồ địa hình Việt Nam</a:t>
              </a:r>
            </a:p>
          </p:txBody>
        </p:sp>
      </p:grp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1447800" y="1828800"/>
            <a:ext cx="2133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3" name="Freeform 10"/>
          <p:cNvSpPr>
            <a:spLocks/>
          </p:cNvSpPr>
          <p:nvPr/>
        </p:nvSpPr>
        <p:spPr bwMode="auto">
          <a:xfrm>
            <a:off x="6086475" y="5067300"/>
            <a:ext cx="1152525" cy="976313"/>
          </a:xfrm>
          <a:custGeom>
            <a:avLst/>
            <a:gdLst>
              <a:gd name="T0" fmla="*/ 2147483646 w 726"/>
              <a:gd name="T1" fmla="*/ 2147483646 h 615"/>
              <a:gd name="T2" fmla="*/ 2147483646 w 726"/>
              <a:gd name="T3" fmla="*/ 0 h 615"/>
              <a:gd name="T4" fmla="*/ 2147483646 w 726"/>
              <a:gd name="T5" fmla="*/ 2147483646 h 615"/>
              <a:gd name="T6" fmla="*/ 2147483646 w 726"/>
              <a:gd name="T7" fmla="*/ 2147483646 h 615"/>
              <a:gd name="T8" fmla="*/ 2147483646 w 726"/>
              <a:gd name="T9" fmla="*/ 2147483646 h 615"/>
              <a:gd name="T10" fmla="*/ 0 w 726"/>
              <a:gd name="T11" fmla="*/ 2147483646 h 615"/>
              <a:gd name="T12" fmla="*/ 2147483646 w 726"/>
              <a:gd name="T13" fmla="*/ 2147483646 h 615"/>
              <a:gd name="T14" fmla="*/ 2147483646 w 726"/>
              <a:gd name="T15" fmla="*/ 2147483646 h 615"/>
              <a:gd name="T16" fmla="*/ 2147483646 w 726"/>
              <a:gd name="T17" fmla="*/ 2147483646 h 615"/>
              <a:gd name="T18" fmla="*/ 2147483646 w 726"/>
              <a:gd name="T19" fmla="*/ 2147483646 h 615"/>
              <a:gd name="T20" fmla="*/ 2147483646 w 726"/>
              <a:gd name="T21" fmla="*/ 2147483646 h 615"/>
              <a:gd name="T22" fmla="*/ 2147483646 w 726"/>
              <a:gd name="T23" fmla="*/ 2147483646 h 615"/>
              <a:gd name="T24" fmla="*/ 2147483646 w 726"/>
              <a:gd name="T25" fmla="*/ 2147483646 h 615"/>
              <a:gd name="T26" fmla="*/ 2147483646 w 726"/>
              <a:gd name="T27" fmla="*/ 2147483646 h 615"/>
              <a:gd name="T28" fmla="*/ 2147483646 w 726"/>
              <a:gd name="T29" fmla="*/ 2147483646 h 615"/>
              <a:gd name="T30" fmla="*/ 2147483646 w 726"/>
              <a:gd name="T31" fmla="*/ 2147483646 h 615"/>
              <a:gd name="T32" fmla="*/ 2147483646 w 726"/>
              <a:gd name="T33" fmla="*/ 2147483646 h 6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26"/>
              <a:gd name="T52" fmla="*/ 0 h 615"/>
              <a:gd name="T53" fmla="*/ 726 w 726"/>
              <a:gd name="T54" fmla="*/ 615 h 61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26" h="615">
                <a:moveTo>
                  <a:pt x="726" y="72"/>
                </a:moveTo>
                <a:cubicBezTo>
                  <a:pt x="678" y="62"/>
                  <a:pt x="647" y="33"/>
                  <a:pt x="613" y="0"/>
                </a:cubicBezTo>
                <a:cubicBezTo>
                  <a:pt x="488" y="9"/>
                  <a:pt x="393" y="21"/>
                  <a:pt x="264" y="28"/>
                </a:cubicBezTo>
                <a:cubicBezTo>
                  <a:pt x="230" y="16"/>
                  <a:pt x="214" y="7"/>
                  <a:pt x="179" y="18"/>
                </a:cubicBezTo>
                <a:cubicBezTo>
                  <a:pt x="144" y="72"/>
                  <a:pt x="91" y="110"/>
                  <a:pt x="28" y="122"/>
                </a:cubicBezTo>
                <a:cubicBezTo>
                  <a:pt x="19" y="128"/>
                  <a:pt x="0" y="130"/>
                  <a:pt x="0" y="141"/>
                </a:cubicBezTo>
                <a:cubicBezTo>
                  <a:pt x="0" y="152"/>
                  <a:pt x="17" y="157"/>
                  <a:pt x="28" y="160"/>
                </a:cubicBezTo>
                <a:cubicBezTo>
                  <a:pt x="49" y="167"/>
                  <a:pt x="72" y="167"/>
                  <a:pt x="94" y="170"/>
                </a:cubicBezTo>
                <a:cubicBezTo>
                  <a:pt x="154" y="189"/>
                  <a:pt x="96" y="162"/>
                  <a:pt x="132" y="207"/>
                </a:cubicBezTo>
                <a:cubicBezTo>
                  <a:pt x="139" y="216"/>
                  <a:pt x="151" y="220"/>
                  <a:pt x="160" y="226"/>
                </a:cubicBezTo>
                <a:cubicBezTo>
                  <a:pt x="174" y="266"/>
                  <a:pt x="164" y="277"/>
                  <a:pt x="141" y="311"/>
                </a:cubicBezTo>
                <a:cubicBezTo>
                  <a:pt x="106" y="423"/>
                  <a:pt x="11" y="615"/>
                  <a:pt x="170" y="585"/>
                </a:cubicBezTo>
                <a:cubicBezTo>
                  <a:pt x="192" y="552"/>
                  <a:pt x="207" y="531"/>
                  <a:pt x="245" y="519"/>
                </a:cubicBezTo>
                <a:cubicBezTo>
                  <a:pt x="306" y="429"/>
                  <a:pt x="380" y="437"/>
                  <a:pt x="472" y="406"/>
                </a:cubicBezTo>
                <a:cubicBezTo>
                  <a:pt x="519" y="390"/>
                  <a:pt x="564" y="359"/>
                  <a:pt x="604" y="330"/>
                </a:cubicBezTo>
                <a:cubicBezTo>
                  <a:pt x="622" y="277"/>
                  <a:pt x="652" y="195"/>
                  <a:pt x="680" y="160"/>
                </a:cubicBezTo>
                <a:lnTo>
                  <a:pt x="726" y="72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11"/>
          <p:cNvSpPr>
            <a:spLocks/>
          </p:cNvSpPr>
          <p:nvPr/>
        </p:nvSpPr>
        <p:spPr bwMode="auto">
          <a:xfrm>
            <a:off x="6546850" y="1809750"/>
            <a:ext cx="1817688" cy="3421063"/>
          </a:xfrm>
          <a:custGeom>
            <a:avLst/>
            <a:gdLst>
              <a:gd name="T0" fmla="*/ 2147483646 w 1145"/>
              <a:gd name="T1" fmla="*/ 2147483646 h 2155"/>
              <a:gd name="T2" fmla="*/ 2147483646 w 1145"/>
              <a:gd name="T3" fmla="*/ 2147483646 h 2155"/>
              <a:gd name="T4" fmla="*/ 2147483646 w 1145"/>
              <a:gd name="T5" fmla="*/ 2147483646 h 2155"/>
              <a:gd name="T6" fmla="*/ 2147483646 w 1145"/>
              <a:gd name="T7" fmla="*/ 2147483646 h 2155"/>
              <a:gd name="T8" fmla="*/ 2147483646 w 1145"/>
              <a:gd name="T9" fmla="*/ 2147483646 h 2155"/>
              <a:gd name="T10" fmla="*/ 2147483646 w 1145"/>
              <a:gd name="T11" fmla="*/ 2147483646 h 2155"/>
              <a:gd name="T12" fmla="*/ 2147483646 w 1145"/>
              <a:gd name="T13" fmla="*/ 2147483646 h 2155"/>
              <a:gd name="T14" fmla="*/ 2147483646 w 1145"/>
              <a:gd name="T15" fmla="*/ 2147483646 h 2155"/>
              <a:gd name="T16" fmla="*/ 2147483646 w 1145"/>
              <a:gd name="T17" fmla="*/ 2147483646 h 2155"/>
              <a:gd name="T18" fmla="*/ 2147483646 w 1145"/>
              <a:gd name="T19" fmla="*/ 2147483646 h 2155"/>
              <a:gd name="T20" fmla="*/ 2147483646 w 1145"/>
              <a:gd name="T21" fmla="*/ 2147483646 h 2155"/>
              <a:gd name="T22" fmla="*/ 2147483646 w 1145"/>
              <a:gd name="T23" fmla="*/ 2147483646 h 2155"/>
              <a:gd name="T24" fmla="*/ 2147483646 w 1145"/>
              <a:gd name="T25" fmla="*/ 2147483646 h 2155"/>
              <a:gd name="T26" fmla="*/ 2147483646 w 1145"/>
              <a:gd name="T27" fmla="*/ 2147483646 h 2155"/>
              <a:gd name="T28" fmla="*/ 2147483646 w 1145"/>
              <a:gd name="T29" fmla="*/ 2147483646 h 2155"/>
              <a:gd name="T30" fmla="*/ 2147483646 w 1145"/>
              <a:gd name="T31" fmla="*/ 2147483646 h 2155"/>
              <a:gd name="T32" fmla="*/ 2147483646 w 1145"/>
              <a:gd name="T33" fmla="*/ 2147483646 h 2155"/>
              <a:gd name="T34" fmla="*/ 2147483646 w 1145"/>
              <a:gd name="T35" fmla="*/ 2147483646 h 2155"/>
              <a:gd name="T36" fmla="*/ 2147483646 w 1145"/>
              <a:gd name="T37" fmla="*/ 2147483646 h 2155"/>
              <a:gd name="T38" fmla="*/ 2147483646 w 1145"/>
              <a:gd name="T39" fmla="*/ 2147483646 h 2155"/>
              <a:gd name="T40" fmla="*/ 2147483646 w 1145"/>
              <a:gd name="T41" fmla="*/ 2147483646 h 2155"/>
              <a:gd name="T42" fmla="*/ 2147483646 w 1145"/>
              <a:gd name="T43" fmla="*/ 2147483646 h 2155"/>
              <a:gd name="T44" fmla="*/ 2147483646 w 1145"/>
              <a:gd name="T45" fmla="*/ 2147483646 h 2155"/>
              <a:gd name="T46" fmla="*/ 2147483646 w 1145"/>
              <a:gd name="T47" fmla="*/ 2147483646 h 2155"/>
              <a:gd name="T48" fmla="*/ 2147483646 w 1145"/>
              <a:gd name="T49" fmla="*/ 2147483646 h 2155"/>
              <a:gd name="T50" fmla="*/ 2147483646 w 1145"/>
              <a:gd name="T51" fmla="*/ 2147483646 h 2155"/>
              <a:gd name="T52" fmla="*/ 2147483646 w 1145"/>
              <a:gd name="T53" fmla="*/ 2147483646 h 2155"/>
              <a:gd name="T54" fmla="*/ 2147483646 w 1145"/>
              <a:gd name="T55" fmla="*/ 2147483646 h 2155"/>
              <a:gd name="T56" fmla="*/ 2147483646 w 1145"/>
              <a:gd name="T57" fmla="*/ 2147483646 h 2155"/>
              <a:gd name="T58" fmla="*/ 2147483646 w 1145"/>
              <a:gd name="T59" fmla="*/ 2147483646 h 2155"/>
              <a:gd name="T60" fmla="*/ 2147483646 w 1145"/>
              <a:gd name="T61" fmla="*/ 2147483646 h 2155"/>
              <a:gd name="T62" fmla="*/ 2147483646 w 1145"/>
              <a:gd name="T63" fmla="*/ 2147483646 h 2155"/>
              <a:gd name="T64" fmla="*/ 2147483646 w 1145"/>
              <a:gd name="T65" fmla="*/ 2147483646 h 2155"/>
              <a:gd name="T66" fmla="*/ 2147483646 w 1145"/>
              <a:gd name="T67" fmla="*/ 2147483646 h 2155"/>
              <a:gd name="T68" fmla="*/ 2147483646 w 1145"/>
              <a:gd name="T69" fmla="*/ 2147483646 h 2155"/>
              <a:gd name="T70" fmla="*/ 2147483646 w 1145"/>
              <a:gd name="T71" fmla="*/ 2147483646 h 215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45"/>
              <a:gd name="T109" fmla="*/ 0 h 2155"/>
              <a:gd name="T110" fmla="*/ 1145 w 1145"/>
              <a:gd name="T111" fmla="*/ 2155 h 215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45" h="2155">
                <a:moveTo>
                  <a:pt x="196" y="12"/>
                </a:moveTo>
                <a:cubicBezTo>
                  <a:pt x="141" y="0"/>
                  <a:pt x="99" y="15"/>
                  <a:pt x="40" y="21"/>
                </a:cubicBezTo>
                <a:cubicBezTo>
                  <a:pt x="31" y="31"/>
                  <a:pt x="16" y="37"/>
                  <a:pt x="12" y="50"/>
                </a:cubicBezTo>
                <a:cubicBezTo>
                  <a:pt x="3" y="77"/>
                  <a:pt x="50" y="123"/>
                  <a:pt x="69" y="135"/>
                </a:cubicBezTo>
                <a:cubicBezTo>
                  <a:pt x="66" y="166"/>
                  <a:pt x="73" y="201"/>
                  <a:pt x="59" y="229"/>
                </a:cubicBezTo>
                <a:cubicBezTo>
                  <a:pt x="49" y="249"/>
                  <a:pt x="2" y="267"/>
                  <a:pt x="2" y="267"/>
                </a:cubicBezTo>
                <a:cubicBezTo>
                  <a:pt x="5" y="289"/>
                  <a:pt x="0" y="314"/>
                  <a:pt x="12" y="333"/>
                </a:cubicBezTo>
                <a:cubicBezTo>
                  <a:pt x="33" y="366"/>
                  <a:pt x="90" y="378"/>
                  <a:pt x="125" y="390"/>
                </a:cubicBezTo>
                <a:cubicBezTo>
                  <a:pt x="135" y="399"/>
                  <a:pt x="143" y="410"/>
                  <a:pt x="154" y="418"/>
                </a:cubicBezTo>
                <a:cubicBezTo>
                  <a:pt x="172" y="432"/>
                  <a:pt x="210" y="456"/>
                  <a:pt x="210" y="456"/>
                </a:cubicBezTo>
                <a:cubicBezTo>
                  <a:pt x="228" y="507"/>
                  <a:pt x="272" y="528"/>
                  <a:pt x="314" y="560"/>
                </a:cubicBezTo>
                <a:cubicBezTo>
                  <a:pt x="290" y="631"/>
                  <a:pt x="291" y="635"/>
                  <a:pt x="305" y="569"/>
                </a:cubicBezTo>
                <a:cubicBezTo>
                  <a:pt x="357" y="588"/>
                  <a:pt x="331" y="569"/>
                  <a:pt x="352" y="654"/>
                </a:cubicBezTo>
                <a:cubicBezTo>
                  <a:pt x="357" y="672"/>
                  <a:pt x="408" y="680"/>
                  <a:pt x="418" y="682"/>
                </a:cubicBezTo>
                <a:cubicBezTo>
                  <a:pt x="504" y="737"/>
                  <a:pt x="464" y="723"/>
                  <a:pt x="531" y="739"/>
                </a:cubicBezTo>
                <a:cubicBezTo>
                  <a:pt x="549" y="789"/>
                  <a:pt x="579" y="790"/>
                  <a:pt x="626" y="805"/>
                </a:cubicBezTo>
                <a:cubicBezTo>
                  <a:pt x="660" y="828"/>
                  <a:pt x="700" y="848"/>
                  <a:pt x="739" y="862"/>
                </a:cubicBezTo>
                <a:cubicBezTo>
                  <a:pt x="767" y="890"/>
                  <a:pt x="791" y="897"/>
                  <a:pt x="824" y="918"/>
                </a:cubicBezTo>
                <a:cubicBezTo>
                  <a:pt x="851" y="959"/>
                  <a:pt x="859" y="1038"/>
                  <a:pt x="899" y="1070"/>
                </a:cubicBezTo>
                <a:cubicBezTo>
                  <a:pt x="907" y="1076"/>
                  <a:pt x="918" y="1076"/>
                  <a:pt x="928" y="1079"/>
                </a:cubicBezTo>
                <a:cubicBezTo>
                  <a:pt x="937" y="1085"/>
                  <a:pt x="950" y="1089"/>
                  <a:pt x="956" y="1098"/>
                </a:cubicBezTo>
                <a:cubicBezTo>
                  <a:pt x="963" y="1109"/>
                  <a:pt x="962" y="1123"/>
                  <a:pt x="966" y="1136"/>
                </a:cubicBezTo>
                <a:cubicBezTo>
                  <a:pt x="979" y="1180"/>
                  <a:pt x="988" y="1212"/>
                  <a:pt x="1013" y="1249"/>
                </a:cubicBezTo>
                <a:cubicBezTo>
                  <a:pt x="1031" y="1304"/>
                  <a:pt x="1038" y="1321"/>
                  <a:pt x="1079" y="1362"/>
                </a:cubicBezTo>
                <a:cubicBezTo>
                  <a:pt x="1099" y="1427"/>
                  <a:pt x="1101" y="1494"/>
                  <a:pt x="1107" y="1561"/>
                </a:cubicBezTo>
                <a:cubicBezTo>
                  <a:pt x="1099" y="1707"/>
                  <a:pt x="1105" y="1709"/>
                  <a:pt x="1069" y="1816"/>
                </a:cubicBezTo>
                <a:cubicBezTo>
                  <a:pt x="1061" y="1839"/>
                  <a:pt x="1036" y="1852"/>
                  <a:pt x="1022" y="1872"/>
                </a:cubicBezTo>
                <a:cubicBezTo>
                  <a:pt x="1004" y="1930"/>
                  <a:pt x="1028" y="1875"/>
                  <a:pt x="984" y="1919"/>
                </a:cubicBezTo>
                <a:cubicBezTo>
                  <a:pt x="976" y="1927"/>
                  <a:pt x="974" y="1940"/>
                  <a:pt x="966" y="1948"/>
                </a:cubicBezTo>
                <a:cubicBezTo>
                  <a:pt x="948" y="1966"/>
                  <a:pt x="931" y="1969"/>
                  <a:pt x="909" y="1976"/>
                </a:cubicBezTo>
                <a:cubicBezTo>
                  <a:pt x="831" y="2028"/>
                  <a:pt x="747" y="2050"/>
                  <a:pt x="654" y="2061"/>
                </a:cubicBezTo>
                <a:cubicBezTo>
                  <a:pt x="623" y="2071"/>
                  <a:pt x="569" y="2108"/>
                  <a:pt x="569" y="2108"/>
                </a:cubicBezTo>
                <a:cubicBezTo>
                  <a:pt x="540" y="2153"/>
                  <a:pt x="564" y="2131"/>
                  <a:pt x="503" y="2146"/>
                </a:cubicBezTo>
                <a:cubicBezTo>
                  <a:pt x="493" y="2148"/>
                  <a:pt x="465" y="2155"/>
                  <a:pt x="475" y="2155"/>
                </a:cubicBezTo>
                <a:cubicBezTo>
                  <a:pt x="536" y="2155"/>
                  <a:pt x="589" y="2135"/>
                  <a:pt x="645" y="2118"/>
                </a:cubicBezTo>
                <a:cubicBezTo>
                  <a:pt x="654" y="2112"/>
                  <a:pt x="663" y="2104"/>
                  <a:pt x="673" y="2099"/>
                </a:cubicBezTo>
                <a:cubicBezTo>
                  <a:pt x="682" y="2094"/>
                  <a:pt x="693" y="2094"/>
                  <a:pt x="701" y="2089"/>
                </a:cubicBezTo>
                <a:cubicBezTo>
                  <a:pt x="712" y="2082"/>
                  <a:pt x="719" y="2068"/>
                  <a:pt x="730" y="2061"/>
                </a:cubicBezTo>
                <a:cubicBezTo>
                  <a:pt x="759" y="2042"/>
                  <a:pt x="801" y="2047"/>
                  <a:pt x="833" y="2033"/>
                </a:cubicBezTo>
                <a:cubicBezTo>
                  <a:pt x="882" y="2012"/>
                  <a:pt x="922" y="1996"/>
                  <a:pt x="975" y="1986"/>
                </a:cubicBezTo>
                <a:cubicBezTo>
                  <a:pt x="988" y="1977"/>
                  <a:pt x="1027" y="1953"/>
                  <a:pt x="1032" y="1938"/>
                </a:cubicBezTo>
                <a:cubicBezTo>
                  <a:pt x="1041" y="1911"/>
                  <a:pt x="1036" y="1881"/>
                  <a:pt x="1041" y="1853"/>
                </a:cubicBezTo>
                <a:cubicBezTo>
                  <a:pt x="1043" y="1843"/>
                  <a:pt x="1048" y="1834"/>
                  <a:pt x="1051" y="1825"/>
                </a:cubicBezTo>
                <a:cubicBezTo>
                  <a:pt x="1054" y="1834"/>
                  <a:pt x="1051" y="1849"/>
                  <a:pt x="1060" y="1853"/>
                </a:cubicBezTo>
                <a:cubicBezTo>
                  <a:pt x="1088" y="1867"/>
                  <a:pt x="1094" y="1827"/>
                  <a:pt x="1098" y="1816"/>
                </a:cubicBezTo>
                <a:cubicBezTo>
                  <a:pt x="1101" y="1794"/>
                  <a:pt x="1099" y="1770"/>
                  <a:pt x="1107" y="1749"/>
                </a:cubicBezTo>
                <a:cubicBezTo>
                  <a:pt x="1115" y="1728"/>
                  <a:pt x="1145" y="1693"/>
                  <a:pt x="1145" y="1693"/>
                </a:cubicBezTo>
                <a:cubicBezTo>
                  <a:pt x="1139" y="1649"/>
                  <a:pt x="1128" y="1605"/>
                  <a:pt x="1126" y="1561"/>
                </a:cubicBezTo>
                <a:cubicBezTo>
                  <a:pt x="1122" y="1481"/>
                  <a:pt x="1141" y="1342"/>
                  <a:pt x="1060" y="1287"/>
                </a:cubicBezTo>
                <a:cubicBezTo>
                  <a:pt x="1038" y="1253"/>
                  <a:pt x="1033" y="1231"/>
                  <a:pt x="1003" y="1202"/>
                </a:cubicBezTo>
                <a:cubicBezTo>
                  <a:pt x="980" y="1129"/>
                  <a:pt x="973" y="1021"/>
                  <a:pt x="890" y="994"/>
                </a:cubicBezTo>
                <a:cubicBezTo>
                  <a:pt x="834" y="938"/>
                  <a:pt x="728" y="839"/>
                  <a:pt x="654" y="815"/>
                </a:cubicBezTo>
                <a:cubicBezTo>
                  <a:pt x="645" y="805"/>
                  <a:pt x="637" y="794"/>
                  <a:pt x="626" y="786"/>
                </a:cubicBezTo>
                <a:cubicBezTo>
                  <a:pt x="608" y="772"/>
                  <a:pt x="569" y="749"/>
                  <a:pt x="569" y="749"/>
                </a:cubicBezTo>
                <a:cubicBezTo>
                  <a:pt x="533" y="700"/>
                  <a:pt x="453" y="644"/>
                  <a:pt x="399" y="607"/>
                </a:cubicBezTo>
                <a:cubicBezTo>
                  <a:pt x="373" y="569"/>
                  <a:pt x="333" y="538"/>
                  <a:pt x="295" y="512"/>
                </a:cubicBezTo>
                <a:cubicBezTo>
                  <a:pt x="273" y="479"/>
                  <a:pt x="250" y="462"/>
                  <a:pt x="220" y="437"/>
                </a:cubicBezTo>
                <a:cubicBezTo>
                  <a:pt x="210" y="428"/>
                  <a:pt x="204" y="409"/>
                  <a:pt x="191" y="409"/>
                </a:cubicBezTo>
                <a:cubicBezTo>
                  <a:pt x="180" y="409"/>
                  <a:pt x="201" y="430"/>
                  <a:pt x="210" y="437"/>
                </a:cubicBezTo>
                <a:cubicBezTo>
                  <a:pt x="221" y="446"/>
                  <a:pt x="235" y="450"/>
                  <a:pt x="248" y="456"/>
                </a:cubicBezTo>
                <a:cubicBezTo>
                  <a:pt x="230" y="403"/>
                  <a:pt x="206" y="385"/>
                  <a:pt x="163" y="342"/>
                </a:cubicBezTo>
                <a:cubicBezTo>
                  <a:pt x="154" y="333"/>
                  <a:pt x="144" y="323"/>
                  <a:pt x="135" y="314"/>
                </a:cubicBezTo>
                <a:cubicBezTo>
                  <a:pt x="125" y="305"/>
                  <a:pt x="106" y="286"/>
                  <a:pt x="106" y="286"/>
                </a:cubicBezTo>
                <a:cubicBezTo>
                  <a:pt x="109" y="267"/>
                  <a:pt x="110" y="247"/>
                  <a:pt x="116" y="229"/>
                </a:cubicBezTo>
                <a:cubicBezTo>
                  <a:pt x="120" y="218"/>
                  <a:pt x="132" y="212"/>
                  <a:pt x="135" y="201"/>
                </a:cubicBezTo>
                <a:cubicBezTo>
                  <a:pt x="141" y="180"/>
                  <a:pt x="134" y="155"/>
                  <a:pt x="144" y="135"/>
                </a:cubicBezTo>
                <a:cubicBezTo>
                  <a:pt x="148" y="126"/>
                  <a:pt x="163" y="129"/>
                  <a:pt x="172" y="125"/>
                </a:cubicBezTo>
                <a:cubicBezTo>
                  <a:pt x="185" y="119"/>
                  <a:pt x="197" y="112"/>
                  <a:pt x="210" y="106"/>
                </a:cubicBezTo>
                <a:cubicBezTo>
                  <a:pt x="194" y="57"/>
                  <a:pt x="210" y="33"/>
                  <a:pt x="163" y="3"/>
                </a:cubicBezTo>
                <a:cubicBezTo>
                  <a:pt x="150" y="6"/>
                  <a:pt x="137" y="7"/>
                  <a:pt x="125" y="12"/>
                </a:cubicBezTo>
                <a:cubicBezTo>
                  <a:pt x="115" y="16"/>
                  <a:pt x="97" y="31"/>
                  <a:pt x="97" y="31"/>
                </a:cubicBezTo>
                <a:lnTo>
                  <a:pt x="100" y="108"/>
                </a:lnTo>
              </a:path>
            </a:pathLst>
          </a:cu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Freeform 12"/>
          <p:cNvSpPr>
            <a:spLocks/>
          </p:cNvSpPr>
          <p:nvPr/>
        </p:nvSpPr>
        <p:spPr bwMode="auto">
          <a:xfrm>
            <a:off x="6553200" y="1447800"/>
            <a:ext cx="831850" cy="479425"/>
          </a:xfrm>
          <a:custGeom>
            <a:avLst/>
            <a:gdLst>
              <a:gd name="T0" fmla="*/ 2147483646 w 524"/>
              <a:gd name="T1" fmla="*/ 2147483646 h 302"/>
              <a:gd name="T2" fmla="*/ 2147483646 w 524"/>
              <a:gd name="T3" fmla="*/ 2147483646 h 302"/>
              <a:gd name="T4" fmla="*/ 2147483646 w 524"/>
              <a:gd name="T5" fmla="*/ 0 h 302"/>
              <a:gd name="T6" fmla="*/ 2147483646 w 524"/>
              <a:gd name="T7" fmla="*/ 2147483646 h 302"/>
              <a:gd name="T8" fmla="*/ 2147483646 w 524"/>
              <a:gd name="T9" fmla="*/ 2147483646 h 302"/>
              <a:gd name="T10" fmla="*/ 2147483646 w 524"/>
              <a:gd name="T11" fmla="*/ 2147483646 h 302"/>
              <a:gd name="T12" fmla="*/ 2147483646 w 524"/>
              <a:gd name="T13" fmla="*/ 2147483646 h 302"/>
              <a:gd name="T14" fmla="*/ 2147483646 w 524"/>
              <a:gd name="T15" fmla="*/ 2147483646 h 302"/>
              <a:gd name="T16" fmla="*/ 2147483646 w 524"/>
              <a:gd name="T17" fmla="*/ 2147483646 h 302"/>
              <a:gd name="T18" fmla="*/ 2147483646 w 524"/>
              <a:gd name="T19" fmla="*/ 2147483646 h 302"/>
              <a:gd name="T20" fmla="*/ 2147483646 w 524"/>
              <a:gd name="T21" fmla="*/ 2147483646 h 302"/>
              <a:gd name="T22" fmla="*/ 2147483646 w 524"/>
              <a:gd name="T23" fmla="*/ 2147483646 h 302"/>
              <a:gd name="T24" fmla="*/ 2147483646 w 524"/>
              <a:gd name="T25" fmla="*/ 2147483646 h 302"/>
              <a:gd name="T26" fmla="*/ 2147483646 w 524"/>
              <a:gd name="T27" fmla="*/ 2147483646 h 302"/>
              <a:gd name="T28" fmla="*/ 2147483646 w 524"/>
              <a:gd name="T29" fmla="*/ 2147483646 h 302"/>
              <a:gd name="T30" fmla="*/ 2147483646 w 524"/>
              <a:gd name="T31" fmla="*/ 2147483646 h 302"/>
              <a:gd name="T32" fmla="*/ 2147483646 w 524"/>
              <a:gd name="T33" fmla="*/ 2147483646 h 3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4"/>
              <a:gd name="T52" fmla="*/ 0 h 302"/>
              <a:gd name="T53" fmla="*/ 524 w 524"/>
              <a:gd name="T54" fmla="*/ 302 h 3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4" h="302">
                <a:moveTo>
                  <a:pt x="524" y="6"/>
                </a:moveTo>
                <a:cubicBezTo>
                  <a:pt x="494" y="30"/>
                  <a:pt x="475" y="54"/>
                  <a:pt x="438" y="67"/>
                </a:cubicBezTo>
                <a:cubicBezTo>
                  <a:pt x="365" y="54"/>
                  <a:pt x="309" y="25"/>
                  <a:pt x="240" y="0"/>
                </a:cubicBezTo>
                <a:cubicBezTo>
                  <a:pt x="164" y="6"/>
                  <a:pt x="89" y="13"/>
                  <a:pt x="13" y="19"/>
                </a:cubicBezTo>
                <a:cubicBezTo>
                  <a:pt x="0" y="20"/>
                  <a:pt x="18" y="45"/>
                  <a:pt x="23" y="57"/>
                </a:cubicBezTo>
                <a:cubicBezTo>
                  <a:pt x="38" y="91"/>
                  <a:pt x="66" y="102"/>
                  <a:pt x="98" y="114"/>
                </a:cubicBezTo>
                <a:cubicBezTo>
                  <a:pt x="129" y="160"/>
                  <a:pt x="117" y="175"/>
                  <a:pt x="89" y="218"/>
                </a:cubicBezTo>
                <a:cubicBezTo>
                  <a:pt x="92" y="230"/>
                  <a:pt x="87" y="249"/>
                  <a:pt x="98" y="255"/>
                </a:cubicBezTo>
                <a:cubicBezTo>
                  <a:pt x="109" y="262"/>
                  <a:pt x="123" y="246"/>
                  <a:pt x="136" y="246"/>
                </a:cubicBezTo>
                <a:cubicBezTo>
                  <a:pt x="146" y="246"/>
                  <a:pt x="155" y="252"/>
                  <a:pt x="164" y="255"/>
                </a:cubicBezTo>
                <a:cubicBezTo>
                  <a:pt x="234" y="302"/>
                  <a:pt x="199" y="297"/>
                  <a:pt x="268" y="284"/>
                </a:cubicBezTo>
                <a:cubicBezTo>
                  <a:pt x="274" y="274"/>
                  <a:pt x="280" y="264"/>
                  <a:pt x="287" y="255"/>
                </a:cubicBezTo>
                <a:cubicBezTo>
                  <a:pt x="295" y="245"/>
                  <a:pt x="308" y="238"/>
                  <a:pt x="315" y="227"/>
                </a:cubicBezTo>
                <a:cubicBezTo>
                  <a:pt x="326" y="210"/>
                  <a:pt x="320" y="184"/>
                  <a:pt x="334" y="170"/>
                </a:cubicBezTo>
                <a:cubicBezTo>
                  <a:pt x="350" y="154"/>
                  <a:pt x="378" y="157"/>
                  <a:pt x="400" y="152"/>
                </a:cubicBezTo>
                <a:cubicBezTo>
                  <a:pt x="431" y="132"/>
                  <a:pt x="464" y="90"/>
                  <a:pt x="429" y="48"/>
                </a:cubicBezTo>
                <a:cubicBezTo>
                  <a:pt x="421" y="38"/>
                  <a:pt x="404" y="48"/>
                  <a:pt x="391" y="48"/>
                </a:cubicBezTo>
              </a:path>
            </a:pathLst>
          </a:custGeom>
          <a:solidFill>
            <a:srgbClr val="339966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 rot="4736909">
            <a:off x="6847681" y="3439319"/>
            <a:ext cx="3343275" cy="427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 Duyên hải miền Trung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7239000" y="1447800"/>
            <a:ext cx="1905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Đb Bắc bộ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6705600" y="5791200"/>
            <a:ext cx="2133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Đb Nam bộ</a:t>
            </a:r>
          </a:p>
        </p:txBody>
      </p:sp>
      <p:sp>
        <p:nvSpPr>
          <p:cNvPr id="17420" name="Slide Number Placeholder 19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55E980-62D1-451D-8FBA-3CA434E465D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2" name="Rectangle 1"/>
          <p:cNvSpPr/>
          <p:nvPr/>
        </p:nvSpPr>
        <p:spPr>
          <a:xfrm>
            <a:off x="228600" y="1707356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Đồng bằng chiếm 1/4 diện tích lãnh thổ. </a:t>
            </a:r>
            <a:endParaRPr lang="en-US" sz="2000" b="1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Được chia thành đồng bằng châu thổ và đồng bằng ven </a:t>
            </a:r>
            <a:r>
              <a:rPr lang="vi-VN" sz="2000" b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( bị đồi núi ngăn cách thành nhiều đồng bằng nhỏ)</a:t>
            </a:r>
            <a:r>
              <a:rPr lang="vi-VN" sz="2000" b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49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 animBg="1"/>
      <p:bldP spid="16398" grpId="0" animBg="1"/>
      <p:bldP spid="163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an00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81000"/>
            <a:ext cx="4419600" cy="6477000"/>
          </a:xfrm>
          <a:noFill/>
        </p:spPr>
      </p:pic>
      <p:grpSp>
        <p:nvGrpSpPr>
          <p:cNvPr id="19459" name="Group 6"/>
          <p:cNvGrpSpPr>
            <a:grpSpLocks/>
          </p:cNvGrpSpPr>
          <p:nvPr/>
        </p:nvGrpSpPr>
        <p:grpSpPr bwMode="auto">
          <a:xfrm>
            <a:off x="4953000" y="528638"/>
            <a:ext cx="4191000" cy="6329362"/>
            <a:chOff x="3120" y="336"/>
            <a:chExt cx="2424" cy="3943"/>
          </a:xfrm>
        </p:grpSpPr>
        <p:pic>
          <p:nvPicPr>
            <p:cNvPr id="19467" name="Picture 7" descr="LD DIA HINH V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36"/>
              <a:ext cx="2400" cy="3696"/>
            </a:xfrm>
            <a:prstGeom prst="rect">
              <a:avLst/>
            </a:prstGeom>
            <a:solidFill>
              <a:srgbClr val="339966"/>
            </a:solidFill>
            <a:ln w="57150" cmpd="thickThin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9468" name="Text Box 8"/>
            <p:cNvSpPr txBox="1">
              <a:spLocks noChangeArrowheads="1"/>
            </p:cNvSpPr>
            <p:nvPr/>
          </p:nvSpPr>
          <p:spPr bwMode="auto">
            <a:xfrm>
              <a:off x="3168" y="4032"/>
              <a:ext cx="2376" cy="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smtClean="0">
                  <a:solidFill>
                    <a:srgbClr val="1C1C1C"/>
                  </a:solidFill>
                  <a:latin typeface="Times New Roman" panose="02020603050405020304" pitchFamily="18" charset="0"/>
                </a:rPr>
                <a:t>H2.1</a:t>
              </a:r>
              <a:r>
                <a:rPr lang="en-US" altLang="en-US" sz="2000" b="1">
                  <a:solidFill>
                    <a:srgbClr val="1C1C1C"/>
                  </a:solidFill>
                  <a:latin typeface="Times New Roman" panose="02020603050405020304" pitchFamily="18" charset="0"/>
                </a:rPr>
                <a:t>. Lược đồ địa hình Việt Nam</a:t>
              </a:r>
            </a:p>
          </p:txBody>
        </p:sp>
      </p:grpSp>
      <p:sp>
        <p:nvSpPr>
          <p:cNvPr id="16401" name="AutoShape 17"/>
          <p:cNvSpPr>
            <a:spLocks noChangeArrowheads="1"/>
          </p:cNvSpPr>
          <p:nvPr/>
        </p:nvSpPr>
        <p:spPr bwMode="auto">
          <a:xfrm rot="10800000">
            <a:off x="228600" y="1600200"/>
            <a:ext cx="3962400" cy="2743200"/>
          </a:xfrm>
          <a:prstGeom prst="wedgeEllipseCallout">
            <a:avLst>
              <a:gd name="adj1" fmla="val -109449"/>
              <a:gd name="adj2" fmla="val 8713"/>
            </a:avLst>
          </a:prstGeom>
          <a:solidFill>
            <a:srgbClr val="FFFFFF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dãy núi đâm ngang ra biển ?</a:t>
            </a:r>
          </a:p>
        </p:txBody>
      </p:sp>
      <p:sp>
        <p:nvSpPr>
          <p:cNvPr id="16402" name="Freeform 18"/>
          <p:cNvSpPr>
            <a:spLocks/>
          </p:cNvSpPr>
          <p:nvPr/>
        </p:nvSpPr>
        <p:spPr bwMode="auto">
          <a:xfrm rot="329539">
            <a:off x="6477000" y="2438400"/>
            <a:ext cx="430213" cy="80963"/>
          </a:xfrm>
          <a:custGeom>
            <a:avLst/>
            <a:gdLst>
              <a:gd name="T0" fmla="*/ 0 w 224"/>
              <a:gd name="T1" fmla="*/ 2147483646 h 104"/>
              <a:gd name="T2" fmla="*/ 2147483646 w 224"/>
              <a:gd name="T3" fmla="*/ 2147483646 h 104"/>
              <a:gd name="T4" fmla="*/ 2147483646 w 224"/>
              <a:gd name="T5" fmla="*/ 0 h 104"/>
              <a:gd name="T6" fmla="*/ 0 60000 65536"/>
              <a:gd name="T7" fmla="*/ 0 60000 65536"/>
              <a:gd name="T8" fmla="*/ 0 60000 65536"/>
              <a:gd name="T9" fmla="*/ 0 w 224"/>
              <a:gd name="T10" fmla="*/ 0 h 104"/>
              <a:gd name="T11" fmla="*/ 224 w 22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" h="104">
                <a:moveTo>
                  <a:pt x="0" y="48"/>
                </a:moveTo>
                <a:cubicBezTo>
                  <a:pt x="80" y="76"/>
                  <a:pt x="160" y="104"/>
                  <a:pt x="192" y="96"/>
                </a:cubicBezTo>
                <a:cubicBezTo>
                  <a:pt x="224" y="88"/>
                  <a:pt x="208" y="104"/>
                  <a:pt x="192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Freeform 19"/>
          <p:cNvSpPr>
            <a:spLocks/>
          </p:cNvSpPr>
          <p:nvPr/>
        </p:nvSpPr>
        <p:spPr bwMode="auto">
          <a:xfrm rot="1125519">
            <a:off x="7315200" y="3124200"/>
            <a:ext cx="457200" cy="101600"/>
          </a:xfrm>
          <a:custGeom>
            <a:avLst/>
            <a:gdLst>
              <a:gd name="T0" fmla="*/ 0 w 288"/>
              <a:gd name="T1" fmla="*/ 2147483646 h 112"/>
              <a:gd name="T2" fmla="*/ 2147483646 w 288"/>
              <a:gd name="T3" fmla="*/ 2147483646 h 112"/>
              <a:gd name="T4" fmla="*/ 2147483646 w 288"/>
              <a:gd name="T5" fmla="*/ 0 h 112"/>
              <a:gd name="T6" fmla="*/ 0 60000 65536"/>
              <a:gd name="T7" fmla="*/ 0 60000 65536"/>
              <a:gd name="T8" fmla="*/ 0 60000 65536"/>
              <a:gd name="T9" fmla="*/ 0 w 288"/>
              <a:gd name="T10" fmla="*/ 0 h 112"/>
              <a:gd name="T11" fmla="*/ 288 w 288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12">
                <a:moveTo>
                  <a:pt x="0" y="96"/>
                </a:moveTo>
                <a:cubicBezTo>
                  <a:pt x="48" y="104"/>
                  <a:pt x="96" y="112"/>
                  <a:pt x="144" y="96"/>
                </a:cubicBezTo>
                <a:cubicBezTo>
                  <a:pt x="192" y="80"/>
                  <a:pt x="264" y="16"/>
                  <a:pt x="288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6934200" y="1905000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HOÀNH SƠN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7467600" y="2743200"/>
            <a:ext cx="152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MÃ</a:t>
            </a:r>
          </a:p>
        </p:txBody>
      </p:sp>
      <p:sp>
        <p:nvSpPr>
          <p:cNvPr id="1946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49EB0D-B0D8-401A-9233-654F70EE05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55626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6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1" grpId="0" animBg="1"/>
      <p:bldP spid="16404" grpId="0" animBg="1"/>
      <p:bldP spid="1640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914400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600" b="1" u="sng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762000" y="1725613"/>
            <a:ext cx="342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0" y="1676400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 flipH="1">
            <a:off x="4797425" y="914400"/>
            <a:ext cx="76200" cy="594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0" y="3352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1" name="Text Box 11"/>
          <p:cNvSpPr txBox="1">
            <a:spLocks noChangeArrowheads="1"/>
          </p:cNvSpPr>
          <p:nvPr/>
        </p:nvSpPr>
        <p:spPr bwMode="auto">
          <a:xfrm>
            <a:off x="0" y="55626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4648200" y="24384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0" y="5181600"/>
            <a:ext cx="420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0" y="12954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-92075" y="1725613"/>
            <a:ext cx="443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Garamond" panose="02020404030301010803" pitchFamily="18" charset="0"/>
            </a:endParaRPr>
          </a:p>
        </p:txBody>
      </p:sp>
      <p:sp>
        <p:nvSpPr>
          <p:cNvPr id="21516" name="Text Box 19"/>
          <p:cNvSpPr txBox="1">
            <a:spLocks noChangeArrowheads="1"/>
          </p:cNvSpPr>
          <p:nvPr/>
        </p:nvSpPr>
        <p:spPr bwMode="auto">
          <a:xfrm>
            <a:off x="0" y="23622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Garamond" panose="02020404030301010803" pitchFamily="18" charset="0"/>
              </a:rPr>
              <a:t>_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0" y="1173163"/>
            <a:ext cx="4724400" cy="4400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6" tIns="45718" rIns="91436" bIns="45718">
            <a:spAutoFit/>
          </a:bodyPr>
          <a:lstStyle/>
          <a:p>
            <a:pPr marL="342900" indent="-342900" algn="just" eaLnBrk="1" hangingPunct="1">
              <a:buFontTx/>
              <a:buChar char="-"/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85%</a:t>
            </a:r>
          </a:p>
          <a:p>
            <a:pPr algn="just" eaLnBrk="1" hangingPunct="1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1%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1400km,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defRPr/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đb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endParaRPr lang="vi-VN" sz="2000" b="1" dirty="0">
              <a:solidFill>
                <a:schemeClr val="tx1"/>
              </a:solidFill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endParaRPr lang="en-US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518" name="Title 1"/>
          <p:cNvSpPr>
            <a:spLocks/>
          </p:cNvSpPr>
          <p:nvPr/>
        </p:nvSpPr>
        <p:spPr bwMode="auto">
          <a:xfrm>
            <a:off x="188913" y="182130"/>
            <a:ext cx="4343400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Địa hình đồi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núi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chiếm ưu thế</a:t>
            </a:r>
            <a:endParaRPr lang="en-US" altLang="en-US" sz="27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9" name="Picture 4" descr="hinh0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5087938" y="838200"/>
            <a:ext cx="3725862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5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556808"/>
            <a:ext cx="3657601" cy="1938992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k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và xác định trên bản đồ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 núi hướng TB-ĐN và vòng cung.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3158528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00843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2 hướng chính là TB-ĐN và vòng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0" name="Picture 4" descr="scan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33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>
            <a:spLocks noChangeArrowheads="1"/>
          </p:cNvSpPr>
          <p:nvPr/>
        </p:nvSpPr>
        <p:spPr bwMode="auto">
          <a:xfrm rot="8331302">
            <a:off x="5414963" y="558800"/>
            <a:ext cx="833437" cy="355600"/>
          </a:xfrm>
          <a:custGeom>
            <a:avLst/>
            <a:gdLst>
              <a:gd name="T0" fmla="*/ 7658 w 833438"/>
              <a:gd name="T1" fmla="*/ 211729 h 355600"/>
              <a:gd name="T2" fmla="*/ 416719 w 833438"/>
              <a:gd name="T3" fmla="*/ 177800 h 355600"/>
              <a:gd name="T4" fmla="*/ 405534 w 833438"/>
              <a:gd name="T5" fmla="*/ 64 h 355600"/>
              <a:gd name="T6" fmla="*/ 5898240 60000 65536"/>
              <a:gd name="T7" fmla="*/ 11796480 60000 65536"/>
              <a:gd name="T8" fmla="*/ 23592960 60000 65536"/>
              <a:gd name="T9" fmla="*/ 0 w 833438"/>
              <a:gd name="T10" fmla="*/ 64 h 355600"/>
              <a:gd name="T11" fmla="*/ 405534 w 833438"/>
              <a:gd name="T12" fmla="*/ 211729 h 355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3438" h="355600" stroke="0">
                <a:moveTo>
                  <a:pt x="7658" y="211729"/>
                </a:moveTo>
                <a:lnTo>
                  <a:pt x="7657" y="211729"/>
                </a:lnTo>
                <a:cubicBezTo>
                  <a:pt x="2564" y="200550"/>
                  <a:pt x="0" y="189188"/>
                  <a:pt x="0" y="177800"/>
                </a:cubicBezTo>
                <a:cubicBezTo>
                  <a:pt x="-1" y="81462"/>
                  <a:pt x="179824" y="2649"/>
                  <a:pt x="405535" y="64"/>
                </a:cubicBezTo>
                <a:lnTo>
                  <a:pt x="416719" y="177800"/>
                </a:lnTo>
                <a:close/>
              </a:path>
              <a:path w="833438" h="355600" fill="none">
                <a:moveTo>
                  <a:pt x="7658" y="211729"/>
                </a:moveTo>
                <a:lnTo>
                  <a:pt x="7657" y="211729"/>
                </a:lnTo>
                <a:cubicBezTo>
                  <a:pt x="2564" y="200550"/>
                  <a:pt x="0" y="189188"/>
                  <a:pt x="0" y="177800"/>
                </a:cubicBezTo>
                <a:cubicBezTo>
                  <a:pt x="-1" y="81462"/>
                  <a:pt x="179824" y="2649"/>
                  <a:pt x="405535" y="64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  <a:extLst/>
        </p:spPr>
        <p:txBody>
          <a:bodyPr rot="10800000" anchor="ctr"/>
          <a:lstStyle/>
          <a:p>
            <a:pPr algn="ctr" eaLnBrk="1" hangingPunct="1"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Arc 13"/>
          <p:cNvSpPr>
            <a:spLocks noChangeArrowheads="1"/>
          </p:cNvSpPr>
          <p:nvPr/>
        </p:nvSpPr>
        <p:spPr bwMode="auto">
          <a:xfrm rot="7824054">
            <a:off x="5866606" y="727869"/>
            <a:ext cx="644525" cy="185738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  <a:extLst/>
        </p:spPr>
        <p:txBody>
          <a:bodyPr rot="10800000" vert="eaVert" anchor="ctr"/>
          <a:lstStyle/>
          <a:p>
            <a:pPr algn="ctr" eaLnBrk="1" hangingPunct="1"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Arc 14"/>
          <p:cNvSpPr>
            <a:spLocks noChangeArrowheads="1"/>
          </p:cNvSpPr>
          <p:nvPr/>
        </p:nvSpPr>
        <p:spPr bwMode="auto">
          <a:xfrm rot="10126094">
            <a:off x="5867400" y="609600"/>
            <a:ext cx="914400" cy="457200"/>
          </a:xfrm>
          <a:custGeom>
            <a:avLst/>
            <a:gdLst>
              <a:gd name="T0" fmla="*/ 133 w 914400"/>
              <a:gd name="T1" fmla="*/ 223084 h 457200"/>
              <a:gd name="T2" fmla="*/ 457200 w 914400"/>
              <a:gd name="T3" fmla="*/ 228600 h 457200"/>
              <a:gd name="T4" fmla="*/ 497406 w 914400"/>
              <a:gd name="T5" fmla="*/ 886 h 457200"/>
              <a:gd name="T6" fmla="*/ 5898240 60000 65536"/>
              <a:gd name="T7" fmla="*/ 17694720 60000 65536"/>
              <a:gd name="T8" fmla="*/ 0 60000 65536"/>
              <a:gd name="T9" fmla="*/ 133 w 914400"/>
              <a:gd name="T10" fmla="*/ 0 h 457200"/>
              <a:gd name="T11" fmla="*/ 497406 w 914400"/>
              <a:gd name="T12" fmla="*/ 223084 h 457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4400" h="457200" stroke="0">
                <a:moveTo>
                  <a:pt x="133" y="223084"/>
                </a:moveTo>
                <a:lnTo>
                  <a:pt x="133" y="223084"/>
                </a:lnTo>
                <a:cubicBezTo>
                  <a:pt x="6122" y="99016"/>
                  <a:pt x="208993" y="-1"/>
                  <a:pt x="457200" y="0"/>
                </a:cubicBezTo>
                <a:cubicBezTo>
                  <a:pt x="470621" y="0"/>
                  <a:pt x="484036" y="295"/>
                  <a:pt x="497405" y="885"/>
                </a:cubicBezTo>
                <a:lnTo>
                  <a:pt x="457200" y="228600"/>
                </a:lnTo>
                <a:close/>
              </a:path>
              <a:path w="914400" h="457200" fill="none">
                <a:moveTo>
                  <a:pt x="133" y="223084"/>
                </a:moveTo>
                <a:lnTo>
                  <a:pt x="133" y="223084"/>
                </a:lnTo>
                <a:cubicBezTo>
                  <a:pt x="6122" y="99016"/>
                  <a:pt x="208993" y="-1"/>
                  <a:pt x="457200" y="0"/>
                </a:cubicBezTo>
                <a:cubicBezTo>
                  <a:pt x="470621" y="0"/>
                  <a:pt x="484036" y="295"/>
                  <a:pt x="497405" y="885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  <a:extLst/>
        </p:spPr>
        <p:txBody>
          <a:bodyPr rot="10800000" anchor="ctr"/>
          <a:lstStyle/>
          <a:p>
            <a:pPr algn="ctr" eaLnBrk="1" hangingPunct="1">
              <a:defRPr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5334000" y="1676400"/>
            <a:ext cx="1752600" cy="12954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18"/>
          <p:cNvCxnSpPr>
            <a:cxnSpLocks noChangeShapeType="1"/>
          </p:cNvCxnSpPr>
          <p:nvPr/>
        </p:nvCxnSpPr>
        <p:spPr bwMode="auto">
          <a:xfrm>
            <a:off x="5181600" y="457200"/>
            <a:ext cx="609600" cy="6858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18"/>
          <p:cNvCxnSpPr>
            <a:cxnSpLocks noChangeShapeType="1"/>
          </p:cNvCxnSpPr>
          <p:nvPr/>
        </p:nvCxnSpPr>
        <p:spPr bwMode="auto">
          <a:xfrm>
            <a:off x="4419600" y="514350"/>
            <a:ext cx="381000" cy="3048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3" name="Freeform 23"/>
          <p:cNvSpPr>
            <a:spLocks/>
          </p:cNvSpPr>
          <p:nvPr/>
        </p:nvSpPr>
        <p:spPr bwMode="auto">
          <a:xfrm>
            <a:off x="6400800" y="1041400"/>
            <a:ext cx="914400" cy="177800"/>
          </a:xfrm>
          <a:custGeom>
            <a:avLst/>
            <a:gdLst>
              <a:gd name="T0" fmla="*/ 2147483646 w 728"/>
              <a:gd name="T1" fmla="*/ 0 h 112"/>
              <a:gd name="T2" fmla="*/ 2147483646 w 728"/>
              <a:gd name="T3" fmla="*/ 2147483646 h 112"/>
              <a:gd name="T4" fmla="*/ 2147483646 w 728"/>
              <a:gd name="T5" fmla="*/ 2147483646 h 112"/>
              <a:gd name="T6" fmla="*/ 2147483646 w 728"/>
              <a:gd name="T7" fmla="*/ 2147483646 h 112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112"/>
              <a:gd name="T14" fmla="*/ 728 w 728"/>
              <a:gd name="T15" fmla="*/ 112 h 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112">
                <a:moveTo>
                  <a:pt x="728" y="0"/>
                </a:moveTo>
                <a:cubicBezTo>
                  <a:pt x="640" y="40"/>
                  <a:pt x="552" y="80"/>
                  <a:pt x="440" y="96"/>
                </a:cubicBezTo>
                <a:cubicBezTo>
                  <a:pt x="328" y="112"/>
                  <a:pt x="112" y="96"/>
                  <a:pt x="56" y="96"/>
                </a:cubicBezTo>
                <a:cubicBezTo>
                  <a:pt x="0" y="96"/>
                  <a:pt x="96" y="96"/>
                  <a:pt x="104" y="9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Freeform 32"/>
          <p:cNvSpPr>
            <a:spLocks/>
          </p:cNvSpPr>
          <p:nvPr/>
        </p:nvSpPr>
        <p:spPr bwMode="auto">
          <a:xfrm rot="544670">
            <a:off x="4800600" y="1066800"/>
            <a:ext cx="614363" cy="150813"/>
          </a:xfrm>
          <a:custGeom>
            <a:avLst/>
            <a:gdLst>
              <a:gd name="T0" fmla="*/ 0 w 480"/>
              <a:gd name="T1" fmla="*/ 0 h 104"/>
              <a:gd name="T2" fmla="*/ 2147483646 w 480"/>
              <a:gd name="T3" fmla="*/ 2147483646 h 104"/>
              <a:gd name="T4" fmla="*/ 2147483646 w 480"/>
              <a:gd name="T5" fmla="*/ 2147483646 h 104"/>
              <a:gd name="T6" fmla="*/ 2147483646 w 480"/>
              <a:gd name="T7" fmla="*/ 2147483646 h 104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104"/>
              <a:gd name="T14" fmla="*/ 480 w 480"/>
              <a:gd name="T15" fmla="*/ 104 h 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104">
                <a:moveTo>
                  <a:pt x="0" y="0"/>
                </a:moveTo>
                <a:cubicBezTo>
                  <a:pt x="12" y="16"/>
                  <a:pt x="24" y="32"/>
                  <a:pt x="48" y="48"/>
                </a:cubicBezTo>
                <a:cubicBezTo>
                  <a:pt x="72" y="64"/>
                  <a:pt x="72" y="88"/>
                  <a:pt x="144" y="96"/>
                </a:cubicBezTo>
                <a:cubicBezTo>
                  <a:pt x="216" y="104"/>
                  <a:pt x="424" y="96"/>
                  <a:pt x="480" y="9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Freeform 33"/>
          <p:cNvSpPr>
            <a:spLocks/>
          </p:cNvSpPr>
          <p:nvPr/>
        </p:nvSpPr>
        <p:spPr bwMode="auto">
          <a:xfrm rot="567740">
            <a:off x="6248400" y="2286000"/>
            <a:ext cx="304800" cy="76200"/>
          </a:xfrm>
          <a:custGeom>
            <a:avLst/>
            <a:gdLst>
              <a:gd name="T0" fmla="*/ 0 w 336"/>
              <a:gd name="T1" fmla="*/ 0 h 48"/>
              <a:gd name="T2" fmla="*/ 2147483646 w 336"/>
              <a:gd name="T3" fmla="*/ 2147483646 h 48"/>
              <a:gd name="T4" fmla="*/ 2147483646 w 336"/>
              <a:gd name="T5" fmla="*/ 0 h 48"/>
              <a:gd name="T6" fmla="*/ 0 60000 65536"/>
              <a:gd name="T7" fmla="*/ 0 60000 65536"/>
              <a:gd name="T8" fmla="*/ 0 60000 65536"/>
              <a:gd name="T9" fmla="*/ 0 w 336"/>
              <a:gd name="T10" fmla="*/ 0 h 48"/>
              <a:gd name="T11" fmla="*/ 336 w 33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304" y="8"/>
                  <a:pt x="33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Freeform 34"/>
          <p:cNvSpPr>
            <a:spLocks/>
          </p:cNvSpPr>
          <p:nvPr/>
        </p:nvSpPr>
        <p:spPr bwMode="auto">
          <a:xfrm rot="-1716628">
            <a:off x="7467600" y="4371975"/>
            <a:ext cx="609600" cy="80963"/>
          </a:xfrm>
          <a:custGeom>
            <a:avLst/>
            <a:gdLst>
              <a:gd name="T0" fmla="*/ 0 w 336"/>
              <a:gd name="T1" fmla="*/ 0 h 48"/>
              <a:gd name="T2" fmla="*/ 2147483646 w 336"/>
              <a:gd name="T3" fmla="*/ 2147483646 h 48"/>
              <a:gd name="T4" fmla="*/ 2147483646 w 336"/>
              <a:gd name="T5" fmla="*/ 0 h 48"/>
              <a:gd name="T6" fmla="*/ 0 60000 65536"/>
              <a:gd name="T7" fmla="*/ 0 60000 65536"/>
              <a:gd name="T8" fmla="*/ 0 60000 65536"/>
              <a:gd name="T9" fmla="*/ 0 w 336"/>
              <a:gd name="T10" fmla="*/ 0 h 48"/>
              <a:gd name="T11" fmla="*/ 336 w 33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304" y="8"/>
                  <a:pt x="33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7162800" y="30480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Freeform 39"/>
          <p:cNvSpPr>
            <a:spLocks/>
          </p:cNvSpPr>
          <p:nvPr/>
        </p:nvSpPr>
        <p:spPr bwMode="auto">
          <a:xfrm rot="-5114182">
            <a:off x="7200900" y="3314700"/>
            <a:ext cx="304800" cy="76200"/>
          </a:xfrm>
          <a:custGeom>
            <a:avLst/>
            <a:gdLst>
              <a:gd name="T0" fmla="*/ 0 w 336"/>
              <a:gd name="T1" fmla="*/ 0 h 48"/>
              <a:gd name="T2" fmla="*/ 2147483646 w 336"/>
              <a:gd name="T3" fmla="*/ 2147483646 h 48"/>
              <a:gd name="T4" fmla="*/ 2147483646 w 336"/>
              <a:gd name="T5" fmla="*/ 0 h 48"/>
              <a:gd name="T6" fmla="*/ 0 60000 65536"/>
              <a:gd name="T7" fmla="*/ 0 60000 65536"/>
              <a:gd name="T8" fmla="*/ 0 60000 65536"/>
              <a:gd name="T9" fmla="*/ 0 w 336"/>
              <a:gd name="T10" fmla="*/ 0 h 48"/>
              <a:gd name="T11" fmla="*/ 336 w 33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48">
                <a:moveTo>
                  <a:pt x="0" y="0"/>
                </a:moveTo>
                <a:cubicBezTo>
                  <a:pt x="44" y="24"/>
                  <a:pt x="88" y="48"/>
                  <a:pt x="144" y="48"/>
                </a:cubicBezTo>
                <a:cubicBezTo>
                  <a:pt x="200" y="48"/>
                  <a:pt x="304" y="8"/>
                  <a:pt x="33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2" name="Freeform 42"/>
          <p:cNvSpPr>
            <a:spLocks/>
          </p:cNvSpPr>
          <p:nvPr/>
        </p:nvSpPr>
        <p:spPr bwMode="auto">
          <a:xfrm>
            <a:off x="5638800" y="1676400"/>
            <a:ext cx="457200" cy="76200"/>
          </a:xfrm>
          <a:custGeom>
            <a:avLst/>
            <a:gdLst>
              <a:gd name="T0" fmla="*/ 0 w 240"/>
              <a:gd name="T1" fmla="*/ 2147483646 h 56"/>
              <a:gd name="T2" fmla="*/ 2147483646 w 240"/>
              <a:gd name="T3" fmla="*/ 2147483646 h 56"/>
              <a:gd name="T4" fmla="*/ 2147483646 w 240"/>
              <a:gd name="T5" fmla="*/ 2147483646 h 56"/>
              <a:gd name="T6" fmla="*/ 0 60000 65536"/>
              <a:gd name="T7" fmla="*/ 0 60000 65536"/>
              <a:gd name="T8" fmla="*/ 0 60000 65536"/>
              <a:gd name="T9" fmla="*/ 0 w 240"/>
              <a:gd name="T10" fmla="*/ 0 h 56"/>
              <a:gd name="T11" fmla="*/ 240 w 24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6">
                <a:moveTo>
                  <a:pt x="0" y="8"/>
                </a:moveTo>
                <a:cubicBezTo>
                  <a:pt x="52" y="4"/>
                  <a:pt x="104" y="0"/>
                  <a:pt x="144" y="8"/>
                </a:cubicBezTo>
                <a:cubicBezTo>
                  <a:pt x="184" y="16"/>
                  <a:pt x="224" y="48"/>
                  <a:pt x="240" y="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Freeform 43"/>
          <p:cNvSpPr>
            <a:spLocks/>
          </p:cNvSpPr>
          <p:nvPr/>
        </p:nvSpPr>
        <p:spPr bwMode="auto">
          <a:xfrm rot="8204142">
            <a:off x="7239000" y="4800600"/>
            <a:ext cx="457200" cy="76200"/>
          </a:xfrm>
          <a:custGeom>
            <a:avLst/>
            <a:gdLst>
              <a:gd name="T0" fmla="*/ 0 w 240"/>
              <a:gd name="T1" fmla="*/ 2147483646 h 56"/>
              <a:gd name="T2" fmla="*/ 2147483646 w 240"/>
              <a:gd name="T3" fmla="*/ 2147483646 h 56"/>
              <a:gd name="T4" fmla="*/ 2147483646 w 240"/>
              <a:gd name="T5" fmla="*/ 2147483646 h 56"/>
              <a:gd name="T6" fmla="*/ 0 60000 65536"/>
              <a:gd name="T7" fmla="*/ 0 60000 65536"/>
              <a:gd name="T8" fmla="*/ 0 60000 65536"/>
              <a:gd name="T9" fmla="*/ 0 w 240"/>
              <a:gd name="T10" fmla="*/ 0 h 56"/>
              <a:gd name="T11" fmla="*/ 240 w 24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6">
                <a:moveTo>
                  <a:pt x="0" y="8"/>
                </a:moveTo>
                <a:cubicBezTo>
                  <a:pt x="52" y="4"/>
                  <a:pt x="104" y="0"/>
                  <a:pt x="144" y="8"/>
                </a:cubicBezTo>
                <a:cubicBezTo>
                  <a:pt x="184" y="16"/>
                  <a:pt x="224" y="48"/>
                  <a:pt x="240" y="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Freeform 44"/>
          <p:cNvSpPr>
            <a:spLocks/>
          </p:cNvSpPr>
          <p:nvPr/>
        </p:nvSpPr>
        <p:spPr bwMode="auto">
          <a:xfrm rot="4051641">
            <a:off x="7429500" y="3771900"/>
            <a:ext cx="457200" cy="76200"/>
          </a:xfrm>
          <a:custGeom>
            <a:avLst/>
            <a:gdLst>
              <a:gd name="T0" fmla="*/ 0 w 240"/>
              <a:gd name="T1" fmla="*/ 2147483646 h 56"/>
              <a:gd name="T2" fmla="*/ 2147483646 w 240"/>
              <a:gd name="T3" fmla="*/ 2147483646 h 56"/>
              <a:gd name="T4" fmla="*/ 2147483646 w 240"/>
              <a:gd name="T5" fmla="*/ 2147483646 h 56"/>
              <a:gd name="T6" fmla="*/ 0 60000 65536"/>
              <a:gd name="T7" fmla="*/ 0 60000 65536"/>
              <a:gd name="T8" fmla="*/ 0 60000 65536"/>
              <a:gd name="T9" fmla="*/ 0 w 240"/>
              <a:gd name="T10" fmla="*/ 0 h 56"/>
              <a:gd name="T11" fmla="*/ 240 w 24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6">
                <a:moveTo>
                  <a:pt x="0" y="8"/>
                </a:moveTo>
                <a:cubicBezTo>
                  <a:pt x="52" y="4"/>
                  <a:pt x="104" y="0"/>
                  <a:pt x="144" y="8"/>
                </a:cubicBezTo>
                <a:cubicBezTo>
                  <a:pt x="184" y="16"/>
                  <a:pt x="224" y="48"/>
                  <a:pt x="240" y="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Freeform 45"/>
          <p:cNvSpPr>
            <a:spLocks/>
          </p:cNvSpPr>
          <p:nvPr/>
        </p:nvSpPr>
        <p:spPr bwMode="auto">
          <a:xfrm rot="-6426574">
            <a:off x="7734300" y="4532313"/>
            <a:ext cx="304800" cy="76200"/>
          </a:xfrm>
          <a:custGeom>
            <a:avLst/>
            <a:gdLst>
              <a:gd name="T0" fmla="*/ 0 w 240"/>
              <a:gd name="T1" fmla="*/ 2147483646 h 56"/>
              <a:gd name="T2" fmla="*/ 2147483646 w 240"/>
              <a:gd name="T3" fmla="*/ 2147483646 h 56"/>
              <a:gd name="T4" fmla="*/ 2147483646 w 240"/>
              <a:gd name="T5" fmla="*/ 2147483646 h 56"/>
              <a:gd name="T6" fmla="*/ 0 60000 65536"/>
              <a:gd name="T7" fmla="*/ 0 60000 65536"/>
              <a:gd name="T8" fmla="*/ 0 60000 65536"/>
              <a:gd name="T9" fmla="*/ 0 w 240"/>
              <a:gd name="T10" fmla="*/ 0 h 56"/>
              <a:gd name="T11" fmla="*/ 240 w 24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56">
                <a:moveTo>
                  <a:pt x="0" y="8"/>
                </a:moveTo>
                <a:cubicBezTo>
                  <a:pt x="52" y="4"/>
                  <a:pt x="104" y="0"/>
                  <a:pt x="144" y="8"/>
                </a:cubicBezTo>
                <a:cubicBezTo>
                  <a:pt x="184" y="16"/>
                  <a:pt x="224" y="48"/>
                  <a:pt x="240" y="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"/>
            <a:ext cx="4495800" cy="685800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772573" y="228600"/>
            <a:ext cx="869574" cy="180796"/>
          </a:xfrm>
          <a:prstGeom prst="wedgeRoundRectCallout">
            <a:avLst>
              <a:gd name="adj1" fmla="val -53399"/>
              <a:gd name="adj2" fmla="val 181116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Sông</a:t>
            </a:r>
            <a:r>
              <a:rPr lang="en-US" sz="1000" b="1" dirty="0" smtClean="0">
                <a:effectLst/>
              </a:rPr>
              <a:t> </a:t>
            </a:r>
            <a:r>
              <a:rPr lang="en-US" sz="1000" b="1" dirty="0" err="1" smtClean="0">
                <a:effectLst/>
              </a:rPr>
              <a:t>Gâm</a:t>
            </a:r>
            <a:endParaRPr lang="en-US" sz="1000" b="1" dirty="0"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114800" y="441992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Ngân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207360" y="685800"/>
            <a:ext cx="869574" cy="180796"/>
          </a:xfrm>
          <a:prstGeom prst="wedgeRoundRectCallout">
            <a:avLst>
              <a:gd name="adj1" fmla="val -74036"/>
              <a:gd name="adj2" fmla="val 7712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Bắc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endParaRPr lang="en-US" sz="1000" b="1" dirty="0"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419600" y="928598"/>
            <a:ext cx="869574" cy="180796"/>
          </a:xfrm>
          <a:prstGeom prst="wedgeRoundRectCallout">
            <a:avLst>
              <a:gd name="adj1" fmla="val -61260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Đông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Triều</a:t>
            </a:r>
            <a:endParaRPr lang="en-US" sz="1000" b="1" dirty="0">
              <a:effectLst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67940" y="598206"/>
            <a:ext cx="290681" cy="529839"/>
          </a:xfrm>
          <a:custGeom>
            <a:avLst/>
            <a:gdLst>
              <a:gd name="connsiteX0" fmla="*/ 0 w 290681"/>
              <a:gd name="connsiteY0" fmla="*/ 0 h 529839"/>
              <a:gd name="connsiteX1" fmla="*/ 17092 w 290681"/>
              <a:gd name="connsiteY1" fmla="*/ 42729 h 529839"/>
              <a:gd name="connsiteX2" fmla="*/ 25638 w 290681"/>
              <a:gd name="connsiteY2" fmla="*/ 68366 h 529839"/>
              <a:gd name="connsiteX3" fmla="*/ 51275 w 290681"/>
              <a:gd name="connsiteY3" fmla="*/ 85458 h 529839"/>
              <a:gd name="connsiteX4" fmla="*/ 102550 w 290681"/>
              <a:gd name="connsiteY4" fmla="*/ 136732 h 529839"/>
              <a:gd name="connsiteX5" fmla="*/ 136733 w 290681"/>
              <a:gd name="connsiteY5" fmla="*/ 179461 h 529839"/>
              <a:gd name="connsiteX6" fmla="*/ 145279 w 290681"/>
              <a:gd name="connsiteY6" fmla="*/ 205099 h 529839"/>
              <a:gd name="connsiteX7" fmla="*/ 179462 w 290681"/>
              <a:gd name="connsiteY7" fmla="*/ 256373 h 529839"/>
              <a:gd name="connsiteX8" fmla="*/ 196553 w 290681"/>
              <a:gd name="connsiteY8" fmla="*/ 282011 h 529839"/>
              <a:gd name="connsiteX9" fmla="*/ 205099 w 290681"/>
              <a:gd name="connsiteY9" fmla="*/ 307648 h 529839"/>
              <a:gd name="connsiteX10" fmla="*/ 239282 w 290681"/>
              <a:gd name="connsiteY10" fmla="*/ 358923 h 529839"/>
              <a:gd name="connsiteX11" fmla="*/ 256374 w 290681"/>
              <a:gd name="connsiteY11" fmla="*/ 427289 h 529839"/>
              <a:gd name="connsiteX12" fmla="*/ 273466 w 290681"/>
              <a:gd name="connsiteY12" fmla="*/ 452927 h 529839"/>
              <a:gd name="connsiteX13" fmla="*/ 290557 w 290681"/>
              <a:gd name="connsiteY13" fmla="*/ 529839 h 5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681" h="529839">
                <a:moveTo>
                  <a:pt x="0" y="0"/>
                </a:moveTo>
                <a:cubicBezTo>
                  <a:pt x="5697" y="14243"/>
                  <a:pt x="11706" y="28366"/>
                  <a:pt x="17092" y="42729"/>
                </a:cubicBezTo>
                <a:cubicBezTo>
                  <a:pt x="20255" y="51163"/>
                  <a:pt x="20011" y="61332"/>
                  <a:pt x="25638" y="68366"/>
                </a:cubicBezTo>
                <a:cubicBezTo>
                  <a:pt x="32054" y="76386"/>
                  <a:pt x="43599" y="78635"/>
                  <a:pt x="51275" y="85458"/>
                </a:cubicBezTo>
                <a:cubicBezTo>
                  <a:pt x="69341" y="101516"/>
                  <a:pt x="102550" y="136732"/>
                  <a:pt x="102550" y="136732"/>
                </a:cubicBezTo>
                <a:cubicBezTo>
                  <a:pt x="124031" y="201175"/>
                  <a:pt x="92556" y="124240"/>
                  <a:pt x="136733" y="179461"/>
                </a:cubicBezTo>
                <a:cubicBezTo>
                  <a:pt x="142360" y="186495"/>
                  <a:pt x="140904" y="197224"/>
                  <a:pt x="145279" y="205099"/>
                </a:cubicBezTo>
                <a:cubicBezTo>
                  <a:pt x="155255" y="223055"/>
                  <a:pt x="168068" y="239282"/>
                  <a:pt x="179462" y="256373"/>
                </a:cubicBezTo>
                <a:cubicBezTo>
                  <a:pt x="185159" y="264919"/>
                  <a:pt x="193305" y="272267"/>
                  <a:pt x="196553" y="282011"/>
                </a:cubicBezTo>
                <a:cubicBezTo>
                  <a:pt x="199402" y="290557"/>
                  <a:pt x="200724" y="299774"/>
                  <a:pt x="205099" y="307648"/>
                </a:cubicBezTo>
                <a:cubicBezTo>
                  <a:pt x="215075" y="325605"/>
                  <a:pt x="239282" y="358923"/>
                  <a:pt x="239282" y="358923"/>
                </a:cubicBezTo>
                <a:cubicBezTo>
                  <a:pt x="242533" y="375176"/>
                  <a:pt x="247614" y="409770"/>
                  <a:pt x="256374" y="427289"/>
                </a:cubicBezTo>
                <a:cubicBezTo>
                  <a:pt x="260967" y="436476"/>
                  <a:pt x="267769" y="444381"/>
                  <a:pt x="273466" y="452927"/>
                </a:cubicBezTo>
                <a:cubicBezTo>
                  <a:pt x="293259" y="512308"/>
                  <a:pt x="290557" y="486185"/>
                  <a:pt x="290557" y="529839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15013" y="666572"/>
            <a:ext cx="145279" cy="230736"/>
          </a:xfrm>
          <a:custGeom>
            <a:avLst/>
            <a:gdLst>
              <a:gd name="connsiteX0" fmla="*/ 0 w 145279"/>
              <a:gd name="connsiteY0" fmla="*/ 0 h 230736"/>
              <a:gd name="connsiteX1" fmla="*/ 34183 w 145279"/>
              <a:gd name="connsiteY1" fmla="*/ 42729 h 230736"/>
              <a:gd name="connsiteX2" fmla="*/ 42729 w 145279"/>
              <a:gd name="connsiteY2" fmla="*/ 68366 h 230736"/>
              <a:gd name="connsiteX3" fmla="*/ 76912 w 145279"/>
              <a:gd name="connsiteY3" fmla="*/ 119641 h 230736"/>
              <a:gd name="connsiteX4" fmla="*/ 85458 w 145279"/>
              <a:gd name="connsiteY4" fmla="*/ 145278 h 230736"/>
              <a:gd name="connsiteX5" fmla="*/ 111095 w 145279"/>
              <a:gd name="connsiteY5" fmla="*/ 170916 h 230736"/>
              <a:gd name="connsiteX6" fmla="*/ 119641 w 145279"/>
              <a:gd name="connsiteY6" fmla="*/ 196553 h 230736"/>
              <a:gd name="connsiteX7" fmla="*/ 145279 w 145279"/>
              <a:gd name="connsiteY7" fmla="*/ 230736 h 2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279" h="230736">
                <a:moveTo>
                  <a:pt x="0" y="0"/>
                </a:moveTo>
                <a:cubicBezTo>
                  <a:pt x="11394" y="14243"/>
                  <a:pt x="24516" y="27262"/>
                  <a:pt x="34183" y="42729"/>
                </a:cubicBezTo>
                <a:cubicBezTo>
                  <a:pt x="38957" y="50368"/>
                  <a:pt x="38354" y="60492"/>
                  <a:pt x="42729" y="68366"/>
                </a:cubicBezTo>
                <a:cubicBezTo>
                  <a:pt x="52705" y="86323"/>
                  <a:pt x="70416" y="100154"/>
                  <a:pt x="76912" y="119641"/>
                </a:cubicBezTo>
                <a:cubicBezTo>
                  <a:pt x="79761" y="128187"/>
                  <a:pt x="80461" y="137783"/>
                  <a:pt x="85458" y="145278"/>
                </a:cubicBezTo>
                <a:cubicBezTo>
                  <a:pt x="92162" y="155334"/>
                  <a:pt x="102549" y="162370"/>
                  <a:pt x="111095" y="170916"/>
                </a:cubicBezTo>
                <a:cubicBezTo>
                  <a:pt x="113944" y="179462"/>
                  <a:pt x="115612" y="188496"/>
                  <a:pt x="119641" y="196553"/>
                </a:cubicBezTo>
                <a:cubicBezTo>
                  <a:pt x="129306" y="215882"/>
                  <a:pt x="133259" y="218718"/>
                  <a:pt x="145279" y="23073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45750" y="1128045"/>
            <a:ext cx="282011" cy="171615"/>
          </a:xfrm>
          <a:custGeom>
            <a:avLst/>
            <a:gdLst>
              <a:gd name="connsiteX0" fmla="*/ 0 w 282011"/>
              <a:gd name="connsiteY0" fmla="*/ 0 h 171615"/>
              <a:gd name="connsiteX1" fmla="*/ 42729 w 282011"/>
              <a:gd name="connsiteY1" fmla="*/ 25637 h 171615"/>
              <a:gd name="connsiteX2" fmla="*/ 68366 w 282011"/>
              <a:gd name="connsiteY2" fmla="*/ 34183 h 171615"/>
              <a:gd name="connsiteX3" fmla="*/ 102549 w 282011"/>
              <a:gd name="connsiteY3" fmla="*/ 85458 h 171615"/>
              <a:gd name="connsiteX4" fmla="*/ 179461 w 282011"/>
              <a:gd name="connsiteY4" fmla="*/ 145278 h 171615"/>
              <a:gd name="connsiteX5" fmla="*/ 239282 w 282011"/>
              <a:gd name="connsiteY5" fmla="*/ 170916 h 171615"/>
              <a:gd name="connsiteX6" fmla="*/ 282011 w 282011"/>
              <a:gd name="connsiteY6" fmla="*/ 170916 h 17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011" h="171615">
                <a:moveTo>
                  <a:pt x="0" y="0"/>
                </a:moveTo>
                <a:cubicBezTo>
                  <a:pt x="14243" y="8546"/>
                  <a:pt x="27873" y="18209"/>
                  <a:pt x="42729" y="25637"/>
                </a:cubicBezTo>
                <a:cubicBezTo>
                  <a:pt x="50786" y="29665"/>
                  <a:pt x="61996" y="27813"/>
                  <a:pt x="68366" y="34183"/>
                </a:cubicBezTo>
                <a:cubicBezTo>
                  <a:pt x="82891" y="48708"/>
                  <a:pt x="88024" y="70933"/>
                  <a:pt x="102549" y="85458"/>
                </a:cubicBezTo>
                <a:cubicBezTo>
                  <a:pt x="142711" y="125620"/>
                  <a:pt x="118130" y="104391"/>
                  <a:pt x="179461" y="145278"/>
                </a:cubicBezTo>
                <a:cubicBezTo>
                  <a:pt x="205220" y="162450"/>
                  <a:pt x="206172" y="167237"/>
                  <a:pt x="239282" y="170916"/>
                </a:cubicBezTo>
                <a:cubicBezTo>
                  <a:pt x="253438" y="172489"/>
                  <a:pt x="267768" y="170916"/>
                  <a:pt x="282011" y="17091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2692974" y="269741"/>
            <a:ext cx="869574" cy="180796"/>
          </a:xfrm>
          <a:prstGeom prst="wedgeRoundRectCallout">
            <a:avLst>
              <a:gd name="adj1" fmla="val -51433"/>
              <a:gd name="adj2" fmla="val 21420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Pu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Đen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Đinh</a:t>
            </a:r>
            <a:endParaRPr lang="en-US" sz="1000" b="1" dirty="0">
              <a:effectLst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2937261" y="1524000"/>
            <a:ext cx="869574" cy="180796"/>
          </a:xfrm>
          <a:prstGeom prst="wedgeRoundRectCallout">
            <a:avLst>
              <a:gd name="adj1" fmla="val -35709"/>
              <a:gd name="adj2" fmla="val -18284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Pu</a:t>
            </a:r>
            <a:r>
              <a:rPr lang="en-US" sz="1000" b="1" dirty="0" smtClean="0"/>
              <a:t> Sam Sao</a:t>
            </a:r>
            <a:endParaRPr lang="en-US" sz="1000" b="1" dirty="0">
              <a:effectLst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359217" y="721895"/>
            <a:ext cx="154004" cy="174313"/>
          </a:xfrm>
          <a:custGeom>
            <a:avLst/>
            <a:gdLst>
              <a:gd name="connsiteX0" fmla="*/ 0 w 154004"/>
              <a:gd name="connsiteY0" fmla="*/ 0 h 174313"/>
              <a:gd name="connsiteX1" fmla="*/ 57751 w 154004"/>
              <a:gd name="connsiteY1" fmla="*/ 105878 h 174313"/>
              <a:gd name="connsiteX2" fmla="*/ 86627 w 154004"/>
              <a:gd name="connsiteY2" fmla="*/ 125128 h 174313"/>
              <a:gd name="connsiteX3" fmla="*/ 134754 w 154004"/>
              <a:gd name="connsiteY3" fmla="*/ 173254 h 174313"/>
              <a:gd name="connsiteX4" fmla="*/ 154004 w 154004"/>
              <a:gd name="connsiteY4" fmla="*/ 173254 h 17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04" h="174313">
                <a:moveTo>
                  <a:pt x="0" y="0"/>
                </a:moveTo>
                <a:cubicBezTo>
                  <a:pt x="11520" y="28801"/>
                  <a:pt x="31523" y="88393"/>
                  <a:pt x="57751" y="105878"/>
                </a:cubicBezTo>
                <a:lnTo>
                  <a:pt x="86627" y="125128"/>
                </a:lnTo>
                <a:cubicBezTo>
                  <a:pt x="102961" y="149629"/>
                  <a:pt x="105586" y="161587"/>
                  <a:pt x="134754" y="173254"/>
                </a:cubicBezTo>
                <a:cubicBezTo>
                  <a:pt x="140712" y="175637"/>
                  <a:pt x="147587" y="173254"/>
                  <a:pt x="154004" y="173254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619099" y="2261937"/>
            <a:ext cx="837398" cy="933952"/>
          </a:xfrm>
          <a:custGeom>
            <a:avLst/>
            <a:gdLst>
              <a:gd name="connsiteX0" fmla="*/ 0 w 837398"/>
              <a:gd name="connsiteY0" fmla="*/ 0 h 933952"/>
              <a:gd name="connsiteX1" fmla="*/ 48126 w 837398"/>
              <a:gd name="connsiteY1" fmla="*/ 38501 h 933952"/>
              <a:gd name="connsiteX2" fmla="*/ 96253 w 837398"/>
              <a:gd name="connsiteY2" fmla="*/ 86627 h 933952"/>
              <a:gd name="connsiteX3" fmla="*/ 134754 w 837398"/>
              <a:gd name="connsiteY3" fmla="*/ 134754 h 933952"/>
              <a:gd name="connsiteX4" fmla="*/ 182880 w 837398"/>
              <a:gd name="connsiteY4" fmla="*/ 182880 h 933952"/>
              <a:gd name="connsiteX5" fmla="*/ 221381 w 837398"/>
              <a:gd name="connsiteY5" fmla="*/ 240631 h 933952"/>
              <a:gd name="connsiteX6" fmla="*/ 269507 w 837398"/>
              <a:gd name="connsiteY6" fmla="*/ 327259 h 933952"/>
              <a:gd name="connsiteX7" fmla="*/ 298383 w 837398"/>
              <a:gd name="connsiteY7" fmla="*/ 346509 h 933952"/>
              <a:gd name="connsiteX8" fmla="*/ 308008 w 837398"/>
              <a:gd name="connsiteY8" fmla="*/ 375385 h 933952"/>
              <a:gd name="connsiteX9" fmla="*/ 356135 w 837398"/>
              <a:gd name="connsiteY9" fmla="*/ 433137 h 933952"/>
              <a:gd name="connsiteX10" fmla="*/ 385010 w 837398"/>
              <a:gd name="connsiteY10" fmla="*/ 452387 h 933952"/>
              <a:gd name="connsiteX11" fmla="*/ 394636 w 837398"/>
              <a:gd name="connsiteY11" fmla="*/ 481263 h 933952"/>
              <a:gd name="connsiteX12" fmla="*/ 423512 w 837398"/>
              <a:gd name="connsiteY12" fmla="*/ 490888 h 933952"/>
              <a:gd name="connsiteX13" fmla="*/ 452387 w 837398"/>
              <a:gd name="connsiteY13" fmla="*/ 510139 h 933952"/>
              <a:gd name="connsiteX14" fmla="*/ 490888 w 837398"/>
              <a:gd name="connsiteY14" fmla="*/ 548640 h 933952"/>
              <a:gd name="connsiteX15" fmla="*/ 500514 w 837398"/>
              <a:gd name="connsiteY15" fmla="*/ 577516 h 933952"/>
              <a:gd name="connsiteX16" fmla="*/ 529389 w 837398"/>
              <a:gd name="connsiteY16" fmla="*/ 606391 h 933952"/>
              <a:gd name="connsiteX17" fmla="*/ 567890 w 837398"/>
              <a:gd name="connsiteY17" fmla="*/ 664143 h 933952"/>
              <a:gd name="connsiteX18" fmla="*/ 596766 w 837398"/>
              <a:gd name="connsiteY18" fmla="*/ 721895 h 933952"/>
              <a:gd name="connsiteX19" fmla="*/ 625642 w 837398"/>
              <a:gd name="connsiteY19" fmla="*/ 731520 h 933952"/>
              <a:gd name="connsiteX20" fmla="*/ 664143 w 837398"/>
              <a:gd name="connsiteY20" fmla="*/ 789271 h 933952"/>
              <a:gd name="connsiteX21" fmla="*/ 673768 w 837398"/>
              <a:gd name="connsiteY21" fmla="*/ 818147 h 933952"/>
              <a:gd name="connsiteX22" fmla="*/ 702644 w 837398"/>
              <a:gd name="connsiteY22" fmla="*/ 827772 h 933952"/>
              <a:gd name="connsiteX23" fmla="*/ 760396 w 837398"/>
              <a:gd name="connsiteY23" fmla="*/ 866274 h 933952"/>
              <a:gd name="connsiteX24" fmla="*/ 798897 w 837398"/>
              <a:gd name="connsiteY24" fmla="*/ 904775 h 933952"/>
              <a:gd name="connsiteX25" fmla="*/ 837398 w 837398"/>
              <a:gd name="connsiteY25" fmla="*/ 933650 h 93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37398" h="933952">
                <a:moveTo>
                  <a:pt x="0" y="0"/>
                </a:moveTo>
                <a:cubicBezTo>
                  <a:pt x="16042" y="12834"/>
                  <a:pt x="33599" y="23974"/>
                  <a:pt x="48126" y="38501"/>
                </a:cubicBezTo>
                <a:cubicBezTo>
                  <a:pt x="112291" y="102666"/>
                  <a:pt x="19255" y="35297"/>
                  <a:pt x="96253" y="86627"/>
                </a:cubicBezTo>
                <a:cubicBezTo>
                  <a:pt x="114991" y="142842"/>
                  <a:pt x="91217" y="91217"/>
                  <a:pt x="134754" y="134754"/>
                </a:cubicBezTo>
                <a:cubicBezTo>
                  <a:pt x="198923" y="198923"/>
                  <a:pt x="105876" y="131543"/>
                  <a:pt x="182880" y="182880"/>
                </a:cubicBezTo>
                <a:cubicBezTo>
                  <a:pt x="195714" y="202130"/>
                  <a:pt x="214065" y="218682"/>
                  <a:pt x="221381" y="240631"/>
                </a:cubicBezTo>
                <a:cubicBezTo>
                  <a:pt x="231411" y="270722"/>
                  <a:pt x="241138" y="308347"/>
                  <a:pt x="269507" y="327259"/>
                </a:cubicBezTo>
                <a:lnTo>
                  <a:pt x="298383" y="346509"/>
                </a:lnTo>
                <a:cubicBezTo>
                  <a:pt x="301591" y="356134"/>
                  <a:pt x="303471" y="366310"/>
                  <a:pt x="308008" y="375385"/>
                </a:cubicBezTo>
                <a:cubicBezTo>
                  <a:pt x="318824" y="397017"/>
                  <a:pt x="337889" y="417932"/>
                  <a:pt x="356135" y="433137"/>
                </a:cubicBezTo>
                <a:cubicBezTo>
                  <a:pt x="365022" y="440543"/>
                  <a:pt x="375385" y="445970"/>
                  <a:pt x="385010" y="452387"/>
                </a:cubicBezTo>
                <a:cubicBezTo>
                  <a:pt x="388219" y="462012"/>
                  <a:pt x="387462" y="474089"/>
                  <a:pt x="394636" y="481263"/>
                </a:cubicBezTo>
                <a:cubicBezTo>
                  <a:pt x="401810" y="488437"/>
                  <a:pt x="414437" y="486351"/>
                  <a:pt x="423512" y="490888"/>
                </a:cubicBezTo>
                <a:cubicBezTo>
                  <a:pt x="433859" y="496061"/>
                  <a:pt x="442762" y="503722"/>
                  <a:pt x="452387" y="510139"/>
                </a:cubicBezTo>
                <a:cubicBezTo>
                  <a:pt x="478057" y="587143"/>
                  <a:pt x="439553" y="497305"/>
                  <a:pt x="490888" y="548640"/>
                </a:cubicBezTo>
                <a:cubicBezTo>
                  <a:pt x="498062" y="555814"/>
                  <a:pt x="494886" y="569074"/>
                  <a:pt x="500514" y="577516"/>
                </a:cubicBezTo>
                <a:cubicBezTo>
                  <a:pt x="508065" y="588842"/>
                  <a:pt x="521032" y="595646"/>
                  <a:pt x="529389" y="606391"/>
                </a:cubicBezTo>
                <a:cubicBezTo>
                  <a:pt x="543593" y="624654"/>
                  <a:pt x="560573" y="642194"/>
                  <a:pt x="567890" y="664143"/>
                </a:cubicBezTo>
                <a:cubicBezTo>
                  <a:pt x="574231" y="683163"/>
                  <a:pt x="579805" y="708326"/>
                  <a:pt x="596766" y="721895"/>
                </a:cubicBezTo>
                <a:cubicBezTo>
                  <a:pt x="604689" y="728233"/>
                  <a:pt x="616017" y="728312"/>
                  <a:pt x="625642" y="731520"/>
                </a:cubicBezTo>
                <a:cubicBezTo>
                  <a:pt x="638476" y="750770"/>
                  <a:pt x="656827" y="767322"/>
                  <a:pt x="664143" y="789271"/>
                </a:cubicBezTo>
                <a:cubicBezTo>
                  <a:pt x="667351" y="798896"/>
                  <a:pt x="666594" y="810973"/>
                  <a:pt x="673768" y="818147"/>
                </a:cubicBezTo>
                <a:cubicBezTo>
                  <a:pt x="680942" y="825321"/>
                  <a:pt x="693019" y="824564"/>
                  <a:pt x="702644" y="827772"/>
                </a:cubicBezTo>
                <a:cubicBezTo>
                  <a:pt x="721895" y="840606"/>
                  <a:pt x="753080" y="844325"/>
                  <a:pt x="760396" y="866274"/>
                </a:cubicBezTo>
                <a:cubicBezTo>
                  <a:pt x="773229" y="904774"/>
                  <a:pt x="760396" y="891940"/>
                  <a:pt x="798897" y="904775"/>
                </a:cubicBezTo>
                <a:cubicBezTo>
                  <a:pt x="821707" y="938989"/>
                  <a:pt x="806579" y="933650"/>
                  <a:pt x="837398" y="93365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3400924" y="948689"/>
            <a:ext cx="869574" cy="180796"/>
          </a:xfrm>
          <a:prstGeom prst="wedgeRoundRectCallout">
            <a:avLst>
              <a:gd name="adj1" fmla="val -42578"/>
              <a:gd name="adj2" fmla="val -126520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smtClean="0"/>
              <a:t>Con </a:t>
            </a:r>
            <a:r>
              <a:rPr lang="en-US" sz="1000" b="1" dirty="0" err="1" smtClean="0"/>
              <a:t>Voi</a:t>
            </a:r>
            <a:endParaRPr lang="en-US" sz="1000" b="1" dirty="0">
              <a:effectLst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37798" y="2261937"/>
            <a:ext cx="1143802" cy="180796"/>
          </a:xfrm>
          <a:prstGeom prst="wedgeRoundRectCallout">
            <a:avLst>
              <a:gd name="adj1" fmla="val -51433"/>
              <a:gd name="adj2" fmla="val 214204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Trường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Sơn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Bắc</a:t>
            </a:r>
            <a:endParaRPr lang="en-US" sz="1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89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" grpId="0" animBg="1"/>
      <p:bldP spid="3" grpId="0" animBg="1"/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46490" y="2895600"/>
            <a:ext cx="6792509" cy="2209801"/>
          </a:xfrm>
          <a:prstGeom prst="wedgeRoundRectCallout">
            <a:avLst>
              <a:gd name="adj1" fmla="val 47383"/>
              <a:gd name="adj2" fmla="val 846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09600" y="3153995"/>
            <a:ext cx="65531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Hướng TB-ĐN như Con Voi, Hoàng Liên Sơn, Trường Sơn Bắc,...</a:t>
            </a:r>
          </a:p>
          <a:p>
            <a:pPr algn="just">
              <a:spcBef>
                <a:spcPts val="600"/>
              </a:spcBef>
            </a:pPr>
            <a:r>
              <a:rPr lang="vi-VN" sz="2400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- Hướng vòng cung: thể hiện rõ nhất ở vùng núi </a:t>
            </a:r>
            <a:r>
              <a:rPr lang="vi-VN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Bắc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(cánh cung: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Ngân Sơn, 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sông Gâm, Bắc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Sơn, 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Triều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2 hướng chính là TB-ĐN và vòng </a:t>
            </a:r>
            <a:r>
              <a:rPr lang="vi-VN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71800" y="6106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BÁN BÌNH NGUYÊN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12" y="2667000"/>
            <a:ext cx="1828800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Z PNG &amp; Z Transparent Clipart Miễn phí Tải về - Z Thư Biểu Tượng - Lửa chữ  Z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308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372142"/>
            <a:ext cx="3657601" cy="212365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sz="2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địa hình nước ta có tính phân bậc? Kể tên các bậc địa hình kế tiếp nhau từ nội địa ra biển.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811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935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691152"/>
            <a:ext cx="3657601" cy="1862048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200" dirty="0">
                <a:latin typeface="Cambria" pitchFamily="18" charset="0"/>
                <a:ea typeface="Cambria" pitchFamily="18" charset="0"/>
                <a:cs typeface="Times New Roman"/>
              </a:rPr>
              <a:t>- Nguyên nhân: quá trình địa chất lâu dài, vận động tạo núi Hi-ma-lay-a.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200" dirty="0">
                <a:latin typeface="Cambria" pitchFamily="18" charset="0"/>
                <a:ea typeface="Cambria" pitchFamily="18" charset="0"/>
                <a:cs typeface="Times New Roman"/>
              </a:rPr>
              <a:t>- Núi đồi, đồng bằng, bờ biển, thềm lục địa.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có tính chất phân bậc khá rõ rệt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 descr="han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1295398"/>
            <a:ext cx="3528125" cy="52578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99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181600" y="44450"/>
            <a:ext cx="3962400" cy="260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vi-VN" sz="11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0" y="-61913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Thø 2 ngµy 16 th¸ng 3 n¨m 2009</a:t>
            </a:r>
          </a:p>
        </p:txBody>
      </p:sp>
      <p:pic>
        <p:nvPicPr>
          <p:cNvPr id="24581" name="Picture 5" descr="sca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scan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5562600" cy="4876800"/>
          </a:xfrm>
          <a:noFill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934200" y="1524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867400" y="152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400800" y="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7239000" y="1295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6096000" y="53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6096000" y="533400"/>
            <a:ext cx="8382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67818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6705600" y="304800"/>
            <a:ext cx="533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228600"/>
            <a:ext cx="5562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tích lát cắt CD để thấy sự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nâng lên của địa hình nước ta ?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304800" y="3810000"/>
            <a:ext cx="3048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4953000" y="6019800"/>
            <a:ext cx="457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28600" y="6019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572000" y="3962400"/>
            <a:ext cx="38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4596" name="Slide Number Placeholder 2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642521-FE4E-4A85-BCC6-A4B1E32216D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160435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6628" name="Picture 4" descr="scan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7315200" y="4953000"/>
            <a:ext cx="533400" cy="10668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5334000" y="4648200"/>
            <a:ext cx="381000" cy="1295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1447800" y="1600200"/>
            <a:ext cx="419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685800" y="1600200"/>
            <a:ext cx="83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5638800" y="2209800"/>
            <a:ext cx="5334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6172200" y="2209800"/>
            <a:ext cx="15240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7772400" y="2971800"/>
            <a:ext cx="9144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1295400" y="1066800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ĐỒI NÚI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638800" y="18288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</a:rPr>
              <a:t>ĐỒNG BẰNG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7620000" y="25146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THỀM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7620000" y="2895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LỤC ĐỊA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các bậc địa hình trên lát cắt AB?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685800" y="3962400"/>
            <a:ext cx="1981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PHAN-XI-PĂNG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1600200" y="3581400"/>
            <a:ext cx="762000" cy="609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200400" y="4114800"/>
            <a:ext cx="1752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PHU LUÔNG</a:t>
            </a: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H="1">
            <a:off x="3657600" y="3733800"/>
            <a:ext cx="685800" cy="533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 rot="-5400000">
            <a:off x="4381500" y="514350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SÔNG ĐÀ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 rot="-5400000">
            <a:off x="6477000" y="5257800"/>
            <a:ext cx="152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SÔNG MÃ</a:t>
            </a: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381000" y="3429000"/>
            <a:ext cx="8077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A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AB:LÁT CẮT TỪ SƠN NGUYÊN ĐỒNG VĂN ĐẾN CỬA THÁI BÌNH</a:t>
            </a: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   B</a:t>
            </a: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457200" y="64770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8077200" y="64770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650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FA0C7A-E247-448C-BFBC-9D3380E307B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935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23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23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23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23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99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181600" y="44450"/>
            <a:ext cx="3962400" cy="260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vi-VN" sz="11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34000" y="-61913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anose="020B7200000000000000" pitchFamily="34" charset="0"/>
              </a:rPr>
              <a:t>Thø 2 ngµy 16 th¸ng 3 n¨m 2009</a:t>
            </a:r>
          </a:p>
        </p:txBody>
      </p:sp>
      <p:pic>
        <p:nvPicPr>
          <p:cNvPr id="28677" name="Picture 5" descr="sca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81000" y="12192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14343" name="Picture 7" descr="scan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00200"/>
            <a:ext cx="5562600" cy="4876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934200" y="1524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867400" y="152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400800" y="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7239000" y="1295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6705600" y="304800"/>
            <a:ext cx="6096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6096000" y="53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6096000" y="533400"/>
            <a:ext cx="8382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16"/>
          <p:cNvSpPr>
            <a:spLocks noChangeShapeType="1"/>
          </p:cNvSpPr>
          <p:nvPr/>
        </p:nvSpPr>
        <p:spPr bwMode="auto">
          <a:xfrm>
            <a:off x="1143000" y="2819400"/>
            <a:ext cx="2286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Line 17"/>
          <p:cNvSpPr>
            <a:spLocks noChangeShapeType="1"/>
          </p:cNvSpPr>
          <p:nvPr/>
        </p:nvSpPr>
        <p:spPr bwMode="auto">
          <a:xfrm flipH="1">
            <a:off x="457200" y="28194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Line 18"/>
          <p:cNvSpPr>
            <a:spLocks noChangeShapeType="1"/>
          </p:cNvSpPr>
          <p:nvPr/>
        </p:nvSpPr>
        <p:spPr bwMode="auto">
          <a:xfrm>
            <a:off x="4038600" y="3352800"/>
            <a:ext cx="60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Line 19"/>
          <p:cNvSpPr>
            <a:spLocks noChangeShapeType="1"/>
          </p:cNvSpPr>
          <p:nvPr/>
        </p:nvSpPr>
        <p:spPr bwMode="auto">
          <a:xfrm flipH="1">
            <a:off x="3429000" y="3352800"/>
            <a:ext cx="609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1" name="Line 20"/>
          <p:cNvSpPr>
            <a:spLocks noChangeShapeType="1"/>
          </p:cNvSpPr>
          <p:nvPr/>
        </p:nvSpPr>
        <p:spPr bwMode="auto">
          <a:xfrm>
            <a:off x="4800600" y="3733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2" name="Rectangle 21"/>
          <p:cNvSpPr>
            <a:spLocks noChangeArrowheads="1"/>
          </p:cNvSpPr>
          <p:nvPr/>
        </p:nvSpPr>
        <p:spPr bwMode="auto">
          <a:xfrm>
            <a:off x="685800" y="25146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ĐỒI NÚI</a:t>
            </a:r>
          </a:p>
        </p:txBody>
      </p:sp>
      <p:sp>
        <p:nvSpPr>
          <p:cNvPr id="28693" name="Rectangle 22"/>
          <p:cNvSpPr>
            <a:spLocks noChangeArrowheads="1"/>
          </p:cNvSpPr>
          <p:nvPr/>
        </p:nvSpPr>
        <p:spPr bwMode="auto">
          <a:xfrm>
            <a:off x="3429000" y="2971800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6600"/>
                </a:solidFill>
                <a:latin typeface="Times New Roman" panose="02020603050405020304" pitchFamily="18" charset="0"/>
              </a:rPr>
              <a:t>ĐỒNG BẰNG</a:t>
            </a:r>
          </a:p>
        </p:txBody>
      </p:sp>
      <p:sp>
        <p:nvSpPr>
          <p:cNvPr id="28694" name="Rectangle 23"/>
          <p:cNvSpPr>
            <a:spLocks noChangeArrowheads="1"/>
          </p:cNvSpPr>
          <p:nvPr/>
        </p:nvSpPr>
        <p:spPr bwMode="auto">
          <a:xfrm>
            <a:off x="4876800" y="3276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</a:rPr>
              <a:t>THỀM</a:t>
            </a:r>
          </a:p>
        </p:txBody>
      </p:sp>
      <p:sp>
        <p:nvSpPr>
          <p:cNvPr id="28695" name="Rectangle 24"/>
          <p:cNvSpPr>
            <a:spLocks noChangeArrowheads="1"/>
          </p:cNvSpPr>
          <p:nvPr/>
        </p:nvSpPr>
        <p:spPr bwMode="auto">
          <a:xfrm>
            <a:off x="4800600" y="35814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LỤC ĐIA</a:t>
            </a:r>
          </a:p>
        </p:txBody>
      </p:sp>
      <p:sp>
        <p:nvSpPr>
          <p:cNvPr id="28696" name="Text Box 25"/>
          <p:cNvSpPr txBox="1">
            <a:spLocks noChangeArrowheads="1"/>
          </p:cNvSpPr>
          <p:nvPr/>
        </p:nvSpPr>
        <p:spPr bwMode="auto">
          <a:xfrm>
            <a:off x="304800" y="3810000"/>
            <a:ext cx="3048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697" name="Text Box 26"/>
          <p:cNvSpPr txBox="1">
            <a:spLocks noChangeArrowheads="1"/>
          </p:cNvSpPr>
          <p:nvPr/>
        </p:nvSpPr>
        <p:spPr bwMode="auto">
          <a:xfrm>
            <a:off x="228600" y="6019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8698" name="Text Box 27"/>
          <p:cNvSpPr txBox="1">
            <a:spLocks noChangeArrowheads="1"/>
          </p:cNvSpPr>
          <p:nvPr/>
        </p:nvSpPr>
        <p:spPr bwMode="auto">
          <a:xfrm>
            <a:off x="4648200" y="3962400"/>
            <a:ext cx="38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8699" name="Text Box 28"/>
          <p:cNvSpPr txBox="1">
            <a:spLocks noChangeArrowheads="1"/>
          </p:cNvSpPr>
          <p:nvPr/>
        </p:nvSpPr>
        <p:spPr bwMode="auto">
          <a:xfrm>
            <a:off x="4953000" y="5943600"/>
            <a:ext cx="381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1600" y="0"/>
            <a:ext cx="685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TB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75418" y="1699564"/>
            <a:ext cx="685800" cy="586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ĐN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hướng nghiêng của địa hình ?</a:t>
            </a:r>
          </a:p>
        </p:txBody>
      </p:sp>
      <p:sp>
        <p:nvSpPr>
          <p:cNvPr id="28703" name="Slide Number Placeholder 3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043661-B52F-4AB1-8CBC-73A0FBE51C7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10906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5029200" y="685800"/>
            <a:ext cx="4114800" cy="6172200"/>
            <a:chOff x="3120" y="336"/>
            <a:chExt cx="2424" cy="3943"/>
          </a:xfrm>
        </p:grpSpPr>
        <p:pic>
          <p:nvPicPr>
            <p:cNvPr id="32774" name="Picture 6" descr="LD DIA HINH V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36"/>
              <a:ext cx="2400" cy="3696"/>
            </a:xfrm>
            <a:prstGeom prst="rect">
              <a:avLst/>
            </a:prstGeom>
            <a:solidFill>
              <a:srgbClr val="339966"/>
            </a:solidFill>
            <a:ln w="57150" cmpd="thickThin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3168" y="4032"/>
              <a:ext cx="2376" cy="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1C1C1C"/>
                  </a:solidFill>
                  <a:latin typeface="Times New Roman" panose="02020603050405020304" pitchFamily="18" charset="0"/>
                </a:rPr>
                <a:t>H28.1. Lược đồ địa hình Việt Nam</a:t>
              </a:r>
            </a:p>
          </p:txBody>
        </p:sp>
      </p:grpSp>
      <p:sp>
        <p:nvSpPr>
          <p:cNvPr id="32771" name="Text Box 14"/>
          <p:cNvSpPr txBox="1">
            <a:spLocks noChangeArrowheads="1"/>
          </p:cNvSpPr>
          <p:nvPr/>
        </p:nvSpPr>
        <p:spPr bwMode="auto">
          <a:xfrm>
            <a:off x="111659" y="228600"/>
            <a:ext cx="487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b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Địa hình có tính chất phân bậc khá rõ rệt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19610-1C12-49F2-ABE4-6ABC54863E7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600200"/>
            <a:ext cx="46482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-Cuối cổ kiến tạo địa hình có dạng: bề mặt san bằng cổ thấp và thoải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Vận động tạo núi </a:t>
            </a: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Hi-ma-lay-a ở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Tân kiến tạo làm cho địa hình nước ta nâng cao   và phân thành nhiều bậc kế tiếp nhau:  Núi cao-&gt;đồi núi thấp -&gt; đồng bằng-&gt; thềm lục địa.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Địa hình thấp dần từ nội địa ra biển trùng với hướng Tây Bắc- Đông Nam, thể hiện qua hướng chảy của các dòng sông.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Trong từng bậc địa hình còn có các bậc địa hình nhỏ.</a:t>
            </a:r>
            <a:endParaRPr lang="vi-VN" altLang="en-US" sz="20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5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286000"/>
            <a:ext cx="3657600" cy="147732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 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địa hình nước ta mang tính chất nhiệt đới ẩm gió mùa? Tính chất này biểu hiện như thế nào?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430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554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3962400"/>
            <a:ext cx="3657601" cy="2576090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- Nguyên nhân: nhiệt độ cao, lượng mưa lớn tập trung theo </a:t>
            </a:r>
            <a:r>
              <a:rPr lang="vi-VN" sz="1830" dirty="0" smtClean="0">
                <a:latin typeface="Cambria" pitchFamily="18" charset="0"/>
                <a:ea typeface="Cambria" pitchFamily="18" charset="0"/>
                <a:cs typeface="Times New Roman"/>
              </a:rPr>
              <a:t>mùa</a:t>
            </a:r>
            <a:r>
              <a:rPr lang="en-US" sz="183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1830" dirty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- Biểu hiện: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+ Qúa trình xâm thực, xói mòn diễn ra mạnh mẽ, địa hình bị cắt xẻ.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1830" dirty="0">
                <a:latin typeface="Cambria" pitchFamily="18" charset="0"/>
                <a:ea typeface="Cambria" pitchFamily="18" charset="0"/>
                <a:cs typeface="Times New Roman"/>
              </a:rPr>
              <a:t>+ Bồi tụ ở vùng đồng bằng và thung lũng</a:t>
            </a:r>
            <a:r>
              <a:rPr lang="vi-VN" sz="183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183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  <a:endParaRPr lang="en-US" sz="20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63" y="3886200"/>
            <a:ext cx="3403716" cy="21885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62" y="1295132"/>
            <a:ext cx="3409937" cy="21338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410200" y="3440668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mbria" pitchFamily="18" charset="0"/>
                <a:ea typeface="Cambria" pitchFamily="18" charset="0"/>
              </a:rPr>
              <a:t>Xói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mòn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phía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842" y="6096000"/>
            <a:ext cx="34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Bồi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tụ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hinh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15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-14288" y="3046413"/>
            <a:ext cx="4052888" cy="396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Động Sửng Sốt (Vịnh Hạ Long)</a:t>
            </a:r>
          </a:p>
        </p:txBody>
      </p:sp>
      <p:pic>
        <p:nvPicPr>
          <p:cNvPr id="37892" name="Picture 5" descr="phong_nha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67113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4473575" y="6172200"/>
            <a:ext cx="4746625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Động Phong Nha(Quảng B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nh)</a:t>
            </a:r>
          </a:p>
        </p:txBody>
      </p:sp>
      <p:pic>
        <p:nvPicPr>
          <p:cNvPr id="37894" name="Picture 7" descr="huong t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7302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 descr="TAM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81400"/>
            <a:ext cx="4343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4724400" y="2971800"/>
            <a:ext cx="4495800" cy="4524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Hương Tích (Chùa Hương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188913" y="6172200"/>
            <a:ext cx="3886200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Tam Thanh(L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ạng Sơn</a:t>
            </a:r>
            <a:r>
              <a:rPr lang="en-US" altLang="en-US" sz="2800" b="1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06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1"/>
            <a:ext cx="94488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Phong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như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thế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6248400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Do </a:t>
            </a:r>
            <a:r>
              <a:rPr lang="vi-VN" sz="2200" dirty="0" smtClean="0">
                <a:latin typeface="Cambria" pitchFamily="18" charset="0"/>
                <a:ea typeface="Cambria" pitchFamily="18" charset="0"/>
              </a:rPr>
              <a:t>nước </a:t>
            </a:r>
            <a:r>
              <a:rPr lang="vi-VN" sz="2200" dirty="0">
                <a:latin typeface="Cambria" pitchFamily="18" charset="0"/>
                <a:ea typeface="Cambria" pitchFamily="18" charset="0"/>
              </a:rPr>
              <a:t>mưa hòa tan đá vôi cùng với sự khoét sâu của mạch nước ngầm.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Bai 2">
            <a:hlinkClick r:id="" action="ppaction://media"/>
            <a:extLst>
              <a:ext uri="{FF2B5EF4-FFF2-40B4-BE49-F238E27FC236}">
                <a16:creationId xmlns:a16="http://schemas.microsoft.com/office/drawing/2014/main" id="{9E5C64FA-768A-EEE4-BDCB-1352BD038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5"/>
          <p:cNvSpPr>
            <a:spLocks noChangeShapeType="1"/>
          </p:cNvSpPr>
          <p:nvPr/>
        </p:nvSpPr>
        <p:spPr bwMode="auto">
          <a:xfrm>
            <a:off x="4876800" y="533400"/>
            <a:ext cx="0" cy="6324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219869" y="179388"/>
            <a:ext cx="44283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b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  <a:endParaRPr lang="en-US" sz="2000" b="1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D30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37CDB8-8E5A-49FC-AA50-FE72D76FCC6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035" y="914400"/>
            <a:ext cx="4572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/>
              </a:rPr>
              <a:t>- </a:t>
            </a: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Nguyên nhân: nhiệt độ cao, lượng mưa lớn tập trung theo mùa</a:t>
            </a:r>
            <a:r>
              <a:rPr lang="en-US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.</a:t>
            </a:r>
            <a:endParaRPr lang="vi-VN" sz="2000" b="1">
              <a:latin typeface="+mj-lt"/>
              <a:ea typeface="Cambria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- Biểu hiện:</a:t>
            </a: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+ Qúa trình xâm thực, xói mòn diễn ra mạnh mẽ, địa hình bị cắt xẻ.</a:t>
            </a: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+ Bồi tụ ở vùng đồng bằng và thung lũng.</a:t>
            </a:r>
          </a:p>
          <a:p>
            <a:pPr algn="just">
              <a:spcBef>
                <a:spcPts val="0"/>
              </a:spcBef>
              <a:buNone/>
            </a:pPr>
            <a:r>
              <a:rPr lang="nl-N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 làm quá trình hoà tan đá vôi mạnh mẽ, tạo nên các dạng địa hình các-xtơ độc đáo, </a:t>
            </a:r>
            <a:r>
              <a:rPr lang="nl-N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nhiều hang động rộng lớn</a:t>
            </a:r>
            <a:r>
              <a:rPr lang="nl-NL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56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2286000"/>
            <a:ext cx="3657600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các dạng địa hình do con người tạo nên.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430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5545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667071"/>
            <a:ext cx="3657601" cy="1200329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  <a:cs typeface="Times New Roman"/>
              </a:rPr>
              <a:t>Các dạng địa hình nhân tạo: đô thị, hầm mỏ, hồ chứa nước, đê, đập...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5052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đoạn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đê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842" y="62484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thủy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Hòa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Bình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01" y="1281912"/>
            <a:ext cx="3422378" cy="21587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30" y="3986212"/>
            <a:ext cx="3406049" cy="21859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472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  <p:bldP spid="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ĐUỔI 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19400" y="6106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CAO NGUYÊN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9" descr="Z PNG &amp; Z Transparent Clipart Miễn phí Tải về - Z Thư Biểu Tượng - Lửa chữ  Z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308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òng Bàn Tay Cây Cao Nhiệt - Miễn Phí vector hình ảnh trên Pixaba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1904999" cy="308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4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181600" y="22098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2800">
              <a:solidFill>
                <a:srgbClr val="FF33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 descr="20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00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953000" y="6477000"/>
            <a:ext cx="419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Hồ thuỷ điện Trị An</a:t>
            </a: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4343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 descr="10_DOOL_TT_100410_D8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87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9" descr="DAD%20Danang%20Street%20to%20Hai%20Van%20(Sea%20Cloud)%20Pass2_b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1066800" y="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dạng địa hình nhân tạo</a:t>
            </a: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1066800" y="31242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Verdana" panose="020B0604030504040204" pitchFamily="34" charset="0"/>
              </a:rPr>
              <a:t>Xây đô thị Việt Nam</a:t>
            </a:r>
          </a:p>
        </p:txBody>
      </p:sp>
      <p:sp>
        <p:nvSpPr>
          <p:cNvPr id="40970" name="Text Box 13"/>
          <p:cNvSpPr txBox="1">
            <a:spLocks noChangeArrowheads="1"/>
          </p:cNvSpPr>
          <p:nvPr/>
        </p:nvSpPr>
        <p:spPr bwMode="auto">
          <a:xfrm>
            <a:off x="5562600" y="3194050"/>
            <a:ext cx="2836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Công trình giao thông</a:t>
            </a:r>
          </a:p>
        </p:txBody>
      </p:sp>
      <p:sp>
        <p:nvSpPr>
          <p:cNvPr id="40971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9685BE-ABE0-4A3E-98DB-DC0902D6091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245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ho-dau-tie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1" descr="TDPleikro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3" descr="sca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24"/>
          <p:cNvSpPr txBox="1">
            <a:spLocks noChangeArrowheads="1"/>
          </p:cNvSpPr>
          <p:nvPr/>
        </p:nvSpPr>
        <p:spPr bwMode="auto">
          <a:xfrm>
            <a:off x="2209800" y="-396875"/>
            <a:ext cx="518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TÁC ĐỘNG TÍCH CỰC CỦA CON NGƯỜI</a:t>
            </a:r>
          </a:p>
        </p:txBody>
      </p:sp>
      <p:sp>
        <p:nvSpPr>
          <p:cNvPr id="41990" name="Text Box 29"/>
          <p:cNvSpPr txBox="1">
            <a:spLocks noChangeArrowheads="1"/>
          </p:cNvSpPr>
          <p:nvPr/>
        </p:nvSpPr>
        <p:spPr bwMode="auto">
          <a:xfrm>
            <a:off x="1295400" y="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XÂY ĐÊ</a:t>
            </a:r>
          </a:p>
        </p:txBody>
      </p:sp>
      <p:sp>
        <p:nvSpPr>
          <p:cNvPr id="41991" name="Text Box 30"/>
          <p:cNvSpPr txBox="1">
            <a:spLocks noChangeArrowheads="1"/>
          </p:cNvSpPr>
          <p:nvPr/>
        </p:nvSpPr>
        <p:spPr bwMode="auto">
          <a:xfrm>
            <a:off x="1828800" y="6491288"/>
            <a:ext cx="167640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LÀM ĐƯỜNG</a:t>
            </a:r>
          </a:p>
        </p:txBody>
      </p:sp>
      <p:sp>
        <p:nvSpPr>
          <p:cNvPr id="41992" name="Text Box 32"/>
          <p:cNvSpPr txBox="1">
            <a:spLocks noChangeArrowheads="1"/>
          </p:cNvSpPr>
          <p:nvPr/>
        </p:nvSpPr>
        <p:spPr bwMode="auto">
          <a:xfrm>
            <a:off x="5181600" y="25400"/>
            <a:ext cx="2667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ĐÀO HỒ CHỨA NƯỚC</a:t>
            </a:r>
          </a:p>
        </p:txBody>
      </p:sp>
      <p:sp>
        <p:nvSpPr>
          <p:cNvPr id="41993" name="Text Box 33"/>
          <p:cNvSpPr txBox="1">
            <a:spLocks noChangeArrowheads="1"/>
          </p:cNvSpPr>
          <p:nvPr/>
        </p:nvSpPr>
        <p:spPr bwMode="auto">
          <a:xfrm>
            <a:off x="5562600" y="643255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XÂY ĐẬP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1994" name="Picture 18" descr="hai-van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 Box 33"/>
          <p:cNvSpPr txBox="1">
            <a:spLocks noChangeArrowheads="1"/>
          </p:cNvSpPr>
          <p:nvPr/>
        </p:nvSpPr>
        <p:spPr bwMode="auto">
          <a:xfrm>
            <a:off x="609600" y="6446838"/>
            <a:ext cx="32004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XÂY HẦM GIAO THÔNG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709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5"/>
          <p:cNvSpPr>
            <a:spLocks noChangeShapeType="1"/>
          </p:cNvSpPr>
          <p:nvPr/>
        </p:nvSpPr>
        <p:spPr bwMode="auto">
          <a:xfrm>
            <a:off x="4876800" y="533400"/>
            <a:ext cx="0" cy="6324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219869" y="179388"/>
            <a:ext cx="44283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sz="2000" b="1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b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Địa hình chịu tác động của khí hậu nhiệt đới ẩm gió mùa và con người</a:t>
            </a:r>
            <a:endParaRPr lang="en-US" sz="2000" b="1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D30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37CDB8-8E5A-49FC-AA50-FE72D76FCC6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035" y="914400"/>
            <a:ext cx="4572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vi-VN" sz="2000">
                <a:latin typeface="+mj-lt"/>
                <a:ea typeface="Cambria" pitchFamily="18" charset="0"/>
                <a:cs typeface="Times New Roman"/>
              </a:rPr>
              <a:t>- </a:t>
            </a: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Nguyên nhân: nhiệt độ cao, lượng mưa lớn tập trung theo mùa</a:t>
            </a:r>
            <a:r>
              <a:rPr lang="en-US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.</a:t>
            </a:r>
            <a:endParaRPr lang="vi-VN" sz="2000" b="1">
              <a:latin typeface="+mj-lt"/>
              <a:ea typeface="Cambria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- Biểu hiện:</a:t>
            </a: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+ Qúa trình xâm thực, xói mòn diễn ra mạnh mẽ, địa hình bị cắt xẻ.</a:t>
            </a:r>
          </a:p>
          <a:p>
            <a:pPr algn="just">
              <a:spcBef>
                <a:spcPts val="0"/>
              </a:spcBef>
              <a:buNone/>
            </a:pPr>
            <a:r>
              <a:rPr lang="vi-VN" sz="2000" b="1">
                <a:latin typeface="+mj-lt"/>
                <a:ea typeface="Cambria" pitchFamily="18" charset="0"/>
                <a:cs typeface="Times New Roman" panose="02020603050405020304" pitchFamily="18" charset="0"/>
              </a:rPr>
              <a:t>+ Bồi tụ ở vùng đồng bằng và thung lũng.</a:t>
            </a:r>
          </a:p>
          <a:p>
            <a:pPr algn="just">
              <a:spcBef>
                <a:spcPts val="0"/>
              </a:spcBef>
              <a:buNone/>
            </a:pPr>
            <a:r>
              <a:rPr lang="nl-N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 làm quá trình hoà tan đá vôi mạnh mẽ, tạo nên các dạng địa hình các-xtơ độc đáo, </a:t>
            </a:r>
            <a:r>
              <a:rPr lang="nl-NL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nhiều hang động rộng lớn.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dạng địa hình nhân tạo xuất hiện ngày càng nhiều: Đê điều, hồ chứa nước, các đô thị, các công trình giao thông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en-US" sz="20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03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457200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CHỌN Ý TRẢ LỜI ĐÚNG NHẤT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5334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đặc điểm địa hình nước ta: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Đồi núi là bộ phận quan trọng nhất của cấu trúc địa hình Việt Nam.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Đồng bằng chiếm 3/4  diện tích, là dạng phổ  biến nhất.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Địa hình nước ta được Tân kiến tạo nâng lên và phân thành nhiều bậc kế tiếp nhau.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Địa hình mang tính chất nhiệt đới gió mùa và chịu sự tác động mạnh mẽ của con người.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304800" y="3352800"/>
            <a:ext cx="6858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81000" y="635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9144000" y="228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9144000" y="304800"/>
            <a:ext cx="0" cy="6400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33338" y="381000"/>
            <a:ext cx="0" cy="6477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0" y="68580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1143000" y="304800"/>
            <a:ext cx="6629400" cy="808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366"/>
              </a:avLst>
            </a:prstTxWarp>
          </a:bodyPr>
          <a:lstStyle/>
          <a:p>
            <a:pPr algn="ctr"/>
            <a:r>
              <a:rPr lang="en-US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BÀI TẬP</a:t>
            </a: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6172200" y="6477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 autoUpdateAnimBg="0"/>
      <p:bldP spid="40971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Địa hình nước ta được hình thành và biến đổi do những nhân tố chủ yếu nào ?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a.Vận động Tân kiến tạo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b.Tính chất nhiệt đới gió mùa 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c.Tác động của con người.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d.Tất cả đều đúng.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381000" y="635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9144000" y="304800"/>
            <a:ext cx="0" cy="6400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33338" y="381000"/>
            <a:ext cx="0" cy="6477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0" y="68580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381000" y="4953000"/>
            <a:ext cx="6858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7800" y="1600200"/>
            <a:ext cx="9753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 dãy núi chạy theo hướng cánh cung?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Ngân Sơn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 Bắc Sơn, 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c. Đông Triều</a:t>
            </a:r>
          </a:p>
          <a:p>
            <a:pPr eaLnBrk="1" hangingPunct="1"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d.Tất cả đều đúng.</a:t>
            </a:r>
          </a:p>
        </p:txBody>
      </p:sp>
      <p:sp>
        <p:nvSpPr>
          <p:cNvPr id="48131" name="Line 4"/>
          <p:cNvSpPr>
            <a:spLocks noChangeShapeType="1"/>
          </p:cNvSpPr>
          <p:nvPr/>
        </p:nvSpPr>
        <p:spPr bwMode="auto">
          <a:xfrm>
            <a:off x="381000" y="635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9144000" y="304800"/>
            <a:ext cx="0" cy="6400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33338" y="381000"/>
            <a:ext cx="0" cy="6477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0" y="6858000"/>
            <a:ext cx="8763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381000" y="4495800"/>
            <a:ext cx="685800" cy="685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1219200" y="152400"/>
            <a:ext cx="6477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   </a:t>
            </a:r>
            <a:r>
              <a:rPr lang="en-US" altLang="en-US" sz="5400" b="1" i="1">
                <a:solidFill>
                  <a:srgbClr val="FF3300"/>
                </a:solidFill>
                <a:latin typeface="Times New Roman" panose="02020603050405020304" pitchFamily="18" charset="0"/>
              </a:rPr>
              <a:t>Trò chơi ô chữ</a:t>
            </a:r>
            <a:r>
              <a:rPr lang="en-US" altLang="en-US" sz="5400" b="1" i="1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endParaRPr lang="en-US" altLang="en-US" sz="5400">
              <a:solidFill>
                <a:srgbClr val="FF3300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62000" y="1536700"/>
            <a:ext cx="78771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Chúng ta có 6 ô chữ hàng ngang và 1 ô chữ đặc biệt có 10 chữ cái. Tương ứng với mỗi ô chữ là 1 câu hỏi. - Mỗi nhóm chọn bất cứ ô chữ nào và giải ô chữ đó. Giải đúng được 10 điểm, ô chữ xuất hiện, và ta có các từ khoá của ô đặc biệt.                                                      - Sau 6 ô chữ nhóm nào giải được ô đặc biệt được thêm 10 điểm. 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762000" y="1143000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457200" y="48006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3.</a:t>
            </a:r>
            <a:r>
              <a:rPr lang="en-US" altLang="en-US" sz="2400">
                <a:latin typeface="Times New Roman" panose="02020603050405020304" pitchFamily="18" charset="0"/>
              </a:rPr>
              <a:t> Có 6 chữ cái. </a:t>
            </a:r>
            <a:r>
              <a:rPr lang="en-US" altLang="en-US" sz="2400">
                <a:latin typeface=".VnTime" panose="020B7200000000000000" pitchFamily="34" charset="0"/>
              </a:rPr>
              <a:t>§©y lµ bé phËn quan träng nhÊt trong cÊu tróc ®Þa h×nh n­íc ta ?</a:t>
            </a:r>
          </a:p>
        </p:txBody>
      </p:sp>
      <p:sp>
        <p:nvSpPr>
          <p:cNvPr id="25659" name="Text Box 59"/>
          <p:cNvSpPr txBox="1">
            <a:spLocks noChangeArrowheads="1"/>
          </p:cNvSpPr>
          <p:nvPr/>
        </p:nvSpPr>
        <p:spPr bwMode="auto">
          <a:xfrm>
            <a:off x="533400" y="4816475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1.</a:t>
            </a:r>
            <a:r>
              <a:rPr lang="en-US" altLang="en-US" sz="2400">
                <a:latin typeface="Times New Roman" panose="02020603050405020304" pitchFamily="18" charset="0"/>
              </a:rPr>
              <a:t> Có 8 chữ cái là tên của </a:t>
            </a:r>
            <a:r>
              <a:rPr lang="en-US" altLang="en-US" sz="2400">
                <a:latin typeface=".VnTime" panose="020B7200000000000000" pitchFamily="34" charset="0"/>
              </a:rPr>
              <a:t>ho¹t ®éng ®Þa chÊt ®· lµm cho ®Þa h×nh n­íc ta cã h×nh d¹ng nh­  ngµy nay?</a:t>
            </a:r>
          </a:p>
        </p:txBody>
      </p:sp>
      <p:sp>
        <p:nvSpPr>
          <p:cNvPr id="25663" name="Text Box 63"/>
          <p:cNvSpPr txBox="1">
            <a:spLocks noChangeArrowheads="1"/>
          </p:cNvSpPr>
          <p:nvPr/>
        </p:nvSpPr>
        <p:spPr bwMode="auto">
          <a:xfrm>
            <a:off x="609600" y="48768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2.</a:t>
            </a:r>
            <a:r>
              <a:rPr lang="en-US" altLang="en-US" sz="2400">
                <a:latin typeface="Times New Roman" panose="02020603050405020304" pitchFamily="18" charset="0"/>
              </a:rPr>
              <a:t>Có 8 chữ cái là </a:t>
            </a:r>
            <a:r>
              <a:rPr lang="en-US" altLang="en-US" sz="2400">
                <a:latin typeface=".VnTime" panose="020B7200000000000000" pitchFamily="34" charset="0"/>
              </a:rPr>
              <a:t>tªn mét hang ®éng cacxt¬ næi tiÕng cña n­íc ta ë Qu¶ng B×nh ?</a:t>
            </a:r>
          </a:p>
        </p:txBody>
      </p:sp>
      <p:sp>
        <p:nvSpPr>
          <p:cNvPr id="49160" name="Oval 75"/>
          <p:cNvSpPr>
            <a:spLocks noChangeArrowheads="1"/>
          </p:cNvSpPr>
          <p:nvPr/>
        </p:nvSpPr>
        <p:spPr bwMode="auto">
          <a:xfrm>
            <a:off x="6884988" y="5651500"/>
            <a:ext cx="663575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49161" name="Oval 76"/>
          <p:cNvSpPr>
            <a:spLocks noChangeArrowheads="1"/>
          </p:cNvSpPr>
          <p:nvPr/>
        </p:nvSpPr>
        <p:spPr bwMode="auto">
          <a:xfrm>
            <a:off x="7548563" y="5651500"/>
            <a:ext cx="665162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49162" name="Oval 77"/>
          <p:cNvSpPr>
            <a:spLocks noChangeArrowheads="1"/>
          </p:cNvSpPr>
          <p:nvPr/>
        </p:nvSpPr>
        <p:spPr bwMode="auto">
          <a:xfrm>
            <a:off x="8213725" y="5651500"/>
            <a:ext cx="663575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grpSp>
        <p:nvGrpSpPr>
          <p:cNvPr id="2" name="Group 211"/>
          <p:cNvGrpSpPr>
            <a:grpSpLocks/>
          </p:cNvGrpSpPr>
          <p:nvPr/>
        </p:nvGrpSpPr>
        <p:grpSpPr bwMode="auto">
          <a:xfrm>
            <a:off x="1295400" y="4214813"/>
            <a:ext cx="4876800" cy="585787"/>
            <a:chOff x="816" y="1914"/>
            <a:chExt cx="3072" cy="369"/>
          </a:xfrm>
        </p:grpSpPr>
        <p:sp>
          <p:nvSpPr>
            <p:cNvPr id="49290" name="Oval 20"/>
            <p:cNvSpPr>
              <a:spLocks noChangeArrowheads="1"/>
            </p:cNvSpPr>
            <p:nvPr/>
          </p:nvSpPr>
          <p:spPr bwMode="auto">
            <a:xfrm>
              <a:off x="3504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1" name="Oval 20"/>
            <p:cNvSpPr>
              <a:spLocks noChangeArrowheads="1"/>
            </p:cNvSpPr>
            <p:nvPr/>
          </p:nvSpPr>
          <p:spPr bwMode="auto">
            <a:xfrm>
              <a:off x="3120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2" name="Oval 20"/>
            <p:cNvSpPr>
              <a:spLocks noChangeArrowheads="1"/>
            </p:cNvSpPr>
            <p:nvPr/>
          </p:nvSpPr>
          <p:spPr bwMode="auto">
            <a:xfrm>
              <a:off x="2736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3" name="Oval 20"/>
            <p:cNvSpPr>
              <a:spLocks noChangeArrowheads="1"/>
            </p:cNvSpPr>
            <p:nvPr/>
          </p:nvSpPr>
          <p:spPr bwMode="auto">
            <a:xfrm>
              <a:off x="2352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4" name="Oval 20"/>
            <p:cNvSpPr>
              <a:spLocks noChangeArrowheads="1"/>
            </p:cNvSpPr>
            <p:nvPr/>
          </p:nvSpPr>
          <p:spPr bwMode="auto">
            <a:xfrm>
              <a:off x="1968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5" name="Oval 20"/>
            <p:cNvSpPr>
              <a:spLocks noChangeArrowheads="1"/>
            </p:cNvSpPr>
            <p:nvPr/>
          </p:nvSpPr>
          <p:spPr bwMode="auto">
            <a:xfrm>
              <a:off x="1584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6" name="Oval 20"/>
            <p:cNvSpPr>
              <a:spLocks noChangeArrowheads="1"/>
            </p:cNvSpPr>
            <p:nvPr/>
          </p:nvSpPr>
          <p:spPr bwMode="auto">
            <a:xfrm>
              <a:off x="1200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97" name="Oval 20"/>
            <p:cNvSpPr>
              <a:spLocks noChangeArrowheads="1"/>
            </p:cNvSpPr>
            <p:nvPr/>
          </p:nvSpPr>
          <p:spPr bwMode="auto">
            <a:xfrm>
              <a:off x="816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3" name="Group 210"/>
          <p:cNvGrpSpPr>
            <a:grpSpLocks/>
          </p:cNvGrpSpPr>
          <p:nvPr/>
        </p:nvGrpSpPr>
        <p:grpSpPr bwMode="auto">
          <a:xfrm>
            <a:off x="1295400" y="3581400"/>
            <a:ext cx="3657600" cy="585788"/>
            <a:chOff x="816" y="1545"/>
            <a:chExt cx="2304" cy="369"/>
          </a:xfrm>
        </p:grpSpPr>
        <p:sp>
          <p:nvSpPr>
            <p:cNvPr id="49284" name="Oval 20"/>
            <p:cNvSpPr>
              <a:spLocks noChangeArrowheads="1"/>
            </p:cNvSpPr>
            <p:nvPr/>
          </p:nvSpPr>
          <p:spPr bwMode="auto">
            <a:xfrm>
              <a:off x="2736" y="154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5" name="Oval 20"/>
            <p:cNvSpPr>
              <a:spLocks noChangeArrowheads="1"/>
            </p:cNvSpPr>
            <p:nvPr/>
          </p:nvSpPr>
          <p:spPr bwMode="auto">
            <a:xfrm>
              <a:off x="2352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6" name="Oval 20"/>
            <p:cNvSpPr>
              <a:spLocks noChangeArrowheads="1"/>
            </p:cNvSpPr>
            <p:nvPr/>
          </p:nvSpPr>
          <p:spPr bwMode="auto">
            <a:xfrm>
              <a:off x="1968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7" name="Oval 20"/>
            <p:cNvSpPr>
              <a:spLocks noChangeArrowheads="1"/>
            </p:cNvSpPr>
            <p:nvPr/>
          </p:nvSpPr>
          <p:spPr bwMode="auto">
            <a:xfrm>
              <a:off x="1584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8" name="Oval 20"/>
            <p:cNvSpPr>
              <a:spLocks noChangeArrowheads="1"/>
            </p:cNvSpPr>
            <p:nvPr/>
          </p:nvSpPr>
          <p:spPr bwMode="auto">
            <a:xfrm>
              <a:off x="1200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9" name="Oval 20"/>
            <p:cNvSpPr>
              <a:spLocks noChangeArrowheads="1"/>
            </p:cNvSpPr>
            <p:nvPr/>
          </p:nvSpPr>
          <p:spPr bwMode="auto">
            <a:xfrm>
              <a:off x="816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4" name="Group 209"/>
          <p:cNvGrpSpPr>
            <a:grpSpLocks/>
          </p:cNvGrpSpPr>
          <p:nvPr/>
        </p:nvGrpSpPr>
        <p:grpSpPr bwMode="auto">
          <a:xfrm>
            <a:off x="1314450" y="2981325"/>
            <a:ext cx="4876800" cy="585788"/>
            <a:chOff x="816" y="1179"/>
            <a:chExt cx="3072" cy="369"/>
          </a:xfrm>
        </p:grpSpPr>
        <p:sp>
          <p:nvSpPr>
            <p:cNvPr id="49276" name="Oval 20"/>
            <p:cNvSpPr>
              <a:spLocks noChangeArrowheads="1"/>
            </p:cNvSpPr>
            <p:nvPr/>
          </p:nvSpPr>
          <p:spPr bwMode="auto">
            <a:xfrm>
              <a:off x="3504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7" name="Oval 20"/>
            <p:cNvSpPr>
              <a:spLocks noChangeArrowheads="1"/>
            </p:cNvSpPr>
            <p:nvPr/>
          </p:nvSpPr>
          <p:spPr bwMode="auto">
            <a:xfrm>
              <a:off x="3120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8" name="Oval 20"/>
            <p:cNvSpPr>
              <a:spLocks noChangeArrowheads="1"/>
            </p:cNvSpPr>
            <p:nvPr/>
          </p:nvSpPr>
          <p:spPr bwMode="auto">
            <a:xfrm>
              <a:off x="2736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9" name="Oval 20"/>
            <p:cNvSpPr>
              <a:spLocks noChangeArrowheads="1"/>
            </p:cNvSpPr>
            <p:nvPr/>
          </p:nvSpPr>
          <p:spPr bwMode="auto">
            <a:xfrm>
              <a:off x="2352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0" name="Oval 20"/>
            <p:cNvSpPr>
              <a:spLocks noChangeArrowheads="1"/>
            </p:cNvSpPr>
            <p:nvPr/>
          </p:nvSpPr>
          <p:spPr bwMode="auto">
            <a:xfrm>
              <a:off x="1968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1" name="Oval 20"/>
            <p:cNvSpPr>
              <a:spLocks noChangeArrowheads="1"/>
            </p:cNvSpPr>
            <p:nvPr/>
          </p:nvSpPr>
          <p:spPr bwMode="auto">
            <a:xfrm>
              <a:off x="1584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2" name="Oval 20"/>
            <p:cNvSpPr>
              <a:spLocks noChangeArrowheads="1"/>
            </p:cNvSpPr>
            <p:nvPr/>
          </p:nvSpPr>
          <p:spPr bwMode="auto">
            <a:xfrm>
              <a:off x="1200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83" name="Oval 20"/>
            <p:cNvSpPr>
              <a:spLocks noChangeArrowheads="1"/>
            </p:cNvSpPr>
            <p:nvPr/>
          </p:nvSpPr>
          <p:spPr bwMode="auto">
            <a:xfrm>
              <a:off x="816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5" name="Group 208"/>
          <p:cNvGrpSpPr>
            <a:grpSpLocks/>
          </p:cNvGrpSpPr>
          <p:nvPr/>
        </p:nvGrpSpPr>
        <p:grpSpPr bwMode="auto">
          <a:xfrm>
            <a:off x="1295400" y="2362200"/>
            <a:ext cx="3657600" cy="585788"/>
            <a:chOff x="834" y="819"/>
            <a:chExt cx="2304" cy="369"/>
          </a:xfrm>
        </p:grpSpPr>
        <p:sp>
          <p:nvSpPr>
            <p:cNvPr id="49270" name="Oval 20"/>
            <p:cNvSpPr>
              <a:spLocks noChangeArrowheads="1"/>
            </p:cNvSpPr>
            <p:nvPr/>
          </p:nvSpPr>
          <p:spPr bwMode="auto">
            <a:xfrm>
              <a:off x="2754" y="82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1" name="Oval 20"/>
            <p:cNvSpPr>
              <a:spLocks noChangeArrowheads="1"/>
            </p:cNvSpPr>
            <p:nvPr/>
          </p:nvSpPr>
          <p:spPr bwMode="auto">
            <a:xfrm>
              <a:off x="2370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2" name="Oval 20"/>
            <p:cNvSpPr>
              <a:spLocks noChangeArrowheads="1"/>
            </p:cNvSpPr>
            <p:nvPr/>
          </p:nvSpPr>
          <p:spPr bwMode="auto">
            <a:xfrm>
              <a:off x="1986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3" name="Oval 20"/>
            <p:cNvSpPr>
              <a:spLocks noChangeArrowheads="1"/>
            </p:cNvSpPr>
            <p:nvPr/>
          </p:nvSpPr>
          <p:spPr bwMode="auto">
            <a:xfrm>
              <a:off x="1602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4" name="Oval 20"/>
            <p:cNvSpPr>
              <a:spLocks noChangeArrowheads="1"/>
            </p:cNvSpPr>
            <p:nvPr/>
          </p:nvSpPr>
          <p:spPr bwMode="auto">
            <a:xfrm>
              <a:off x="1218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75" name="Oval 20"/>
            <p:cNvSpPr>
              <a:spLocks noChangeArrowheads="1"/>
            </p:cNvSpPr>
            <p:nvPr/>
          </p:nvSpPr>
          <p:spPr bwMode="auto">
            <a:xfrm>
              <a:off x="834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1295400" y="1719263"/>
            <a:ext cx="4876800" cy="585787"/>
            <a:chOff x="816" y="450"/>
            <a:chExt cx="3072" cy="369"/>
          </a:xfrm>
        </p:grpSpPr>
        <p:sp>
          <p:nvSpPr>
            <p:cNvPr id="49262" name="Oval 20"/>
            <p:cNvSpPr>
              <a:spLocks noChangeArrowheads="1"/>
            </p:cNvSpPr>
            <p:nvPr/>
          </p:nvSpPr>
          <p:spPr bwMode="auto">
            <a:xfrm>
              <a:off x="3504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3" name="Oval 20"/>
            <p:cNvSpPr>
              <a:spLocks noChangeArrowheads="1"/>
            </p:cNvSpPr>
            <p:nvPr/>
          </p:nvSpPr>
          <p:spPr bwMode="auto">
            <a:xfrm>
              <a:off x="3120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4" name="Oval 20"/>
            <p:cNvSpPr>
              <a:spLocks noChangeArrowheads="1"/>
            </p:cNvSpPr>
            <p:nvPr/>
          </p:nvSpPr>
          <p:spPr bwMode="auto">
            <a:xfrm>
              <a:off x="2736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5" name="Oval 20"/>
            <p:cNvSpPr>
              <a:spLocks noChangeArrowheads="1"/>
            </p:cNvSpPr>
            <p:nvPr/>
          </p:nvSpPr>
          <p:spPr bwMode="auto">
            <a:xfrm>
              <a:off x="2352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6" name="Oval 20"/>
            <p:cNvSpPr>
              <a:spLocks noChangeArrowheads="1"/>
            </p:cNvSpPr>
            <p:nvPr/>
          </p:nvSpPr>
          <p:spPr bwMode="auto">
            <a:xfrm>
              <a:off x="1968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7" name="Oval 20"/>
            <p:cNvSpPr>
              <a:spLocks noChangeArrowheads="1"/>
            </p:cNvSpPr>
            <p:nvPr/>
          </p:nvSpPr>
          <p:spPr bwMode="auto">
            <a:xfrm>
              <a:off x="1584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8" name="Oval 20"/>
            <p:cNvSpPr>
              <a:spLocks noChangeArrowheads="1"/>
            </p:cNvSpPr>
            <p:nvPr/>
          </p:nvSpPr>
          <p:spPr bwMode="auto">
            <a:xfrm>
              <a:off x="1200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9" name="Oval 20"/>
            <p:cNvSpPr>
              <a:spLocks noChangeArrowheads="1"/>
            </p:cNvSpPr>
            <p:nvPr/>
          </p:nvSpPr>
          <p:spPr bwMode="auto">
            <a:xfrm>
              <a:off x="816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7" name="Group 133"/>
          <p:cNvGrpSpPr>
            <a:grpSpLocks/>
          </p:cNvGrpSpPr>
          <p:nvPr/>
        </p:nvGrpSpPr>
        <p:grpSpPr bwMode="auto">
          <a:xfrm>
            <a:off x="1295400" y="1081088"/>
            <a:ext cx="6096000" cy="585787"/>
            <a:chOff x="1344" y="2031"/>
            <a:chExt cx="3840" cy="369"/>
          </a:xfrm>
        </p:grpSpPr>
        <p:sp>
          <p:nvSpPr>
            <p:cNvPr id="49252" name="Oval 20"/>
            <p:cNvSpPr>
              <a:spLocks noChangeArrowheads="1"/>
            </p:cNvSpPr>
            <p:nvPr/>
          </p:nvSpPr>
          <p:spPr bwMode="auto">
            <a:xfrm>
              <a:off x="4800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3" name="Oval 20"/>
            <p:cNvSpPr>
              <a:spLocks noChangeArrowheads="1"/>
            </p:cNvSpPr>
            <p:nvPr/>
          </p:nvSpPr>
          <p:spPr bwMode="auto">
            <a:xfrm>
              <a:off x="4416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4" name="Oval 20"/>
            <p:cNvSpPr>
              <a:spLocks noChangeArrowheads="1"/>
            </p:cNvSpPr>
            <p:nvPr/>
          </p:nvSpPr>
          <p:spPr bwMode="auto">
            <a:xfrm>
              <a:off x="4032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5" name="Oval 20"/>
            <p:cNvSpPr>
              <a:spLocks noChangeArrowheads="1"/>
            </p:cNvSpPr>
            <p:nvPr/>
          </p:nvSpPr>
          <p:spPr bwMode="auto">
            <a:xfrm>
              <a:off x="3648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6" name="Oval 20"/>
            <p:cNvSpPr>
              <a:spLocks noChangeArrowheads="1"/>
            </p:cNvSpPr>
            <p:nvPr/>
          </p:nvSpPr>
          <p:spPr bwMode="auto">
            <a:xfrm>
              <a:off x="3264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7" name="Oval 20"/>
            <p:cNvSpPr>
              <a:spLocks noChangeArrowheads="1"/>
            </p:cNvSpPr>
            <p:nvPr/>
          </p:nvSpPr>
          <p:spPr bwMode="auto">
            <a:xfrm>
              <a:off x="2880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8" name="Oval 20"/>
            <p:cNvSpPr>
              <a:spLocks noChangeArrowheads="1"/>
            </p:cNvSpPr>
            <p:nvPr/>
          </p:nvSpPr>
          <p:spPr bwMode="auto">
            <a:xfrm>
              <a:off x="2496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59" name="Oval 20"/>
            <p:cNvSpPr>
              <a:spLocks noChangeArrowheads="1"/>
            </p:cNvSpPr>
            <p:nvPr/>
          </p:nvSpPr>
          <p:spPr bwMode="auto">
            <a:xfrm>
              <a:off x="2112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0" name="Oval 20"/>
            <p:cNvSpPr>
              <a:spLocks noChangeArrowheads="1"/>
            </p:cNvSpPr>
            <p:nvPr/>
          </p:nvSpPr>
          <p:spPr bwMode="auto">
            <a:xfrm>
              <a:off x="1728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49261" name="Oval 20"/>
            <p:cNvSpPr>
              <a:spLocks noChangeArrowheads="1"/>
            </p:cNvSpPr>
            <p:nvPr/>
          </p:nvSpPr>
          <p:spPr bwMode="auto">
            <a:xfrm>
              <a:off x="1344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sp>
        <p:nvSpPr>
          <p:cNvPr id="51377" name="Rectangle 16"/>
          <p:cNvSpPr>
            <a:spLocks noChangeArrowheads="1"/>
          </p:cNvSpPr>
          <p:nvPr/>
        </p:nvSpPr>
        <p:spPr bwMode="auto">
          <a:xfrm>
            <a:off x="762000" y="3067050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51378" name="Rectangle 16"/>
          <p:cNvSpPr>
            <a:spLocks noChangeArrowheads="1"/>
          </p:cNvSpPr>
          <p:nvPr/>
        </p:nvSpPr>
        <p:spPr bwMode="auto">
          <a:xfrm>
            <a:off x="762000" y="4314825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51379" name="Rectangle 16"/>
          <p:cNvSpPr>
            <a:spLocks noChangeArrowheads="1"/>
          </p:cNvSpPr>
          <p:nvPr/>
        </p:nvSpPr>
        <p:spPr bwMode="auto">
          <a:xfrm>
            <a:off x="762000" y="2438400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51380" name="Rectangle 16"/>
          <p:cNvSpPr>
            <a:spLocks noChangeArrowheads="1"/>
          </p:cNvSpPr>
          <p:nvPr/>
        </p:nvSpPr>
        <p:spPr bwMode="auto">
          <a:xfrm>
            <a:off x="762000" y="3662363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1381" name="Rectangle 16"/>
          <p:cNvSpPr>
            <a:spLocks noChangeArrowheads="1"/>
          </p:cNvSpPr>
          <p:nvPr/>
        </p:nvSpPr>
        <p:spPr bwMode="auto">
          <a:xfrm>
            <a:off x="762000" y="1814513"/>
            <a:ext cx="361950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</a:p>
        </p:txBody>
      </p: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1295400" y="1090613"/>
            <a:ext cx="6096000" cy="585787"/>
            <a:chOff x="624" y="1344"/>
            <a:chExt cx="3840" cy="369"/>
          </a:xfrm>
        </p:grpSpPr>
        <p:sp>
          <p:nvSpPr>
            <p:cNvPr id="49242" name="Oval 20"/>
            <p:cNvSpPr>
              <a:spLocks noChangeArrowheads="1"/>
            </p:cNvSpPr>
            <p:nvPr/>
          </p:nvSpPr>
          <p:spPr bwMode="auto">
            <a:xfrm>
              <a:off x="4080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9243" name="Oval 20"/>
            <p:cNvSpPr>
              <a:spLocks noChangeArrowheads="1"/>
            </p:cNvSpPr>
            <p:nvPr/>
          </p:nvSpPr>
          <p:spPr bwMode="auto">
            <a:xfrm>
              <a:off x="3696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9244" name="Oval 20"/>
            <p:cNvSpPr>
              <a:spLocks noChangeArrowheads="1"/>
            </p:cNvSpPr>
            <p:nvPr/>
          </p:nvSpPr>
          <p:spPr bwMode="auto">
            <a:xfrm>
              <a:off x="3312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9245" name="Oval 20"/>
            <p:cNvSpPr>
              <a:spLocks noChangeArrowheads="1"/>
            </p:cNvSpPr>
            <p:nvPr/>
          </p:nvSpPr>
          <p:spPr bwMode="auto">
            <a:xfrm>
              <a:off x="2928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46" name="Oval 20"/>
            <p:cNvSpPr>
              <a:spLocks noChangeArrowheads="1"/>
            </p:cNvSpPr>
            <p:nvPr/>
          </p:nvSpPr>
          <p:spPr bwMode="auto">
            <a:xfrm>
              <a:off x="2544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49247" name="Oval 20"/>
            <p:cNvSpPr>
              <a:spLocks noChangeArrowheads="1"/>
            </p:cNvSpPr>
            <p:nvPr/>
          </p:nvSpPr>
          <p:spPr bwMode="auto">
            <a:xfrm>
              <a:off x="2160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48" name="Oval 20"/>
            <p:cNvSpPr>
              <a:spLocks noChangeArrowheads="1"/>
            </p:cNvSpPr>
            <p:nvPr/>
          </p:nvSpPr>
          <p:spPr bwMode="auto">
            <a:xfrm>
              <a:off x="1776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49249" name="Oval 20"/>
            <p:cNvSpPr>
              <a:spLocks noChangeArrowheads="1"/>
            </p:cNvSpPr>
            <p:nvPr/>
          </p:nvSpPr>
          <p:spPr bwMode="auto">
            <a:xfrm>
              <a:off x="1392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50" name="Oval 20"/>
            <p:cNvSpPr>
              <a:spLocks noChangeArrowheads="1"/>
            </p:cNvSpPr>
            <p:nvPr/>
          </p:nvSpPr>
          <p:spPr bwMode="auto">
            <a:xfrm>
              <a:off x="1008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9251" name="Oval 20"/>
            <p:cNvSpPr>
              <a:spLocks noChangeArrowheads="1"/>
            </p:cNvSpPr>
            <p:nvPr/>
          </p:nvSpPr>
          <p:spPr bwMode="auto">
            <a:xfrm>
              <a:off x="624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51274" name="Oval 74"/>
          <p:cNvSpPr>
            <a:spLocks noChangeArrowheads="1"/>
          </p:cNvSpPr>
          <p:nvPr/>
        </p:nvSpPr>
        <p:spPr bwMode="auto">
          <a:xfrm>
            <a:off x="137795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382" name="Oval 74"/>
          <p:cNvSpPr>
            <a:spLocks noChangeArrowheads="1"/>
          </p:cNvSpPr>
          <p:nvPr/>
        </p:nvSpPr>
        <p:spPr bwMode="auto">
          <a:xfrm>
            <a:off x="20574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3" name="Oval 74"/>
          <p:cNvSpPr>
            <a:spLocks noChangeArrowheads="1"/>
          </p:cNvSpPr>
          <p:nvPr/>
        </p:nvSpPr>
        <p:spPr bwMode="auto">
          <a:xfrm>
            <a:off x="34290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4" name="Oval 74"/>
          <p:cNvSpPr>
            <a:spLocks noChangeArrowheads="1"/>
          </p:cNvSpPr>
          <p:nvPr/>
        </p:nvSpPr>
        <p:spPr bwMode="auto">
          <a:xfrm>
            <a:off x="27432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5" name="Oval 74"/>
          <p:cNvSpPr>
            <a:spLocks noChangeArrowheads="1"/>
          </p:cNvSpPr>
          <p:nvPr/>
        </p:nvSpPr>
        <p:spPr bwMode="auto">
          <a:xfrm>
            <a:off x="41148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6" name="Oval 74"/>
          <p:cNvSpPr>
            <a:spLocks noChangeArrowheads="1"/>
          </p:cNvSpPr>
          <p:nvPr/>
        </p:nvSpPr>
        <p:spPr bwMode="auto">
          <a:xfrm>
            <a:off x="48006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398" name="Oval 74"/>
          <p:cNvSpPr>
            <a:spLocks noChangeArrowheads="1"/>
          </p:cNvSpPr>
          <p:nvPr/>
        </p:nvSpPr>
        <p:spPr bwMode="auto">
          <a:xfrm>
            <a:off x="54864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51399" name="Oval 74"/>
          <p:cNvSpPr>
            <a:spLocks noChangeArrowheads="1"/>
          </p:cNvSpPr>
          <p:nvPr/>
        </p:nvSpPr>
        <p:spPr bwMode="auto">
          <a:xfrm>
            <a:off x="61722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400" name="Oval 74"/>
          <p:cNvSpPr>
            <a:spLocks noChangeArrowheads="1"/>
          </p:cNvSpPr>
          <p:nvPr/>
        </p:nvSpPr>
        <p:spPr bwMode="auto">
          <a:xfrm>
            <a:off x="685800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51401" name="Oval 74"/>
          <p:cNvSpPr>
            <a:spLocks noChangeArrowheads="1"/>
          </p:cNvSpPr>
          <p:nvPr/>
        </p:nvSpPr>
        <p:spPr bwMode="auto">
          <a:xfrm>
            <a:off x="7550150" y="5867400"/>
            <a:ext cx="665163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51404" name="Text Box 204"/>
          <p:cNvSpPr txBox="1">
            <a:spLocks noChangeArrowheads="1"/>
          </p:cNvSpPr>
          <p:nvPr/>
        </p:nvSpPr>
        <p:spPr bwMode="auto">
          <a:xfrm>
            <a:off x="457200" y="495300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4</a:t>
            </a:r>
            <a:r>
              <a:rPr lang="en-US" altLang="en-US" sz="2800" b="1">
                <a:latin typeface="Times New Roman" panose="02020603050405020304" pitchFamily="18" charset="0"/>
              </a:rPr>
              <a:t>. Có 8 chữ cái. Đê sông, đê biển do tác nhân nào hình thành?</a:t>
            </a:r>
          </a:p>
        </p:txBody>
      </p:sp>
      <p:sp>
        <p:nvSpPr>
          <p:cNvPr id="51405" name="Text Box 205"/>
          <p:cNvSpPr txBox="1">
            <a:spLocks noChangeArrowheads="1"/>
          </p:cNvSpPr>
          <p:nvPr/>
        </p:nvSpPr>
        <p:spPr bwMode="auto">
          <a:xfrm>
            <a:off x="457200" y="4953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5.Có 6 chữ cái. Mưa theo mùa làm cho đồi núi bị …</a:t>
            </a:r>
          </a:p>
        </p:txBody>
      </p:sp>
      <p:sp>
        <p:nvSpPr>
          <p:cNvPr id="51406" name="Text Box 206"/>
          <p:cNvSpPr txBox="1">
            <a:spLocks noChangeArrowheads="1"/>
          </p:cNvSpPr>
          <p:nvPr/>
        </p:nvSpPr>
        <p:spPr bwMode="auto">
          <a:xfrm>
            <a:off x="457200" y="50292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6. Có 8chữ cái là tên đỉnh núi cao nhất ở Nam trung bộ.</a:t>
            </a:r>
          </a:p>
        </p:txBody>
      </p:sp>
      <p:grpSp>
        <p:nvGrpSpPr>
          <p:cNvPr id="9" name="Group 212"/>
          <p:cNvGrpSpPr>
            <a:grpSpLocks/>
          </p:cNvGrpSpPr>
          <p:nvPr/>
        </p:nvGrpSpPr>
        <p:grpSpPr bwMode="auto">
          <a:xfrm>
            <a:off x="1295400" y="1704975"/>
            <a:ext cx="4876800" cy="585788"/>
            <a:chOff x="624" y="1824"/>
            <a:chExt cx="3072" cy="369"/>
          </a:xfrm>
        </p:grpSpPr>
        <p:sp>
          <p:nvSpPr>
            <p:cNvPr id="49234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9235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9236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37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9238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39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9240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9241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10" name="Group 221"/>
          <p:cNvGrpSpPr>
            <a:grpSpLocks/>
          </p:cNvGrpSpPr>
          <p:nvPr/>
        </p:nvGrpSpPr>
        <p:grpSpPr bwMode="auto">
          <a:xfrm>
            <a:off x="1295400" y="2362200"/>
            <a:ext cx="3657600" cy="585788"/>
            <a:chOff x="624" y="1968"/>
            <a:chExt cx="2304" cy="369"/>
          </a:xfrm>
        </p:grpSpPr>
        <p:sp>
          <p:nvSpPr>
            <p:cNvPr id="49228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29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49230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31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32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49233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1" name="Group 228"/>
          <p:cNvGrpSpPr>
            <a:grpSpLocks/>
          </p:cNvGrpSpPr>
          <p:nvPr/>
        </p:nvGrpSpPr>
        <p:grpSpPr bwMode="auto">
          <a:xfrm>
            <a:off x="1309688" y="2971800"/>
            <a:ext cx="4876800" cy="585788"/>
            <a:chOff x="576" y="1824"/>
            <a:chExt cx="3072" cy="369"/>
          </a:xfrm>
        </p:grpSpPr>
        <p:sp>
          <p:nvSpPr>
            <p:cNvPr id="49220" name="Oval 20"/>
            <p:cNvSpPr>
              <a:spLocks noChangeArrowheads="1"/>
            </p:cNvSpPr>
            <p:nvPr/>
          </p:nvSpPr>
          <p:spPr bwMode="auto">
            <a:xfrm>
              <a:off x="326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21" name="Oval 20"/>
            <p:cNvSpPr>
              <a:spLocks noChangeArrowheads="1"/>
            </p:cNvSpPr>
            <p:nvPr/>
          </p:nvSpPr>
          <p:spPr bwMode="auto">
            <a:xfrm>
              <a:off x="2880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49222" name="Oval 20"/>
            <p:cNvSpPr>
              <a:spLocks noChangeArrowheads="1"/>
            </p:cNvSpPr>
            <p:nvPr/>
          </p:nvSpPr>
          <p:spPr bwMode="auto">
            <a:xfrm>
              <a:off x="2496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49223" name="Oval 20"/>
            <p:cNvSpPr>
              <a:spLocks noChangeArrowheads="1"/>
            </p:cNvSpPr>
            <p:nvPr/>
          </p:nvSpPr>
          <p:spPr bwMode="auto">
            <a:xfrm>
              <a:off x="2112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9224" name="Oval 20"/>
            <p:cNvSpPr>
              <a:spLocks noChangeArrowheads="1"/>
            </p:cNvSpPr>
            <p:nvPr/>
          </p:nvSpPr>
          <p:spPr bwMode="auto">
            <a:xfrm>
              <a:off x="172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25" name="Oval 20"/>
            <p:cNvSpPr>
              <a:spLocks noChangeArrowheads="1"/>
            </p:cNvSpPr>
            <p:nvPr/>
          </p:nvSpPr>
          <p:spPr bwMode="auto">
            <a:xfrm>
              <a:off x="134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26" name="Oval 20"/>
            <p:cNvSpPr>
              <a:spLocks noChangeArrowheads="1"/>
            </p:cNvSpPr>
            <p:nvPr/>
          </p:nvSpPr>
          <p:spPr bwMode="auto">
            <a:xfrm>
              <a:off x="9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9227" name="Oval 20"/>
            <p:cNvSpPr>
              <a:spLocks noChangeArrowheads="1"/>
            </p:cNvSpPr>
            <p:nvPr/>
          </p:nvSpPr>
          <p:spPr bwMode="auto">
            <a:xfrm>
              <a:off x="576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2" name="Group 237"/>
          <p:cNvGrpSpPr>
            <a:grpSpLocks/>
          </p:cNvGrpSpPr>
          <p:nvPr/>
        </p:nvGrpSpPr>
        <p:grpSpPr bwMode="auto">
          <a:xfrm>
            <a:off x="1295400" y="3581400"/>
            <a:ext cx="3657600" cy="585788"/>
            <a:chOff x="624" y="1968"/>
            <a:chExt cx="2304" cy="369"/>
          </a:xfrm>
        </p:grpSpPr>
        <p:sp>
          <p:nvSpPr>
            <p:cNvPr id="49214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15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Ò</a:t>
              </a:r>
            </a:p>
          </p:txBody>
        </p:sp>
        <p:sp>
          <p:nvSpPr>
            <p:cNvPr id="49216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9217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18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49219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3" name="Group 244"/>
          <p:cNvGrpSpPr>
            <a:grpSpLocks/>
          </p:cNvGrpSpPr>
          <p:nvPr/>
        </p:nvGrpSpPr>
        <p:grpSpPr bwMode="auto">
          <a:xfrm>
            <a:off x="1295400" y="4205288"/>
            <a:ext cx="4876800" cy="585787"/>
            <a:chOff x="624" y="1824"/>
            <a:chExt cx="3072" cy="369"/>
          </a:xfrm>
        </p:grpSpPr>
        <p:sp>
          <p:nvSpPr>
            <p:cNvPr id="49206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9207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08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09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49210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9211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Ọ</a:t>
              </a:r>
            </a:p>
          </p:txBody>
        </p:sp>
        <p:sp>
          <p:nvSpPr>
            <p:cNvPr id="49212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9213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4" name="Group 286"/>
          <p:cNvGrpSpPr>
            <a:grpSpLocks/>
          </p:cNvGrpSpPr>
          <p:nvPr/>
        </p:nvGrpSpPr>
        <p:grpSpPr bwMode="auto">
          <a:xfrm>
            <a:off x="1371600" y="5867400"/>
            <a:ext cx="6837363" cy="838200"/>
            <a:chOff x="964" y="3792"/>
            <a:chExt cx="4307" cy="528"/>
          </a:xfrm>
        </p:grpSpPr>
        <p:sp>
          <p:nvSpPr>
            <p:cNvPr id="49196" name="Oval 74"/>
            <p:cNvSpPr>
              <a:spLocks noChangeArrowheads="1"/>
            </p:cNvSpPr>
            <p:nvPr/>
          </p:nvSpPr>
          <p:spPr bwMode="auto">
            <a:xfrm>
              <a:off x="96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9197" name="Oval 74"/>
            <p:cNvSpPr>
              <a:spLocks noChangeArrowheads="1"/>
            </p:cNvSpPr>
            <p:nvPr/>
          </p:nvSpPr>
          <p:spPr bwMode="auto">
            <a:xfrm>
              <a:off x="139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9198" name="Oval 74"/>
            <p:cNvSpPr>
              <a:spLocks noChangeArrowheads="1"/>
            </p:cNvSpPr>
            <p:nvPr/>
          </p:nvSpPr>
          <p:spPr bwMode="auto">
            <a:xfrm>
              <a:off x="225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199" name="Oval 74"/>
            <p:cNvSpPr>
              <a:spLocks noChangeArrowheads="1"/>
            </p:cNvSpPr>
            <p:nvPr/>
          </p:nvSpPr>
          <p:spPr bwMode="auto">
            <a:xfrm>
              <a:off x="182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9200" name="Oval 74"/>
            <p:cNvSpPr>
              <a:spLocks noChangeArrowheads="1"/>
            </p:cNvSpPr>
            <p:nvPr/>
          </p:nvSpPr>
          <p:spPr bwMode="auto">
            <a:xfrm>
              <a:off x="2688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49201" name="Oval 74"/>
            <p:cNvSpPr>
              <a:spLocks noChangeArrowheads="1"/>
            </p:cNvSpPr>
            <p:nvPr/>
          </p:nvSpPr>
          <p:spPr bwMode="auto">
            <a:xfrm>
              <a:off x="3120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202" name="Oval 74"/>
            <p:cNvSpPr>
              <a:spLocks noChangeArrowheads="1"/>
            </p:cNvSpPr>
            <p:nvPr/>
          </p:nvSpPr>
          <p:spPr bwMode="auto">
            <a:xfrm>
              <a:off x="35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9203" name="Oval 74"/>
            <p:cNvSpPr>
              <a:spLocks noChangeArrowheads="1"/>
            </p:cNvSpPr>
            <p:nvPr/>
          </p:nvSpPr>
          <p:spPr bwMode="auto">
            <a:xfrm>
              <a:off x="398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9204" name="Oval 74"/>
            <p:cNvSpPr>
              <a:spLocks noChangeArrowheads="1"/>
            </p:cNvSpPr>
            <p:nvPr/>
          </p:nvSpPr>
          <p:spPr bwMode="auto">
            <a:xfrm>
              <a:off x="441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9205" name="Oval 74"/>
            <p:cNvSpPr>
              <a:spLocks noChangeArrowheads="1"/>
            </p:cNvSpPr>
            <p:nvPr/>
          </p:nvSpPr>
          <p:spPr bwMode="auto">
            <a:xfrm>
              <a:off x="48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51487" name="Text Box 287"/>
          <p:cNvSpPr txBox="1">
            <a:spLocks noChangeArrowheads="1"/>
          </p:cNvSpPr>
          <p:nvPr/>
        </p:nvSpPr>
        <p:spPr bwMode="auto">
          <a:xfrm>
            <a:off x="1981200" y="50292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Đỉnh núi cao nhất nước ta</a:t>
            </a:r>
          </a:p>
        </p:txBody>
      </p:sp>
      <p:pic>
        <p:nvPicPr>
          <p:cNvPr id="284687" name="Picture 15" descr="j0232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3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7" dur="20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1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 nodeType="clickPar">
                      <p:stCondLst>
                        <p:cond delay="0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 tmFilter="0,0; .5, 1; 1, 1"/>
                                        <p:tgtEl>
                                          <p:spTgt spid="5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 tmFilter="0,0; .5, 1; 1, 1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215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1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84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 nodeType="clickPar">
                      <p:stCondLst>
                        <p:cond delay="0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687"/>
                  </p:tgtEl>
                </p:cond>
              </p:nextCondLst>
            </p:seq>
          </p:childTnLst>
        </p:cTn>
      </p:par>
    </p:tnLst>
    <p:bldLst>
      <p:bldP spid="25609" grpId="0"/>
      <p:bldP spid="25609" grpId="1"/>
      <p:bldP spid="51216" grpId="0" animBg="1"/>
      <p:bldP spid="25655" grpId="0"/>
      <p:bldP spid="25655" grpId="1"/>
      <p:bldP spid="25655" grpId="2"/>
      <p:bldP spid="25659" grpId="0"/>
      <p:bldP spid="25663" grpId="0"/>
      <p:bldP spid="25663" grpId="1"/>
      <p:bldP spid="25663" grpId="2"/>
      <p:bldP spid="51377" grpId="0" animBg="1"/>
      <p:bldP spid="51378" grpId="0" animBg="1"/>
      <p:bldP spid="51379" grpId="0" animBg="1"/>
      <p:bldP spid="51380" grpId="0" animBg="1"/>
      <p:bldP spid="51381" grpId="0" animBg="1"/>
      <p:bldP spid="51274" grpId="0" animBg="1"/>
      <p:bldP spid="51382" grpId="0" animBg="1"/>
      <p:bldP spid="51383" grpId="0" animBg="1"/>
      <p:bldP spid="51384" grpId="0" animBg="1"/>
      <p:bldP spid="51385" grpId="0" animBg="1"/>
      <p:bldP spid="51386" grpId="0" animBg="1"/>
      <p:bldP spid="51398" grpId="0" animBg="1"/>
      <p:bldP spid="51399" grpId="0" animBg="1"/>
      <p:bldP spid="51400" grpId="0" animBg="1"/>
      <p:bldP spid="51401" grpId="0" animBg="1"/>
      <p:bldP spid="51404" grpId="0"/>
      <p:bldP spid="51404" grpId="1"/>
      <p:bldP spid="51404" grpId="2"/>
      <p:bldP spid="51405" grpId="0"/>
      <p:bldP spid="51405" grpId="1"/>
      <p:bldP spid="51405" grpId="2"/>
      <p:bldP spid="51406" grpId="0"/>
      <p:bldP spid="51406" grpId="1"/>
      <p:bldP spid="51406" grpId="2"/>
      <p:bldP spid="514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105400" y="641508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cs typeface="Times New Roman" panose="02020603050405020304" pitchFamily="18" charset="0"/>
              </a:rPr>
              <a:t>THỀM LỤC ĐỊA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90600" y="6415088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cs typeface="Times New Roman" panose="02020603050405020304" pitchFamily="18" charset="0"/>
              </a:rPr>
              <a:t>ĐỒNG BẰNG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29200" y="32004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cs typeface="Times New Roman" panose="02020603050405020304" pitchFamily="18" charset="0"/>
              </a:rPr>
              <a:t>CAO NGUYÊN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9600" y="32004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400" b="1">
                <a:solidFill>
                  <a:srgbClr val="FF0066"/>
                </a:solidFill>
                <a:cs typeface="Times New Roman" panose="02020603050405020304" pitchFamily="18" charset="0"/>
              </a:rPr>
              <a:t>NÚI, ĐỒI</a:t>
            </a:r>
          </a:p>
        </p:txBody>
      </p:sp>
      <p:pic>
        <p:nvPicPr>
          <p:cNvPr id="6150" name="Picture 7" descr="bien-da-n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343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d3c2c6bc01d40f223a7302913400b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343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b%C3%B2%20s%E1%BB%AFa_13406081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41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Slide Number Placeholder 13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683078E-B475-4984-BD4D-DA88D481AA71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12293" grpId="0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ĐỊA HÌNH VIỆT NAM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2. ĐỊA HÌNH VIỆT 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CHUNG CỦA ĐỊA HÌNH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KHU VỰC ĐỊA HÌNH</a:t>
            </a:r>
            <a:endParaRPr lang="en-US" sz="23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ẢNH HƯỞNG CỦA ĐỊA HÌNH ĐỐI VỚI SỰ PHÂN HÓA TỰ NHIÊN VÀ KHAI THÁC KINH TẾ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52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325940"/>
            <a:ext cx="7239001" cy="83099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nước ta có mấy đặc điểm chung? Kể tên.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1516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67653" y="3677631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1934564"/>
              </p:ext>
            </p:extLst>
          </p:nvPr>
        </p:nvGraphicFramePr>
        <p:xfrm>
          <a:off x="1608735" y="2240020"/>
          <a:ext cx="7142544" cy="438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58876"/>
            <a:ext cx="3657601" cy="230832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đồi núi chiếm bao nhiêu? Đồi núi thấp dưới 1000m chiến bao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 lãnh thổ?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582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859379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495800"/>
            <a:ext cx="3657601" cy="201593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Đồi núi chiếm 3/4 diện tích lãnh thổ. </a:t>
            </a:r>
            <a:endParaRPr lang="en-US" sz="2400" dirty="0" smtClean="0">
              <a:latin typeface="Cambria" pitchFamily="18" charset="0"/>
              <a:ea typeface="Cambria" pitchFamily="18" charset="0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Trong đó đồi núi thấp dưới </a:t>
            </a:r>
            <a:r>
              <a:rPr lang="vi-VN" sz="2400" smtClean="0">
                <a:latin typeface="Cambria" pitchFamily="18" charset="0"/>
                <a:ea typeface="Cambria" pitchFamily="18" charset="0"/>
                <a:cs typeface="Times New Roman"/>
              </a:rPr>
              <a:t>1000m chiế</a:t>
            </a:r>
            <a:r>
              <a:rPr lang="en-US" sz="2400" smtClean="0">
                <a:latin typeface="Cambria" pitchFamily="18" charset="0"/>
                <a:ea typeface="Cambria" pitchFamily="18" charset="0"/>
                <a:cs typeface="Times New Roman"/>
              </a:rPr>
              <a:t>m</a:t>
            </a:r>
            <a:r>
              <a:rPr lang="vi-VN" sz="240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85%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vi-VN" sz="2400" dirty="0" smtClean="0">
                <a:latin typeface="Cambria" pitchFamily="18" charset="0"/>
                <a:ea typeface="Cambria" pitchFamily="18" charset="0"/>
                <a:cs typeface="Times New Roman"/>
              </a:rPr>
              <a:t>diện tích lãnh thổ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  <a:endParaRPr lang="vi-VN" sz="24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31075"/>
            <a:ext cx="3657601" cy="203132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2000m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2000m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2354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738501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40133" y="4121765"/>
            <a:ext cx="3657601" cy="243143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Núi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cao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trên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2000m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chiếm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1%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diện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tích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  <a:cs typeface="Times New Roman"/>
              </a:rPr>
              <a:t>lãnh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thổ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Một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số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đỉnh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núi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cao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trên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2000m: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Phan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-xi-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păng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3147m,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Phu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Luông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2985m,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Pu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Xai</a:t>
            </a:r>
            <a:r>
              <a:rPr lang="en-US" sz="21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Lai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Leng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2711m,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Ngọc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  <a:cs typeface="Times New Roman"/>
              </a:rPr>
              <a:t>Linh</a:t>
            </a:r>
            <a:r>
              <a:rPr lang="en-US" sz="2100" dirty="0" smtClean="0">
                <a:latin typeface="Cambria" pitchFamily="18" charset="0"/>
                <a:ea typeface="Cambria" pitchFamily="18" charset="0"/>
                <a:cs typeface="Times New Roman"/>
              </a:rPr>
              <a:t> 2598m,…</a:t>
            </a:r>
            <a:endParaRPr lang="vi-VN" sz="2100" dirty="0">
              <a:latin typeface="Cambria" pitchFamily="18" charset="0"/>
              <a:ea typeface="Cambria" pitchFamily="18" charset="0"/>
              <a:cs typeface="Times New Roman"/>
            </a:endParaRPr>
          </a:p>
        </p:txBody>
      </p:sp>
      <p:pic>
        <p:nvPicPr>
          <p:cNvPr id="26" name="Picture 36" descr="H:\A4 quet\Untitled-4.jpg">
            <a:extLst>
              <a:ext uri="{FF2B5EF4-FFF2-40B4-BE49-F238E27FC236}">
                <a16:creationId xmlns:a16="http://schemas.microsoft.com/office/drawing/2014/main" id="{613DA68C-8E6D-40D9-8A21-0663B8BE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3"/>
            <a:ext cx="3451925" cy="5241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sosceles Triangle 22"/>
          <p:cNvSpPr/>
          <p:nvPr/>
        </p:nvSpPr>
        <p:spPr>
          <a:xfrm>
            <a:off x="5863938" y="1682236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5988426" y="1591838"/>
            <a:ext cx="1447800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>
                <a:effectLst/>
              </a:rPr>
              <a:t>Phan</a:t>
            </a:r>
            <a:r>
              <a:rPr lang="en-US" sz="1000" b="1" dirty="0" smtClean="0">
                <a:effectLst/>
              </a:rPr>
              <a:t>-xi-</a:t>
            </a:r>
            <a:r>
              <a:rPr lang="en-US" sz="1000" b="1" dirty="0" err="1" smtClean="0">
                <a:effectLst/>
              </a:rPr>
              <a:t>păng</a:t>
            </a:r>
            <a:r>
              <a:rPr lang="en-US" sz="1000" b="1" dirty="0"/>
              <a:t> </a:t>
            </a:r>
            <a:r>
              <a:rPr lang="en-US" sz="1000" b="1" dirty="0" smtClean="0"/>
              <a:t>(</a:t>
            </a:r>
            <a:r>
              <a:rPr lang="en-US" sz="1000" b="1" dirty="0" smtClean="0">
                <a:effectLst/>
              </a:rPr>
              <a:t>3147m)</a:t>
            </a:r>
            <a:endParaRPr lang="en-US" sz="1000" b="1" dirty="0">
              <a:effectLst/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6047712" y="2652802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/>
          <p:cNvSpPr/>
          <p:nvPr/>
        </p:nvSpPr>
        <p:spPr>
          <a:xfrm>
            <a:off x="6172200" y="2562404"/>
            <a:ext cx="1524000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/>
              <a:t>Pu</a:t>
            </a:r>
            <a:r>
              <a:rPr lang="en-US" sz="1000" b="1" dirty="0"/>
              <a:t> </a:t>
            </a:r>
            <a:r>
              <a:rPr lang="en-US" sz="1000" b="1" dirty="0" err="1"/>
              <a:t>Xai</a:t>
            </a:r>
            <a:r>
              <a:rPr lang="en-US" sz="1000" b="1" dirty="0"/>
              <a:t> Lai </a:t>
            </a:r>
            <a:r>
              <a:rPr lang="en-US" sz="1000" b="1" dirty="0" err="1"/>
              <a:t>Leng</a:t>
            </a:r>
            <a:r>
              <a:rPr lang="en-US" sz="1000" b="1" dirty="0"/>
              <a:t> 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2711m)</a:t>
            </a:r>
            <a:endParaRPr lang="en-US" sz="1000" b="1" dirty="0">
              <a:effectLst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6020034" y="2039262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>
            <a:off x="6144522" y="1948864"/>
            <a:ext cx="1291704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Phu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Luông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2985m)</a:t>
            </a:r>
            <a:endParaRPr lang="en-US" sz="1000" b="1" dirty="0">
              <a:effectLst/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7010400" y="3909190"/>
            <a:ext cx="76200" cy="17536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7134888" y="3818792"/>
            <a:ext cx="1247112" cy="180796"/>
          </a:xfrm>
          <a:prstGeom prst="wedgeRoundRectCallout">
            <a:avLst>
              <a:gd name="adj1" fmla="val -55364"/>
              <a:gd name="adj2" fmla="val 91308"/>
              <a:gd name="adj3" fmla="val 16667"/>
            </a:avLst>
          </a:prstGeom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b="1" dirty="0" err="1" smtClean="0"/>
              <a:t>Ngọc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Linh</a:t>
            </a:r>
            <a:r>
              <a:rPr lang="en-US" sz="1000" b="1" dirty="0" smtClean="0"/>
              <a:t> (</a:t>
            </a:r>
            <a:r>
              <a:rPr lang="en-US" sz="1000" b="1" dirty="0" smtClean="0">
                <a:effectLst/>
              </a:rPr>
              <a:t>2598m)</a:t>
            </a:r>
            <a:endParaRPr lang="en-US" sz="1000" b="1" dirty="0">
              <a:effectLst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3" grpId="0" animBg="1"/>
      <p:bldP spid="24" grpId="0" animBg="1"/>
      <p:bldP spid="27" grpId="0" animBg="1"/>
      <p:bldP spid="32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7350</TotalTime>
  <Words>2249</Words>
  <Application>Microsoft Office PowerPoint</Application>
  <PresentationFormat>On-screen Show (4:3)</PresentationFormat>
  <Paragraphs>347</Paragraphs>
  <Slides>36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.VnBlackH</vt:lpstr>
      <vt:lpstr>.VnTime</vt:lpstr>
      <vt:lpstr>Arial</vt:lpstr>
      <vt:lpstr>Calibri</vt:lpstr>
      <vt:lpstr>Cambria</vt:lpstr>
      <vt:lpstr>Garamond</vt:lpstr>
      <vt:lpstr>Tahoma</vt:lpstr>
      <vt:lpstr>Times New Roman</vt:lpstr>
      <vt:lpstr>Verdana</vt:lpstr>
      <vt:lpstr>VNI-Times</vt:lpstr>
      <vt:lpstr>Wingdings 2</vt:lpstr>
      <vt:lpstr>Office Theme</vt:lpstr>
      <vt:lpstr>KHỞI ĐỘNG</vt:lpstr>
      <vt:lpstr>KHỞI ĐỘNG</vt:lpstr>
      <vt:lpstr>KHỞI ĐỘNG</vt:lpstr>
      <vt:lpstr>PowerPoint Presentation</vt:lpstr>
      <vt:lpstr>ĐỊA HÌNH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1. CHỌN Ý TRẢ LỜI ĐÚNG NHẤT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480</cp:revision>
  <dcterms:created xsi:type="dcterms:W3CDTF">2016-02-15T14:28:12Z</dcterms:created>
  <dcterms:modified xsi:type="dcterms:W3CDTF">2024-10-02T02:20:30Z</dcterms:modified>
</cp:coreProperties>
</file>