
<file path=[Content_Types].xml><?xml version="1.0" encoding="utf-8"?>
<Types xmlns="http://schemas.openxmlformats.org/package/2006/content-types">
  <Default Extension="png" ContentType="image/png"/>
  <Default Extension="bmp" ContentType="image/bmp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318" r:id="rId4"/>
    <p:sldId id="381" r:id="rId5"/>
    <p:sldId id="294" r:id="rId6"/>
    <p:sldId id="295" r:id="rId7"/>
    <p:sldId id="338" r:id="rId8"/>
    <p:sldId id="312" r:id="rId9"/>
    <p:sldId id="384" r:id="rId10"/>
    <p:sldId id="297" r:id="rId11"/>
    <p:sldId id="387" r:id="rId12"/>
    <p:sldId id="372" r:id="rId13"/>
    <p:sldId id="385" r:id="rId14"/>
    <p:sldId id="388" r:id="rId15"/>
    <p:sldId id="379" r:id="rId16"/>
    <p:sldId id="375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9900"/>
    <a:srgbClr val="0000FF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7" autoAdjust="0"/>
    <p:restoredTop sz="94356" autoAdjust="0"/>
  </p:normalViewPr>
  <p:slideViewPr>
    <p:cSldViewPr>
      <p:cViewPr>
        <p:scale>
          <a:sx n="60" d="100"/>
          <a:sy n="60" d="100"/>
        </p:scale>
        <p:origin x="-1662" y="-7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7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2.wav"/><Relationship Id="rId7" Type="http://schemas.openxmlformats.org/officeDocument/2006/relationships/image" Target="../media/image24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3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audio" Target="../media/media18.wav"/><Relationship Id="rId26" Type="http://schemas.openxmlformats.org/officeDocument/2006/relationships/image" Target="../media/image20.png"/><Relationship Id="rId3" Type="http://schemas.microsoft.com/office/2007/relationships/media" Target="../media/media11.wav"/><Relationship Id="rId21" Type="http://schemas.openxmlformats.org/officeDocument/2006/relationships/slideLayout" Target="../slideLayouts/slideLayout2.xml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microsoft.com/office/2007/relationships/media" Target="../media/media18.wav"/><Relationship Id="rId25" Type="http://schemas.openxmlformats.org/officeDocument/2006/relationships/image" Target="../media/image19.png"/><Relationship Id="rId2" Type="http://schemas.openxmlformats.org/officeDocument/2006/relationships/audio" Target="../media/media10.wav"/><Relationship Id="rId16" Type="http://schemas.openxmlformats.org/officeDocument/2006/relationships/audio" Target="../media/media17.wav"/><Relationship Id="rId20" Type="http://schemas.openxmlformats.org/officeDocument/2006/relationships/audio" Target="../media/media19.wav"/><Relationship Id="rId29" Type="http://schemas.openxmlformats.org/officeDocument/2006/relationships/image" Target="../media/image16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24" Type="http://schemas.openxmlformats.org/officeDocument/2006/relationships/image" Target="../media/image18.png"/><Relationship Id="rId5" Type="http://schemas.microsoft.com/office/2007/relationships/media" Target="../media/media12.wav"/><Relationship Id="rId15" Type="http://schemas.microsoft.com/office/2007/relationships/media" Target="../media/media17.wav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audio" Target="../media/media14.wav"/><Relationship Id="rId19" Type="http://schemas.microsoft.com/office/2007/relationships/media" Target="../media/media19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openxmlformats.org/officeDocument/2006/relationships/image" Target="../media/image11.gif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 Mo Mua Khai Truong beat BQ 1 lan">
            <a:hlinkClick r:id="" action="ppaction://media"/>
            <a:extLst>
              <a:ext uri="{FF2B5EF4-FFF2-40B4-BE49-F238E27FC236}">
                <a16:creationId xmlns:a16="http://schemas.microsoft.com/office/drawing/2014/main" xmlns="" id="{183E1DA6-E6A2-4A80-8DA7-232AE89B9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19" r="3719"/>
          <a:stretch/>
        </p:blipFill>
        <p:spPr>
          <a:xfrm>
            <a:off x="2095933" y="552343"/>
            <a:ext cx="7810067" cy="6229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3E87C24-3760-4C7B-ABEA-FE3F2A6F2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38889" r="46250" b="50000"/>
          <a:stretch/>
        </p:blipFill>
        <p:spPr>
          <a:xfrm>
            <a:off x="2019300" y="4768712"/>
            <a:ext cx="8115300" cy="11429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5BAA152-7AF8-4AB9-9EDB-B76F0288CB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37778" r="46250" b="50000"/>
          <a:stretch/>
        </p:blipFill>
        <p:spPr>
          <a:xfrm>
            <a:off x="2019300" y="1905000"/>
            <a:ext cx="8115300" cy="125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II. Nhịp lấy đà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2A765E-BBEE-4B96-A875-6D07D37941DD}"/>
              </a:ext>
            </a:extLst>
          </p:cNvPr>
          <p:cNvSpPr txBox="1"/>
          <p:nvPr/>
        </p:nvSpPr>
        <p:spPr>
          <a:xfrm>
            <a:off x="1066800" y="1122056"/>
            <a:ext cx="6248400" cy="478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00FF"/>
                </a:solidFill>
              </a:rPr>
              <a:t>Ví dụ 1: </a:t>
            </a:r>
            <a:r>
              <a:rPr lang="en-US" sz="2400">
                <a:solidFill>
                  <a:srgbClr val="0000FF"/>
                </a:solidFill>
              </a:rPr>
              <a:t>Bài hát </a:t>
            </a:r>
            <a:r>
              <a:rPr lang="en-US" sz="2400" i="1">
                <a:solidFill>
                  <a:srgbClr val="C00000"/>
                </a:solidFill>
              </a:rPr>
              <a:t>Xoè hoa </a:t>
            </a:r>
            <a:r>
              <a:rPr lang="en-US" sz="2400">
                <a:solidFill>
                  <a:srgbClr val="0000FF"/>
                </a:solidFill>
              </a:rPr>
              <a:t>(Dân ca Thái)</a:t>
            </a:r>
          </a:p>
        </p:txBody>
      </p:sp>
      <p:pic>
        <p:nvPicPr>
          <p:cNvPr id="22" name="Nhip Lay da Xoe Hoa am thanh">
            <a:hlinkClick r:id="" action="ppaction://media"/>
            <a:extLst>
              <a:ext uri="{FF2B5EF4-FFF2-40B4-BE49-F238E27FC236}">
                <a16:creationId xmlns:a16="http://schemas.microsoft.com/office/drawing/2014/main" xmlns="" id="{9022658E-ED74-4315-99C6-8737EC78B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3579" y="2165071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EACA103-54C7-4FDC-87B8-43FC732D726C}"/>
              </a:ext>
            </a:extLst>
          </p:cNvPr>
          <p:cNvSpPr txBox="1"/>
          <p:nvPr/>
        </p:nvSpPr>
        <p:spPr>
          <a:xfrm>
            <a:off x="1066800" y="3810000"/>
            <a:ext cx="9296400" cy="478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2400" b="1">
                <a:solidFill>
                  <a:srgbClr val="0000FF"/>
                </a:solidFill>
              </a:rPr>
              <a:t>Ví dụ 2: </a:t>
            </a:r>
            <a:r>
              <a:rPr lang="en-US" sz="2400">
                <a:solidFill>
                  <a:srgbClr val="0000FF"/>
                </a:solidFill>
              </a:rPr>
              <a:t>Bài hát </a:t>
            </a:r>
            <a:r>
              <a:rPr lang="en-US" sz="2400" i="1">
                <a:solidFill>
                  <a:srgbClr val="C00000"/>
                </a:solidFill>
              </a:rPr>
              <a:t>Bụi phấn </a:t>
            </a:r>
            <a:r>
              <a:rPr lang="en-US" sz="2400">
                <a:solidFill>
                  <a:srgbClr val="0000FF"/>
                </a:solidFill>
              </a:rPr>
              <a:t>(Nhạc và lời: Vũ Hoàng – Lê Văn Lộc)</a:t>
            </a:r>
          </a:p>
        </p:txBody>
      </p:sp>
      <p:pic>
        <p:nvPicPr>
          <p:cNvPr id="38" name="Nhip Lay da Bui phan am thanh">
            <a:hlinkClick r:id="" action="ppaction://media"/>
            <a:extLst>
              <a:ext uri="{FF2B5EF4-FFF2-40B4-BE49-F238E27FC236}">
                <a16:creationId xmlns:a16="http://schemas.microsoft.com/office/drawing/2014/main" xmlns="" id="{294B67D7-EFAC-44D8-A182-5E31F88E49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3579" y="492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3E87C24-3760-4C7B-ABEA-FE3F2A6F2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38889" r="46250" b="50000"/>
          <a:stretch/>
        </p:blipFill>
        <p:spPr>
          <a:xfrm>
            <a:off x="3162300" y="5128768"/>
            <a:ext cx="8115300" cy="11429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5BAA152-7AF8-4AB9-9EDB-B76F0288C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37778" r="46250" b="50000"/>
          <a:stretch/>
        </p:blipFill>
        <p:spPr>
          <a:xfrm>
            <a:off x="3162300" y="2099932"/>
            <a:ext cx="8115300" cy="1257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2A765E-BBEE-4B96-A875-6D07D37941DD}"/>
              </a:ext>
            </a:extLst>
          </p:cNvPr>
          <p:cNvSpPr txBox="1"/>
          <p:nvPr/>
        </p:nvSpPr>
        <p:spPr>
          <a:xfrm>
            <a:off x="2274493" y="1005843"/>
            <a:ext cx="8942148" cy="89915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Nh</a:t>
            </a:r>
            <a:r>
              <a:rPr lang="en-US" sz="2400">
                <a:solidFill>
                  <a:srgbClr val="0000FF"/>
                </a:solidFill>
              </a:rPr>
              <a:t>ịp    có mấy phách trong một ô nhịp</a:t>
            </a:r>
            <a:r>
              <a:rPr lang="vi-VN" sz="2400">
                <a:solidFill>
                  <a:srgbClr val="0000FF"/>
                </a:solidFill>
              </a:rPr>
              <a:t>?</a:t>
            </a:r>
            <a:r>
              <a:rPr lang="en-US" sz="2400">
                <a:solidFill>
                  <a:srgbClr val="0000FF"/>
                </a:solidFill>
              </a:rPr>
              <a:t> Ô nhịp bắt đầu bài </a:t>
            </a:r>
            <a:r>
              <a:rPr lang="en-US" sz="2400" i="1">
                <a:solidFill>
                  <a:srgbClr val="C00000"/>
                </a:solidFill>
              </a:rPr>
              <a:t>Xoè hoa </a:t>
            </a:r>
            <a:r>
              <a:rPr lang="en-US" sz="2400">
                <a:solidFill>
                  <a:srgbClr val="0000FF"/>
                </a:solidFill>
              </a:rPr>
              <a:t>có đủ số phách theo quy định hay không</a:t>
            </a:r>
            <a:r>
              <a:rPr lang="vi-VN" sz="2400">
                <a:solidFill>
                  <a:srgbClr val="0000FF"/>
                </a:solidFill>
              </a:rPr>
              <a:t>?</a:t>
            </a:r>
            <a:endParaRPr lang="en-US" sz="2400">
              <a:solidFill>
                <a:srgbClr val="0000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2295305-0AD1-4C35-8644-610538A53074}"/>
              </a:ext>
            </a:extLst>
          </p:cNvPr>
          <p:cNvGrpSpPr/>
          <p:nvPr/>
        </p:nvGrpSpPr>
        <p:grpSpPr>
          <a:xfrm>
            <a:off x="2377440" y="2819400"/>
            <a:ext cx="1965960" cy="838200"/>
            <a:chOff x="1234440" y="2743200"/>
            <a:chExt cx="1965960" cy="838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11C2AFB-42E2-4440-A8A4-76D6E411FA31}"/>
                </a:ext>
              </a:extLst>
            </p:cNvPr>
            <p:cNvSpPr/>
            <p:nvPr/>
          </p:nvSpPr>
          <p:spPr bwMode="auto">
            <a:xfrm>
              <a:off x="1234440" y="3276600"/>
              <a:ext cx="1965960" cy="304800"/>
            </a:xfrm>
            <a:prstGeom prst="rect">
              <a:avLst/>
            </a:prstGeom>
            <a:noFill/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CC00CC"/>
                  </a:solidFill>
                  <a:effectLst/>
                  <a:latin typeface="Arial" charset="0"/>
                </a:rPr>
                <a:t>Thiếu 1,5 phách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B5F05F67-7113-4ADB-986B-A9F3481A9CAC}"/>
                </a:ext>
              </a:extLst>
            </p:cNvPr>
            <p:cNvCxnSpPr>
              <a:stCxn id="16" idx="0"/>
            </p:cNvCxnSpPr>
            <p:nvPr/>
          </p:nvCxnSpPr>
          <p:spPr bwMode="auto">
            <a:xfrm flipV="1">
              <a:off x="2217420" y="2743200"/>
              <a:ext cx="67818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506BF7B-CB6E-47EE-BD3E-20D15DFFBFE8}"/>
              </a:ext>
            </a:extLst>
          </p:cNvPr>
          <p:cNvGrpSpPr/>
          <p:nvPr/>
        </p:nvGrpSpPr>
        <p:grpSpPr>
          <a:xfrm>
            <a:off x="2377440" y="5752700"/>
            <a:ext cx="1965960" cy="838200"/>
            <a:chOff x="1234440" y="5791200"/>
            <a:chExt cx="1965960" cy="8382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2FA1B231-A397-49DF-945C-1514DC4F797E}"/>
                </a:ext>
              </a:extLst>
            </p:cNvPr>
            <p:cNvSpPr/>
            <p:nvPr/>
          </p:nvSpPr>
          <p:spPr bwMode="auto">
            <a:xfrm>
              <a:off x="1234440" y="6324600"/>
              <a:ext cx="1965960" cy="304800"/>
            </a:xfrm>
            <a:prstGeom prst="rect">
              <a:avLst/>
            </a:prstGeom>
            <a:noFill/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CC00CC"/>
                  </a:solidFill>
                  <a:effectLst/>
                  <a:latin typeface="Arial" charset="0"/>
                </a:rPr>
                <a:t>Thiếu 2 phách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5A38173D-0BCE-474A-8157-9192E209F50C}"/>
                </a:ext>
              </a:extLst>
            </p:cNvPr>
            <p:cNvCxnSpPr>
              <a:cxnSpLocks/>
              <a:stCxn id="32" idx="0"/>
            </p:cNvCxnSpPr>
            <p:nvPr/>
          </p:nvCxnSpPr>
          <p:spPr bwMode="auto">
            <a:xfrm flipV="1">
              <a:off x="2217420" y="5791200"/>
              <a:ext cx="449580" cy="533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3F12EBF-16FD-4BB1-9FC3-72BC45B951EA}"/>
              </a:ext>
            </a:extLst>
          </p:cNvPr>
          <p:cNvGrpSpPr/>
          <p:nvPr/>
        </p:nvGrpSpPr>
        <p:grpSpPr>
          <a:xfrm>
            <a:off x="3377612" y="857450"/>
            <a:ext cx="356188" cy="709762"/>
            <a:chOff x="7924800" y="2743200"/>
            <a:chExt cx="356188" cy="70976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33B24E7-B3A9-4FE3-82BB-F5A5FBCEFBCD}"/>
                </a:ext>
              </a:extLst>
            </p:cNvPr>
            <p:cNvSpPr txBox="1"/>
            <p:nvPr/>
          </p:nvSpPr>
          <p:spPr>
            <a:xfrm>
              <a:off x="7924800" y="27432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7A1674C-06C6-4F52-AF22-69442706E1D0}"/>
                </a:ext>
              </a:extLst>
            </p:cNvPr>
            <p:cNvSpPr txBox="1"/>
            <p:nvPr/>
          </p:nvSpPr>
          <p:spPr>
            <a:xfrm>
              <a:off x="7924800" y="299129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1BF7616-D282-400D-82CC-67689DA38357}"/>
              </a:ext>
            </a:extLst>
          </p:cNvPr>
          <p:cNvSpPr txBox="1"/>
          <p:nvPr/>
        </p:nvSpPr>
        <p:spPr>
          <a:xfrm>
            <a:off x="2263860" y="3886200"/>
            <a:ext cx="8942148" cy="89915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vi-VN" sz="2400">
                <a:solidFill>
                  <a:srgbClr val="0000FF"/>
                </a:solidFill>
              </a:rPr>
              <a:t>Nh</a:t>
            </a:r>
            <a:r>
              <a:rPr lang="en-US" sz="2400">
                <a:solidFill>
                  <a:srgbClr val="0000FF"/>
                </a:solidFill>
              </a:rPr>
              <a:t>ịp    có mấy phách trong một ô nhịp</a:t>
            </a:r>
            <a:r>
              <a:rPr lang="vi-VN" sz="2400">
                <a:solidFill>
                  <a:srgbClr val="0000FF"/>
                </a:solidFill>
              </a:rPr>
              <a:t>?</a:t>
            </a:r>
            <a:r>
              <a:rPr lang="en-US" sz="2400">
                <a:solidFill>
                  <a:srgbClr val="0000FF"/>
                </a:solidFill>
              </a:rPr>
              <a:t> Ô nhịp bắt đầu bài </a:t>
            </a:r>
            <a:r>
              <a:rPr lang="en-US" sz="2400" i="1">
                <a:solidFill>
                  <a:srgbClr val="C00000"/>
                </a:solidFill>
              </a:rPr>
              <a:t>Bụi phấn </a:t>
            </a:r>
            <a:r>
              <a:rPr lang="en-US" sz="2400">
                <a:solidFill>
                  <a:srgbClr val="0000FF"/>
                </a:solidFill>
              </a:rPr>
              <a:t>có đủ số phách theo quy định hay không</a:t>
            </a:r>
            <a:r>
              <a:rPr lang="vi-VN" sz="2400">
                <a:solidFill>
                  <a:srgbClr val="0000FF"/>
                </a:solidFill>
              </a:rPr>
              <a:t>?</a:t>
            </a:r>
            <a:endParaRPr lang="en-US" sz="2400">
              <a:solidFill>
                <a:srgbClr val="0000FF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884C20B-3077-4550-93EA-BB2401BFEACB}"/>
              </a:ext>
            </a:extLst>
          </p:cNvPr>
          <p:cNvGrpSpPr/>
          <p:nvPr/>
        </p:nvGrpSpPr>
        <p:grpSpPr>
          <a:xfrm>
            <a:off x="3377612" y="3733800"/>
            <a:ext cx="356188" cy="709762"/>
            <a:chOff x="7924800" y="2743200"/>
            <a:chExt cx="356188" cy="70976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167043-FECF-42C8-BED5-5C7B08971EF2}"/>
                </a:ext>
              </a:extLst>
            </p:cNvPr>
            <p:cNvSpPr txBox="1"/>
            <p:nvPr/>
          </p:nvSpPr>
          <p:spPr>
            <a:xfrm>
              <a:off x="7924800" y="27432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D1ECCA2-4286-45FD-B6E2-4E313C8DF3EA}"/>
                </a:ext>
              </a:extLst>
            </p:cNvPr>
            <p:cNvSpPr txBox="1"/>
            <p:nvPr/>
          </p:nvSpPr>
          <p:spPr>
            <a:xfrm>
              <a:off x="7924800" y="299129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2D44F4E-72C4-4DE4-8860-CEA42525B780}"/>
              </a:ext>
            </a:extLst>
          </p:cNvPr>
          <p:cNvSpPr txBox="1"/>
          <p:nvPr/>
        </p:nvSpPr>
        <p:spPr>
          <a:xfrm>
            <a:off x="4648200" y="1962090"/>
            <a:ext cx="6442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1         2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1           2    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1          2     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1      .... </a:t>
            </a:r>
            <a:endParaRPr lang="en-US">
              <a:solidFill>
                <a:srgbClr val="CC00CC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C6D8547-DCE4-4BFC-8BA9-C769E8901B0C}"/>
              </a:ext>
            </a:extLst>
          </p:cNvPr>
          <p:cNvSpPr txBox="1"/>
          <p:nvPr/>
        </p:nvSpPr>
        <p:spPr>
          <a:xfrm>
            <a:off x="4457300" y="4836746"/>
            <a:ext cx="637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1     2     3 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1     2     3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1    2     3        </a:t>
            </a:r>
            <a:r>
              <a:rPr lang="en-US" sz="2000">
                <a:solidFill>
                  <a:srgbClr val="CC00CC"/>
                </a:solidFill>
              </a:rPr>
              <a:t>|</a:t>
            </a:r>
            <a:r>
              <a:rPr lang="en-US" sz="2000" b="1">
                <a:solidFill>
                  <a:srgbClr val="CC00CC"/>
                </a:solidFill>
              </a:rPr>
              <a:t> </a:t>
            </a:r>
            <a:r>
              <a:rPr lang="en-US" b="1">
                <a:solidFill>
                  <a:srgbClr val="CC00CC"/>
                </a:solidFill>
              </a:rPr>
              <a:t> 1      .... </a:t>
            </a:r>
            <a:endParaRPr lang="en-US">
              <a:solidFill>
                <a:srgbClr val="CC00CC"/>
              </a:solidFill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722AABC8-338F-4925-8968-17077A16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28600"/>
            <a:ext cx="39624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54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xmlns="" id="{7F4112E5-77FE-4F2E-B0FA-2B99ECD1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6" y="997403"/>
            <a:ext cx="1523463" cy="1136197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B074A0B-1D0F-4A69-8A0F-49E704A34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528" y="3886200"/>
            <a:ext cx="1684255" cy="124223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28892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AED1D9F-E246-4650-B22B-C4F24890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4705"/>
            <a:ext cx="8795279" cy="65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8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1971C20-65E5-43A5-A71C-73B362A7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198438"/>
            <a:ext cx="57150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Trải nghiệm và khám phá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08ECA7-B15D-4517-8723-6A090B339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78" y="1219197"/>
            <a:ext cx="10992622" cy="43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899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82000" cy="381000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Đáp án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CD1 Trai nghiem BQ">
            <a:hlinkClick r:id="" action="ppaction://media"/>
            <a:extLst>
              <a:ext uri="{FF2B5EF4-FFF2-40B4-BE49-F238E27FC236}">
                <a16:creationId xmlns:a16="http://schemas.microsoft.com/office/drawing/2014/main" xmlns="" id="{209C6F7E-8AD2-41CC-8B79-425F5C5A65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79" end="0.9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909" y="914400"/>
            <a:ext cx="9511088" cy="53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5344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Ước mơ mùa khai trường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NĂM HỌC MỚI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08966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Ước mơ mùa khai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trưởng;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Nhịp lấy đà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Một số thể loại ca khúc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 ra 3 nét nhạc có nhịp lấy đà; Hát những câu có chủ đề về năm học mới với giai điệu tuỳ ý.</a:t>
            </a:r>
          </a:p>
          <a:p>
            <a:pPr algn="just">
              <a:spcAft>
                <a:spcPts val="300"/>
              </a:spcAft>
            </a:pP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NĂM HỌC MỚI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0" y="2548991"/>
            <a:ext cx="73914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Ước mơ mùa khai trường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Nhịp lấy đà</a:t>
            </a: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TN&amp;KP: Tạo ra 3 nét nhạc có nhịp lấy đà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2362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1E18A3-292E-4A31-B8BC-5856F6F44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15556" r="47510" b="16666"/>
          <a:stretch/>
        </p:blipFill>
        <p:spPr>
          <a:xfrm>
            <a:off x="2209800" y="664574"/>
            <a:ext cx="7620000" cy="6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60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0512"/>
            <a:ext cx="5429756" cy="44196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thu với bầu trời xanh trong vắt, nắng nhẹ trải sắc vàng trên những tán lá cũng là mùa khai trường – mùa dệt nên những ước mơ, khát vọng của tuổi học trò. Bài hát 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Ước mơ mùa khai trường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được tựu trường trong khung cảnh mùa thu tươi đẹp. 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</a:t>
            </a:r>
            <a:r>
              <a:rPr lang="en-US" sz="2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 sĩ 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Phạm Chỉnh đã sáng tác một số ca khúc cho thiếu nhi như: 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Bay lên những cánh diều ước mơ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Khúc ca chào mùa hè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Mùa hè thương nhớ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Sắc hương Hà Nội</a:t>
            </a:r>
            <a:r>
              <a:rPr lang="en-US" sz="20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000" i="1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0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6EEA2-2C3A-4B82-AC1A-BF60BFE4A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95399"/>
            <a:ext cx="6165441" cy="50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c Mo Mua Khai Truong hat mau BQ">
            <a:hlinkClick r:id="" action="ppaction://media"/>
            <a:extLst>
              <a:ext uri="{FF2B5EF4-FFF2-40B4-BE49-F238E27FC236}">
                <a16:creationId xmlns:a16="http://schemas.microsoft.com/office/drawing/2014/main" xmlns="" id="{39A61E47-EAB6-4CFD-BC24-85526FAFE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19" r="3719"/>
          <a:stretch/>
        </p:blipFill>
        <p:spPr>
          <a:xfrm>
            <a:off x="2068465" y="457200"/>
            <a:ext cx="8066135" cy="6433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xmlns="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9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5881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88136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534162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3595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08" y="3445193"/>
            <a:ext cx="240983" cy="513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528403E-0748-4651-B16F-50387B6FF9D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3750" b="50000"/>
          <a:stretch/>
        </p:blipFill>
        <p:spPr>
          <a:xfrm>
            <a:off x="2383473" y="965200"/>
            <a:ext cx="7286625" cy="10686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BF0796-63ED-43A1-BCAA-6E065ED3BCE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4444" r="43750" b="53334"/>
          <a:stretch/>
        </p:blipFill>
        <p:spPr>
          <a:xfrm>
            <a:off x="2383472" y="2389632"/>
            <a:ext cx="7286625" cy="1068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2D8CF0F-7222-4088-A106-A31CC365077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47778" r="43750" b="40000"/>
          <a:stretch/>
        </p:blipFill>
        <p:spPr>
          <a:xfrm>
            <a:off x="2416808" y="3768491"/>
            <a:ext cx="7286625" cy="106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5329779-4455-4287-8D6B-F62DA28D1C5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47778" r="43750" b="40000"/>
          <a:stretch/>
        </p:blipFill>
        <p:spPr>
          <a:xfrm>
            <a:off x="2373945" y="5114544"/>
            <a:ext cx="7286625" cy="1068685"/>
          </a:xfrm>
          <a:prstGeom prst="rect">
            <a:avLst/>
          </a:prstGeom>
        </p:spPr>
      </p:pic>
      <p:pic>
        <p:nvPicPr>
          <p:cNvPr id="3" name="Cau 1">
            <a:hlinkClick r:id="" action="ppaction://media"/>
            <a:extLst>
              <a:ext uri="{FF2B5EF4-FFF2-40B4-BE49-F238E27FC236}">
                <a16:creationId xmlns:a16="http://schemas.microsoft.com/office/drawing/2014/main" xmlns="" id="{BCA9FD96-7E0B-4CD4-81D9-2796AB88A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400" y="1155700"/>
            <a:ext cx="406400" cy="406400"/>
          </a:xfrm>
          <a:prstGeom prst="rect">
            <a:avLst/>
          </a:prstGeom>
        </p:spPr>
      </p:pic>
      <p:pic>
        <p:nvPicPr>
          <p:cNvPr id="8" name="Cau 3">
            <a:hlinkClick r:id="" action="ppaction://media"/>
            <a:extLst>
              <a:ext uri="{FF2B5EF4-FFF2-40B4-BE49-F238E27FC236}">
                <a16:creationId xmlns:a16="http://schemas.microsoft.com/office/drawing/2014/main" xmlns="" id="{7D97AF03-327E-44E8-9C65-F31A1CE9E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400" y="3937000"/>
            <a:ext cx="406400" cy="406400"/>
          </a:xfrm>
          <a:prstGeom prst="rect">
            <a:avLst/>
          </a:prstGeom>
        </p:spPr>
      </p:pic>
      <p:pic>
        <p:nvPicPr>
          <p:cNvPr id="9" name="Cau 4">
            <a:hlinkClick r:id="" action="ppaction://media"/>
            <a:extLst>
              <a:ext uri="{FF2B5EF4-FFF2-40B4-BE49-F238E27FC236}">
                <a16:creationId xmlns:a16="http://schemas.microsoft.com/office/drawing/2014/main" xmlns="" id="{17612EDC-18CC-4DA9-841E-B19D7D7967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7400" y="5295900"/>
            <a:ext cx="406400" cy="406400"/>
          </a:xfrm>
          <a:prstGeom prst="rect">
            <a:avLst/>
          </a:prstGeom>
        </p:spPr>
      </p:pic>
      <p:pic>
        <p:nvPicPr>
          <p:cNvPr id="10" name="Cau 3+4">
            <a:hlinkClick r:id="" action="ppaction://media"/>
            <a:extLst>
              <a:ext uri="{FF2B5EF4-FFF2-40B4-BE49-F238E27FC236}">
                <a16:creationId xmlns:a16="http://schemas.microsoft.com/office/drawing/2014/main" xmlns="" id="{FEED1FE6-99E4-4389-A338-7E1E6FDF87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4860" y="4708144"/>
            <a:ext cx="406400" cy="406400"/>
          </a:xfrm>
          <a:prstGeom prst="rect">
            <a:avLst/>
          </a:prstGeom>
        </p:spPr>
      </p:pic>
      <p:pic>
        <p:nvPicPr>
          <p:cNvPr id="12" name="Doan 1">
            <a:hlinkClick r:id="" action="ppaction://media"/>
            <a:extLst>
              <a:ext uri="{FF2B5EF4-FFF2-40B4-BE49-F238E27FC236}">
                <a16:creationId xmlns:a16="http://schemas.microsoft.com/office/drawing/2014/main" xmlns="" id="{F8ACC549-1D5B-4F7C-ADCA-FE712A232E9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44860" y="3272135"/>
            <a:ext cx="406400" cy="406400"/>
          </a:xfrm>
          <a:prstGeom prst="rect">
            <a:avLst/>
          </a:prstGeom>
        </p:spPr>
      </p:pic>
      <p:pic>
        <p:nvPicPr>
          <p:cNvPr id="24" name="Cau 2">
            <a:hlinkClick r:id="" action="ppaction://media"/>
            <a:extLst>
              <a:ext uri="{FF2B5EF4-FFF2-40B4-BE49-F238E27FC236}">
                <a16:creationId xmlns:a16="http://schemas.microsoft.com/office/drawing/2014/main" xmlns="" id="{D307735E-3F76-4734-B599-9701DA79879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5934" y="2590800"/>
            <a:ext cx="406400" cy="406400"/>
          </a:xfrm>
          <a:prstGeom prst="rect">
            <a:avLst/>
          </a:prstGeom>
        </p:spPr>
      </p:pic>
      <p:pic>
        <p:nvPicPr>
          <p:cNvPr id="25" name="Cau 1+2">
            <a:hlinkClick r:id="" action="ppaction://media"/>
            <a:extLst>
              <a:ext uri="{FF2B5EF4-FFF2-40B4-BE49-F238E27FC236}">
                <a16:creationId xmlns:a16="http://schemas.microsoft.com/office/drawing/2014/main" xmlns="" id="{E25F373B-2937-4445-9439-2551EECAD4F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3582" y="19369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79600" y="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588136" y="598424"/>
            <a:ext cx="685800" cy="20320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793623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179032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1476375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88136" y="2590800"/>
            <a:ext cx="685800" cy="2055515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899" y="2829687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7236" y="3808095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24" y="3467100"/>
            <a:ext cx="219075" cy="466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D50860-7AB0-4F26-9EBF-61A287B3746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9375" t="47778" r="43750" b="40000"/>
          <a:stretch/>
        </p:blipFill>
        <p:spPr>
          <a:xfrm>
            <a:off x="2373948" y="1522115"/>
            <a:ext cx="7286625" cy="1068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B880E3D-35AC-4FF9-98F5-4FE7083C098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9375" t="48889" r="43750" b="38889"/>
          <a:stretch/>
        </p:blipFill>
        <p:spPr>
          <a:xfrm>
            <a:off x="2347278" y="2665115"/>
            <a:ext cx="7286625" cy="1068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5C8436-7C0E-4F32-90A7-EBFD22D66D7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9375" t="48889" r="43750" b="38889"/>
          <a:stretch/>
        </p:blipFill>
        <p:spPr>
          <a:xfrm>
            <a:off x="2373948" y="3655715"/>
            <a:ext cx="7286625" cy="10686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28C2710-E71B-42C1-ADDB-F1FF1D71612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9375" t="61111" r="43750" b="26667"/>
          <a:stretch/>
        </p:blipFill>
        <p:spPr>
          <a:xfrm>
            <a:off x="2347277" y="4646315"/>
            <a:ext cx="7286625" cy="10686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D09799F-30E2-405C-950A-41BA959655A4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9375" t="76666" r="43750" b="11111"/>
          <a:stretch/>
        </p:blipFill>
        <p:spPr>
          <a:xfrm>
            <a:off x="2373948" y="5715000"/>
            <a:ext cx="7286625" cy="10687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0B157A-8F34-4BB3-BA9C-6F2B1A3041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9375" t="48606" r="43750" b="40000"/>
          <a:stretch/>
        </p:blipFill>
        <p:spPr>
          <a:xfrm>
            <a:off x="2373948" y="605830"/>
            <a:ext cx="7286625" cy="996255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F5A023F1-B871-4326-AD00-0DE98C287DD4}"/>
              </a:ext>
            </a:extLst>
          </p:cNvPr>
          <p:cNvSpPr/>
          <p:nvPr/>
        </p:nvSpPr>
        <p:spPr bwMode="auto">
          <a:xfrm>
            <a:off x="1589849" y="4628749"/>
            <a:ext cx="685800" cy="2055515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CF432EF-8299-4699-AEE4-152ED61DA2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5612" y="4867636"/>
            <a:ext cx="219075" cy="466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2FFC386-4EA7-4B0A-A7E9-446819B531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8949" y="5846044"/>
            <a:ext cx="219075" cy="466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E474689-F262-459D-AC9D-44C8CDB74F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937" y="5505049"/>
            <a:ext cx="219075" cy="466725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xmlns="" id="{5BE93DD8-EF3F-4059-A755-DFE0D88A345B}"/>
              </a:ext>
            </a:extLst>
          </p:cNvPr>
          <p:cNvSpPr/>
          <p:nvPr/>
        </p:nvSpPr>
        <p:spPr bwMode="auto">
          <a:xfrm>
            <a:off x="1359536" y="605830"/>
            <a:ext cx="685800" cy="602357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5A6CCBA-98BA-4C91-AE75-41678CFD18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08" y="3445193"/>
            <a:ext cx="240983" cy="513398"/>
          </a:xfrm>
          <a:prstGeom prst="rect">
            <a:avLst/>
          </a:prstGeom>
        </p:spPr>
      </p:pic>
      <p:pic>
        <p:nvPicPr>
          <p:cNvPr id="3" name="Cau 5">
            <a:hlinkClick r:id="" action="ppaction://media"/>
            <a:extLst>
              <a:ext uri="{FF2B5EF4-FFF2-40B4-BE49-F238E27FC236}">
                <a16:creationId xmlns:a16="http://schemas.microsoft.com/office/drawing/2014/main" xmlns="" id="{938CADA3-7296-4B9E-A704-DE00172B7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730123"/>
            <a:ext cx="406400" cy="406400"/>
          </a:xfrm>
          <a:prstGeom prst="rect">
            <a:avLst/>
          </a:prstGeom>
        </p:spPr>
      </p:pic>
      <p:pic>
        <p:nvPicPr>
          <p:cNvPr id="6" name="Cau 6">
            <a:hlinkClick r:id="" action="ppaction://media"/>
            <a:extLst>
              <a:ext uri="{FF2B5EF4-FFF2-40B4-BE49-F238E27FC236}">
                <a16:creationId xmlns:a16="http://schemas.microsoft.com/office/drawing/2014/main" xmlns="" id="{6CDDD73D-A670-46E1-B6FC-6EE36560C8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1709737"/>
            <a:ext cx="406400" cy="406400"/>
          </a:xfrm>
          <a:prstGeom prst="rect">
            <a:avLst/>
          </a:prstGeom>
        </p:spPr>
      </p:pic>
      <p:pic>
        <p:nvPicPr>
          <p:cNvPr id="7" name="Cau 5+6">
            <a:hlinkClick r:id="" action="ppaction://media"/>
            <a:extLst>
              <a:ext uri="{FF2B5EF4-FFF2-40B4-BE49-F238E27FC236}">
                <a16:creationId xmlns:a16="http://schemas.microsoft.com/office/drawing/2014/main" xmlns="" id="{0E7DD694-B363-41F0-8D1F-3E09DCF91A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1221093"/>
            <a:ext cx="406400" cy="406400"/>
          </a:xfrm>
          <a:prstGeom prst="rect">
            <a:avLst/>
          </a:prstGeom>
        </p:spPr>
      </p:pic>
      <p:pic>
        <p:nvPicPr>
          <p:cNvPr id="8" name="Cau 7">
            <a:hlinkClick r:id="" action="ppaction://media"/>
            <a:extLst>
              <a:ext uri="{FF2B5EF4-FFF2-40B4-BE49-F238E27FC236}">
                <a16:creationId xmlns:a16="http://schemas.microsoft.com/office/drawing/2014/main" xmlns="" id="{56501C67-1874-4E93-AC87-7F1A7EE70E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2750312"/>
            <a:ext cx="406400" cy="406400"/>
          </a:xfrm>
          <a:prstGeom prst="rect">
            <a:avLst/>
          </a:prstGeom>
        </p:spPr>
      </p:pic>
      <p:pic>
        <p:nvPicPr>
          <p:cNvPr id="9" name="Cau 8">
            <a:hlinkClick r:id="" action="ppaction://media"/>
            <a:extLst>
              <a:ext uri="{FF2B5EF4-FFF2-40B4-BE49-F238E27FC236}">
                <a16:creationId xmlns:a16="http://schemas.microsoft.com/office/drawing/2014/main" xmlns="" id="{70A76414-1127-4011-92E6-E31C5570B1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3745758"/>
            <a:ext cx="406400" cy="406400"/>
          </a:xfrm>
          <a:prstGeom prst="rect">
            <a:avLst/>
          </a:prstGeom>
        </p:spPr>
      </p:pic>
      <p:pic>
        <p:nvPicPr>
          <p:cNvPr id="10" name="Cau 7+8">
            <a:hlinkClick r:id="" action="ppaction://media"/>
            <a:extLst>
              <a:ext uri="{FF2B5EF4-FFF2-40B4-BE49-F238E27FC236}">
                <a16:creationId xmlns:a16="http://schemas.microsoft.com/office/drawing/2014/main" xmlns="" id="{00C3F063-91E4-446F-A338-46A92BEEA6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2271975"/>
            <a:ext cx="406400" cy="406400"/>
          </a:xfrm>
          <a:prstGeom prst="rect">
            <a:avLst/>
          </a:prstGeom>
        </p:spPr>
      </p:pic>
      <p:pic>
        <p:nvPicPr>
          <p:cNvPr id="12" name="Cau 9">
            <a:hlinkClick r:id="" action="ppaction://media"/>
            <a:extLst>
              <a:ext uri="{FF2B5EF4-FFF2-40B4-BE49-F238E27FC236}">
                <a16:creationId xmlns:a16="http://schemas.microsoft.com/office/drawing/2014/main" xmlns="" id="{9750B1A0-7E23-4C16-883F-28AED1EE53B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18800" y="4800600"/>
            <a:ext cx="406400" cy="406400"/>
          </a:xfrm>
          <a:prstGeom prst="rect">
            <a:avLst/>
          </a:prstGeom>
        </p:spPr>
      </p:pic>
      <p:pic>
        <p:nvPicPr>
          <p:cNvPr id="32" name="Cau 10">
            <a:hlinkClick r:id="" action="ppaction://media"/>
            <a:extLst>
              <a:ext uri="{FF2B5EF4-FFF2-40B4-BE49-F238E27FC236}">
                <a16:creationId xmlns:a16="http://schemas.microsoft.com/office/drawing/2014/main" xmlns="" id="{96E4F9E7-6070-47F9-B70D-4E44F75FA0C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5765800"/>
            <a:ext cx="406400" cy="406400"/>
          </a:xfrm>
          <a:prstGeom prst="rect">
            <a:avLst/>
          </a:prstGeom>
        </p:spPr>
      </p:pic>
      <p:pic>
        <p:nvPicPr>
          <p:cNvPr id="33" name="Cau 9+10">
            <a:hlinkClick r:id="" action="ppaction://media"/>
            <a:extLst>
              <a:ext uri="{FF2B5EF4-FFF2-40B4-BE49-F238E27FC236}">
                <a16:creationId xmlns:a16="http://schemas.microsoft.com/office/drawing/2014/main" xmlns="" id="{276DB026-510E-4B70-B592-A463A3CAEF6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5359400"/>
            <a:ext cx="406400" cy="406400"/>
          </a:xfrm>
          <a:prstGeom prst="rect">
            <a:avLst/>
          </a:prstGeom>
        </p:spPr>
      </p:pic>
      <p:pic>
        <p:nvPicPr>
          <p:cNvPr id="34" name="Doan 2">
            <a:hlinkClick r:id="" action="ppaction://media"/>
            <a:extLst>
              <a:ext uri="{FF2B5EF4-FFF2-40B4-BE49-F238E27FC236}">
                <a16:creationId xmlns:a16="http://schemas.microsoft.com/office/drawing/2014/main" xmlns="" id="{BD3F9711-3534-4B3F-B1CD-087CB6BB4FC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05592" y="3337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5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26" grpId="0" animBg="1"/>
      <p:bldP spid="26" grpId="1" animBg="1"/>
      <p:bldP spid="3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7770</TotalTime>
  <Words>432</Words>
  <Application>Microsoft Office PowerPoint</Application>
  <PresentationFormat>Custom</PresentationFormat>
  <Paragraphs>41</Paragraphs>
  <Slides>16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Giáo viên: Đỗ Thị Thu Hà Trường: THCS An Viên</vt:lpstr>
      <vt:lpstr>Chủ đề 1 CHÀO NĂM HỌC MỚI</vt:lpstr>
      <vt:lpstr>Chủ đề 1 CHÀO NĂM HỌC MỚI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Nhịp lấy đà</vt:lpstr>
      <vt:lpstr>Thảo luận nhóm</vt:lpstr>
      <vt:lpstr>PowerPoint Presentation</vt:lpstr>
      <vt:lpstr>III. Trải nghiệm và khám phá</vt:lpstr>
      <vt:lpstr>Đáp án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289</cp:revision>
  <dcterms:created xsi:type="dcterms:W3CDTF">2006-11-06T13:45:38Z</dcterms:created>
  <dcterms:modified xsi:type="dcterms:W3CDTF">2022-09-12T21:11:33Z</dcterms:modified>
</cp:coreProperties>
</file>