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293" r:id="rId4"/>
    <p:sldId id="319" r:id="rId5"/>
    <p:sldId id="318" r:id="rId6"/>
    <p:sldId id="295" r:id="rId7"/>
    <p:sldId id="296" r:id="rId8"/>
    <p:sldId id="320" r:id="rId9"/>
    <p:sldId id="297" r:id="rId10"/>
    <p:sldId id="299" r:id="rId11"/>
    <p:sldId id="322" r:id="rId12"/>
    <p:sldId id="300" r:id="rId13"/>
    <p:sldId id="315" r:id="rId14"/>
    <p:sldId id="301" r:id="rId15"/>
    <p:sldId id="323" r:id="rId16"/>
    <p:sldId id="310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EF"/>
    <a:srgbClr val="FFFFFF"/>
    <a:srgbClr val="FFFFEB"/>
    <a:srgbClr val="FFCC66"/>
    <a:srgbClr val="FF00FF"/>
    <a:srgbClr val="FFE36D"/>
    <a:srgbClr val="FFF1B3"/>
    <a:srgbClr val="CC00CC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9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15.png"/><Relationship Id="rId5" Type="http://schemas.microsoft.com/office/2007/relationships/media" Target="../media/media14.mp3"/><Relationship Id="rId10" Type="http://schemas.openxmlformats.org/officeDocument/2006/relationships/image" Target="../media/image22.png"/><Relationship Id="rId4" Type="http://schemas.openxmlformats.org/officeDocument/2006/relationships/audio" Target="../media/media13.mp3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5.png"/><Relationship Id="rId10" Type="http://schemas.openxmlformats.org/officeDocument/2006/relationships/audio" Target="../media/media6.mp3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79438"/>
            <a:ext cx="8839200" cy="1554162"/>
          </a:xfrm>
        </p:spPr>
        <p:txBody>
          <a:bodyPr/>
          <a:lstStyle/>
          <a:p>
            <a:r>
              <a:rPr lang="vi-VN" sz="3200" b="1" dirty="0">
                <a:solidFill>
                  <a:srgbClr val="0000FF"/>
                </a:solidFill>
              </a:rPr>
              <a:t>2. Lí thuyết âm nhạc</a:t>
            </a:r>
            <a:r>
              <a:rPr lang="vi-VN" sz="3200" b="1">
                <a:solidFill>
                  <a:srgbClr val="0000FF"/>
                </a:solidFill>
              </a:rPr>
              <a:t/>
            </a:r>
            <a:br>
              <a:rPr lang="vi-VN" sz="3200" b="1">
                <a:solidFill>
                  <a:srgbClr val="0000FF"/>
                </a:solidFill>
              </a:rPr>
            </a:br>
            <a:r>
              <a:rPr lang="vi-VN" sz="3200" b="1">
                <a:solidFill>
                  <a:srgbClr val="C00000"/>
                </a:solidFill>
              </a:rPr>
              <a:t>Kí hiệu 7 bậc âm cơ bản</a:t>
            </a:r>
            <a:br>
              <a:rPr lang="vi-VN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C00000"/>
                </a:solidFill>
              </a:rPr>
              <a:t>bằng hệ thống chữ cái Latin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Gam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2971800"/>
            <a:ext cx="7797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05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79438"/>
            <a:ext cx="8839200" cy="1554162"/>
          </a:xfrm>
        </p:spPr>
        <p:txBody>
          <a:bodyPr/>
          <a:lstStyle/>
          <a:p>
            <a:r>
              <a:rPr lang="vi-VN" sz="3200" b="1" dirty="0">
                <a:solidFill>
                  <a:srgbClr val="0000FF"/>
                </a:solidFill>
              </a:rPr>
              <a:t>2. Lí thuyết âm nhạc</a:t>
            </a:r>
            <a:r>
              <a:rPr lang="vi-VN" sz="3200" b="1">
                <a:solidFill>
                  <a:srgbClr val="0000FF"/>
                </a:solidFill>
              </a:rPr>
              <a:t/>
            </a:r>
            <a:br>
              <a:rPr lang="vi-VN" sz="3200" b="1">
                <a:solidFill>
                  <a:srgbClr val="0000FF"/>
                </a:solidFill>
              </a:rPr>
            </a:br>
            <a:r>
              <a:rPr lang="vi-VN" sz="3200" b="1">
                <a:solidFill>
                  <a:srgbClr val="C00000"/>
                </a:solidFill>
              </a:rPr>
              <a:t>Kí hiệu 7 bậc âm cơ bản</a:t>
            </a:r>
            <a:br>
              <a:rPr lang="vi-VN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C00000"/>
                </a:solidFill>
              </a:rPr>
              <a:t>bằng hệ thống chữ cái Latin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7778" y="4495800"/>
            <a:ext cx="489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C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273300" y="2971799"/>
            <a:ext cx="7354888" cy="1523999"/>
            <a:chOff x="597331" y="4590180"/>
            <a:chExt cx="7354901" cy="1523714"/>
          </a:xfrm>
        </p:grpSpPr>
        <p:pic>
          <p:nvPicPr>
            <p:cNvPr id="8" name="Picture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1" t="54443" r="45833" b="35925"/>
            <a:stretch>
              <a:fillRect/>
            </a:stretch>
          </p:blipFill>
          <p:spPr bwMode="auto">
            <a:xfrm>
              <a:off x="597331" y="4590180"/>
              <a:ext cx="7354901" cy="1258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1233690" y="5713784"/>
              <a:ext cx="66466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000" b="1">
                  <a:solidFill>
                    <a:srgbClr val="C00000"/>
                  </a:solidFill>
                </a:rPr>
                <a:t>ĐÔ      RÊ       MI      PHA    SON     LA        SI       ĐÔ     </a:t>
              </a:r>
              <a:endParaRPr lang="vi-VN" altLang="vi-VN" sz="2000" b="1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631866" y="4495800"/>
            <a:ext cx="489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6340" y="4485167"/>
            <a:ext cx="555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0420" y="448516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6178" y="4495800"/>
            <a:ext cx="463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3745" y="4495800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7644" y="448516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08602" y="4485167"/>
            <a:ext cx="753732" cy="1077433"/>
            <a:chOff x="7708602" y="4485167"/>
            <a:chExt cx="753732" cy="1077433"/>
          </a:xfrm>
        </p:grpSpPr>
        <p:sp>
          <p:nvSpPr>
            <p:cNvPr id="16" name="TextBox 15"/>
            <p:cNvSpPr txBox="1"/>
            <p:nvPr/>
          </p:nvSpPr>
          <p:spPr>
            <a:xfrm>
              <a:off x="7836198" y="448516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Bookman-Demi" panose="02020500000000000000" pitchFamily="18" charset="0"/>
                  <a:ea typeface="Bookman-Demi" panose="02020500000000000000" pitchFamily="18" charset="0"/>
                  <a:cs typeface="Bookman-Demi" panose="02020500000000000000" pitchFamily="18" charset="0"/>
                </a:rPr>
                <a:t>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08602" y="4977825"/>
              <a:ext cx="753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solidFill>
                    <a:srgbClr val="0000FF"/>
                  </a:solidFill>
                  <a:latin typeface="+mn-lt"/>
                  <a:ea typeface="Bookman-Demi" panose="02020500000000000000" pitchFamily="18" charset="0"/>
                  <a:cs typeface="Bookman-Demi" panose="02020500000000000000" pitchFamily="18" charset="0"/>
                </a:rPr>
                <a:t>(H)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827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620" b="-1"/>
          <a:stretch/>
        </p:blipFill>
        <p:spPr>
          <a:xfrm>
            <a:off x="152400" y="2743200"/>
            <a:ext cx="11705463" cy="24524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Luyện tập</a:t>
            </a:r>
            <a:b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Ghi tên các nốt nhạc của </a:t>
            </a:r>
            <a:r>
              <a:rPr lang="vi-VN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 </a:t>
            </a:r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bằng chữ cái Latin</a:t>
            </a: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350" y="3429000"/>
            <a:ext cx="896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0000FF"/>
                </a:solidFill>
              </a:rPr>
              <a:t>E           E      F        G           G     G        G     G      G      C        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88" y="4953000"/>
            <a:ext cx="9199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0000FF"/>
                </a:solidFill>
              </a:rPr>
              <a:t>E           E      G        F            F       F         F      F      F      G         E</a:t>
            </a:r>
          </a:p>
        </p:txBody>
      </p:sp>
    </p:spTree>
    <p:extLst>
      <p:ext uri="{BB962C8B-B14F-4D97-AF65-F5344CB8AC3E}">
        <p14:creationId xmlns:p14="http://schemas.microsoft.com/office/powerpoint/2010/main" val="3299235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417" t="39630" r="72083" b="49999"/>
          <a:stretch/>
        </p:blipFill>
        <p:spPr>
          <a:xfrm>
            <a:off x="762000" y="3206413"/>
            <a:ext cx="2926080" cy="1365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5417" t="40967" r="73750" b="50741"/>
          <a:stretch/>
        </p:blipFill>
        <p:spPr>
          <a:xfrm>
            <a:off x="4876800" y="3343303"/>
            <a:ext cx="2535858" cy="1091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5833" t="41111" r="73750" b="50741"/>
          <a:stretch/>
        </p:blipFill>
        <p:spPr>
          <a:xfrm>
            <a:off x="8915322" y="3352766"/>
            <a:ext cx="2438478" cy="10728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1044" y="2949174"/>
            <a:ext cx="489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2949174"/>
            <a:ext cx="463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82122" y="294917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Bookman-Demi" panose="02020500000000000000" pitchFamily="18" charset="0"/>
                <a:ea typeface="Bookman-Demi" panose="02020500000000000000" pitchFamily="18" charset="0"/>
                <a:cs typeface="Bookman-Demi" panose="02020500000000000000" pitchFamily="18" charset="0"/>
              </a:rPr>
              <a:t>G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Các chữ cái Latin</a:t>
            </a:r>
            <a:b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còn được dùng để kí hiệu các hợp âm</a:t>
            </a: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343400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</a:rPr>
              <a:t>Đô trưởng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0057" y="4343400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</a:rPr>
              <a:t>Pha trưởng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72235" y="4343400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</a:rPr>
              <a:t>Son trưởng</a:t>
            </a:r>
          </a:p>
        </p:txBody>
      </p:sp>
      <p:pic>
        <p:nvPicPr>
          <p:cNvPr id="17" name="hop am 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0918" y="5177524"/>
            <a:ext cx="406400" cy="406400"/>
          </a:xfrm>
          <a:prstGeom prst="rect">
            <a:avLst/>
          </a:prstGeom>
        </p:spPr>
      </p:pic>
      <p:pic>
        <p:nvPicPr>
          <p:cNvPr id="20" name="hop am 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1529" y="5177524"/>
            <a:ext cx="406400" cy="406400"/>
          </a:xfrm>
          <a:prstGeom prst="rect">
            <a:avLst/>
          </a:prstGeom>
        </p:spPr>
      </p:pic>
      <p:pic>
        <p:nvPicPr>
          <p:cNvPr id="21" name="hop am 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8829" y="5105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13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2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2163762"/>
          </a:xfrm>
        </p:spPr>
        <p:txBody>
          <a:bodyPr/>
          <a:lstStyle/>
          <a:p>
            <a:r>
              <a:rPr lang="vi-VN" sz="32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3.Trải nghiệm và khám phá</a:t>
            </a:r>
            <a:r>
              <a:rPr lang="vi-VN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3" y="1447800"/>
            <a:ext cx="11588494" cy="50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7403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iNghiem &amp; KhamPh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73" end="37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11888859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4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64" y="3911400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638"/>
            <a:ext cx="98298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hát bài </a:t>
            </a:r>
            <a:r>
              <a:rPr lang="en-US" sz="2800" i="1">
                <a:solidFill>
                  <a:srgbClr val="0000FF"/>
                </a:solidFill>
              </a:rPr>
              <a:t>Lí cây đa;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Ghi nhớ kí hiệu bằng chữ cái Latin của các nốt: </a:t>
            </a:r>
          </a:p>
          <a:p>
            <a:pPr marL="0" indent="0" algn="ctr">
              <a:buNone/>
            </a:pPr>
            <a:r>
              <a:rPr lang="en-US" sz="2800" b="1">
                <a:solidFill>
                  <a:srgbClr val="C00000"/>
                </a:solidFill>
              </a:rPr>
              <a:t>Đô, Rê, Mi, Pha, Son, La, Si.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1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47800" y="2362200"/>
            <a:ext cx="9448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Lí cây đa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Lí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Kí hiệu 7 bậc âm cơ bản bằng hệ thống chữ cái Latin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42875"/>
            <a:ext cx="9020175" cy="6562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98438"/>
            <a:ext cx="7315200" cy="715962"/>
          </a:xfrm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Hát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iền anh, liền chị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4114800" cy="3169227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295400"/>
            <a:ext cx="6172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just"/>
            <a:r>
              <a:rPr lang="en-US" sz="2400">
                <a:solidFill>
                  <a:srgbClr val="0000FF"/>
                </a:solidFill>
              </a:rPr>
              <a:t>Dân ca Quan họ là thể loại hát giao duyên đặc sắc</a:t>
            </a:r>
            <a:r>
              <a:rPr lang="vi-VN" sz="2400">
                <a:solidFill>
                  <a:srgbClr val="0000FF"/>
                </a:solidFill>
              </a:rPr>
              <a:t> của</a:t>
            </a:r>
            <a:r>
              <a:rPr lang="en-US" sz="2400">
                <a:solidFill>
                  <a:srgbClr val="0000FF"/>
                </a:solidFill>
              </a:rPr>
              <a:t> vùng Kinh Bắc xưa (hai tính Bắc Ninh và Bắc Giang ngày nay). Các </a:t>
            </a:r>
            <a:r>
              <a:rPr lang="vi-VN" sz="2400">
                <a:solidFill>
                  <a:srgbClr val="0000FF"/>
                </a:solidFill>
              </a:rPr>
              <a:t>“</a:t>
            </a:r>
            <a:r>
              <a:rPr lang="en-US" sz="2400">
                <a:solidFill>
                  <a:srgbClr val="0000FF"/>
                </a:solidFill>
              </a:rPr>
              <a:t>liền </a:t>
            </a:r>
            <a:r>
              <a:rPr lang="vi-VN" sz="2400">
                <a:solidFill>
                  <a:srgbClr val="0000FF"/>
                </a:solidFill>
              </a:rPr>
              <a:t>anh”</a:t>
            </a:r>
            <a:r>
              <a:rPr lang="en-US" sz="2400">
                <a:solidFill>
                  <a:srgbClr val="0000FF"/>
                </a:solidFill>
              </a:rPr>
              <a:t> và </a:t>
            </a:r>
            <a:r>
              <a:rPr lang="vi-VN" sz="2400">
                <a:solidFill>
                  <a:srgbClr val="0000FF"/>
                </a:solidFill>
              </a:rPr>
              <a:t>“</a:t>
            </a:r>
            <a:r>
              <a:rPr lang="en-US" sz="2400">
                <a:solidFill>
                  <a:srgbClr val="0000FF"/>
                </a:solidFill>
              </a:rPr>
              <a:t>liền </a:t>
            </a:r>
            <a:r>
              <a:rPr lang="vi-VN" sz="2400">
                <a:solidFill>
                  <a:srgbClr val="0000FF"/>
                </a:solidFill>
              </a:rPr>
              <a:t>chị”</a:t>
            </a:r>
            <a:r>
              <a:rPr lang="en-US" sz="2400">
                <a:solidFill>
                  <a:srgbClr val="0000FF"/>
                </a:solidFill>
              </a:rPr>
              <a:t> hát đối đáp cùng </a:t>
            </a:r>
            <a:r>
              <a:rPr lang="vi-VN" sz="2400">
                <a:solidFill>
                  <a:srgbClr val="0000FF"/>
                </a:solidFill>
              </a:rPr>
              <a:t>nhau</a:t>
            </a:r>
            <a:r>
              <a:rPr lang="en-US" sz="2400">
                <a:solidFill>
                  <a:srgbClr val="0000FF"/>
                </a:solidFill>
              </a:rPr>
              <a:t> trong cuộc hát có thể diễn từ ngày này sang ngày khác.</a:t>
            </a:r>
          </a:p>
          <a:p>
            <a:pPr indent="182880" algn="just"/>
            <a:r>
              <a:rPr lang="en-US" sz="2400">
                <a:solidFill>
                  <a:srgbClr val="0000FF"/>
                </a:solidFill>
              </a:rPr>
              <a:t>Nhiều bài dân ca Quan họ được phổ biến rộng rãi như: </a:t>
            </a:r>
            <a:r>
              <a:rPr lang="en-US" sz="2400" i="1">
                <a:solidFill>
                  <a:srgbClr val="0000FF"/>
                </a:solidFill>
              </a:rPr>
              <a:t>Trống cơm, Qua cầu gió bay, Người ở đừng về, Lí cây đa, Hoa thơm bướm lượn,…</a:t>
            </a:r>
            <a:endParaRPr lang="vi-VN" sz="2400" i="1">
              <a:solidFill>
                <a:srgbClr val="0000FF"/>
              </a:solidFill>
            </a:endParaRPr>
          </a:p>
          <a:p>
            <a:pPr indent="182880" algn="just"/>
            <a:r>
              <a:rPr lang="en-US" sz="2400">
                <a:solidFill>
                  <a:srgbClr val="0000FF"/>
                </a:solidFill>
              </a:rPr>
              <a:t>Năm 2009, dân ca Quan họ Bắc Ninh đã được UNESCO ghi danh là Di sản văn hoá phi vật thể đại diện của nhân loại. 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7848600" cy="715962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650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447800"/>
            <a:ext cx="548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just"/>
            <a:r>
              <a:rPr lang="en-US" sz="2400" i="1">
                <a:solidFill>
                  <a:srgbClr val="C00000"/>
                </a:solidFill>
              </a:rPr>
              <a:t>Lí cây đa </a:t>
            </a:r>
            <a:r>
              <a:rPr lang="en-US" sz="2400">
                <a:solidFill>
                  <a:srgbClr val="0000FF"/>
                </a:solidFill>
              </a:rPr>
              <a:t>là một trong những bài dân ca Quan họ quen thuộc. Lời ca của bài được hình thành từ các câu </a:t>
            </a:r>
            <a:r>
              <a:rPr lang="vi-VN" sz="2400">
                <a:solidFill>
                  <a:srgbClr val="0000FF"/>
                </a:solidFill>
              </a:rPr>
              <a:t>thơ: </a:t>
            </a:r>
          </a:p>
          <a:p>
            <a:pPr indent="182880" algn="ctr"/>
            <a:r>
              <a:rPr lang="en-US" sz="2400" i="1">
                <a:solidFill>
                  <a:srgbClr val="0000FF"/>
                </a:solidFill>
              </a:rPr>
              <a:t> “Trèo lên quán </a:t>
            </a:r>
            <a:r>
              <a:rPr lang="vi-VN" sz="2400" i="1">
                <a:solidFill>
                  <a:srgbClr val="0000FF"/>
                </a:solidFill>
              </a:rPr>
              <a:t>dố</a:t>
            </a:r>
            <a:r>
              <a:rPr lang="en-US" sz="2400" i="1">
                <a:solidFill>
                  <a:srgbClr val="0000FF"/>
                </a:solidFill>
              </a:rPr>
              <a:t>c</a:t>
            </a:r>
            <a:endParaRPr lang="vi-VN" sz="2400" i="1">
              <a:solidFill>
                <a:srgbClr val="0000FF"/>
              </a:solidFill>
            </a:endParaRPr>
          </a:p>
          <a:p>
            <a:pPr indent="182880" algn="ctr"/>
            <a:r>
              <a:rPr lang="vi-VN" sz="2400" i="1">
                <a:solidFill>
                  <a:srgbClr val="0000FF"/>
                </a:solidFill>
              </a:rPr>
              <a:t>N</a:t>
            </a:r>
            <a:r>
              <a:rPr lang="en-US" sz="2400" i="1">
                <a:solidFill>
                  <a:srgbClr val="0000FF"/>
                </a:solidFill>
              </a:rPr>
              <a:t>gồi gốc cây đa</a:t>
            </a:r>
            <a:endParaRPr lang="vi-VN" sz="2400" i="1">
              <a:solidFill>
                <a:srgbClr val="0000FF"/>
              </a:solidFill>
            </a:endParaRPr>
          </a:p>
          <a:p>
            <a:pPr indent="182880" algn="ctr"/>
            <a:r>
              <a:rPr lang="vi-VN" sz="2400" i="1">
                <a:solidFill>
                  <a:srgbClr val="0000FF"/>
                </a:solidFill>
              </a:rPr>
              <a:t> C</a:t>
            </a:r>
            <a:r>
              <a:rPr lang="en-US" sz="2400" i="1">
                <a:solidFill>
                  <a:srgbClr val="0000FF"/>
                </a:solidFill>
              </a:rPr>
              <a:t>ho đôi mình gặp</a:t>
            </a:r>
            <a:endParaRPr lang="vi-VN" sz="2400" i="1">
              <a:solidFill>
                <a:srgbClr val="0000FF"/>
              </a:solidFill>
            </a:endParaRPr>
          </a:p>
          <a:p>
            <a:pPr indent="182880" algn="ctr"/>
            <a:r>
              <a:rPr lang="vi-VN" sz="2400" i="1">
                <a:solidFill>
                  <a:srgbClr val="0000FF"/>
                </a:solidFill>
              </a:rPr>
              <a:t>      Xem </a:t>
            </a:r>
            <a:r>
              <a:rPr lang="en-US" sz="2400" i="1">
                <a:solidFill>
                  <a:srgbClr val="0000FF"/>
                </a:solidFill>
              </a:rPr>
              <a:t>hội đêm </a:t>
            </a:r>
            <a:r>
              <a:rPr lang="vi-VN" sz="2400" i="1">
                <a:solidFill>
                  <a:srgbClr val="0000FF"/>
                </a:solidFill>
              </a:rPr>
              <a:t>rằm...</a:t>
            </a:r>
            <a:r>
              <a:rPr lang="en-US" sz="2400" i="1">
                <a:solidFill>
                  <a:srgbClr val="0000FF"/>
                </a:solidFill>
              </a:rPr>
              <a:t>”</a:t>
            </a:r>
          </a:p>
          <a:p>
            <a:pPr indent="182880" algn="just"/>
            <a:r>
              <a:rPr lang="en-US" sz="2400">
                <a:solidFill>
                  <a:srgbClr val="0000FF"/>
                </a:solidFill>
              </a:rPr>
              <a:t>Với sắc thái vui tươi, dí dỏm, bài hát đã gợi lên không khí náo nức của những ngày hội làng.</a:t>
            </a:r>
            <a:endParaRPr lang="vi-VN" sz="2400">
              <a:solidFill>
                <a:srgbClr val="0000FF"/>
              </a:solidFill>
            </a:endParaRPr>
          </a:p>
          <a:p>
            <a:pPr indent="182880" algn="ctr"/>
            <a:endParaRPr lang="vi-VN" sz="2400" i="1">
              <a:solidFill>
                <a:srgbClr val="0000FF"/>
              </a:solidFill>
            </a:endParaRPr>
          </a:p>
        </p:txBody>
      </p:sp>
      <p:pic>
        <p:nvPicPr>
          <p:cNvPr id="1028" name="Picture 4" descr="http://baochinhphu.vn/Uploaded/nguyenminhdiem/2020_08_12/dancaq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4267796" cy="2400635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7848600" cy="715962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7926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LiCayDa Fis HatMau BQ2">
            <a:hlinkClick r:id="" action="ppaction://media"/>
            <a:extLst>
              <a:ext uri="{FF2B5EF4-FFF2-40B4-BE49-F238E27FC236}">
                <a16:creationId xmlns:a16="http://schemas.microsoft.com/office/drawing/2014/main" xmlns="" id="{C7392458-089E-4499-BD61-4F3529FD1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85800"/>
            <a:ext cx="925568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Khởi động giọng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24396"/>
            <a:ext cx="5080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777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/>
          <a:srcRect l="12409" t="35848" r="44936" b="49576"/>
          <a:stretch/>
        </p:blipFill>
        <p:spPr bwMode="auto">
          <a:xfrm>
            <a:off x="2514600" y="838200"/>
            <a:ext cx="6396612" cy="1229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l="12299" t="35454" r="45157" b="52728"/>
          <a:stretch/>
        </p:blipFill>
        <p:spPr bwMode="auto">
          <a:xfrm>
            <a:off x="2543437" y="2051111"/>
            <a:ext cx="6379967" cy="996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0"/>
          <a:srcRect l="12076" t="36242" r="55130" b="52137"/>
          <a:stretch/>
        </p:blipFill>
        <p:spPr bwMode="auto">
          <a:xfrm>
            <a:off x="2514600" y="4343400"/>
            <a:ext cx="5029200" cy="980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1"/>
          <a:srcRect l="12409" t="36636" r="43386" b="50758"/>
          <a:stretch/>
        </p:blipFill>
        <p:spPr bwMode="auto">
          <a:xfrm>
            <a:off x="2552581" y="5486400"/>
            <a:ext cx="6629052" cy="1063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3714" y="1028700"/>
            <a:ext cx="219075" cy="466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3713" y="2305812"/>
            <a:ext cx="219075" cy="466725"/>
          </a:xfrm>
          <a:prstGeom prst="rect">
            <a:avLst/>
          </a:prstGeom>
        </p:spPr>
      </p:pic>
      <p:sp>
        <p:nvSpPr>
          <p:cNvPr id="33" name="Left Brace 32"/>
          <p:cNvSpPr/>
          <p:nvPr/>
        </p:nvSpPr>
        <p:spPr bwMode="auto">
          <a:xfrm>
            <a:off x="1881051" y="861424"/>
            <a:ext cx="653550" cy="2186576"/>
          </a:xfrm>
          <a:prstGeom prst="leftBrace">
            <a:avLst>
              <a:gd name="adj1" fmla="val 8333"/>
              <a:gd name="adj2" fmla="val 46345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887" y="1724835"/>
            <a:ext cx="219075" cy="4667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9879" y="3450884"/>
            <a:ext cx="219075" cy="4667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9398" y="4547840"/>
            <a:ext cx="219075" cy="466725"/>
          </a:xfrm>
          <a:prstGeom prst="rect">
            <a:avLst/>
          </a:prstGeom>
        </p:spPr>
      </p:pic>
      <p:sp>
        <p:nvSpPr>
          <p:cNvPr id="37" name="Left Brace 36"/>
          <p:cNvSpPr/>
          <p:nvPr/>
        </p:nvSpPr>
        <p:spPr bwMode="auto">
          <a:xfrm>
            <a:off x="1848801" y="3124200"/>
            <a:ext cx="685800" cy="33528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886" y="4648233"/>
            <a:ext cx="219075" cy="4667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9398" y="5784716"/>
            <a:ext cx="219075" cy="466725"/>
          </a:xfrm>
          <a:prstGeom prst="rect">
            <a:avLst/>
          </a:prstGeom>
        </p:spPr>
      </p:pic>
      <p:sp>
        <p:nvSpPr>
          <p:cNvPr id="40" name="Left Brace 39"/>
          <p:cNvSpPr/>
          <p:nvPr/>
        </p:nvSpPr>
        <p:spPr bwMode="auto">
          <a:xfrm>
            <a:off x="1620201" y="761999"/>
            <a:ext cx="685800" cy="5787759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809" y="3499865"/>
            <a:ext cx="240983" cy="513398"/>
          </a:xfrm>
          <a:prstGeom prst="rect">
            <a:avLst/>
          </a:prstGeom>
        </p:spPr>
      </p:pic>
      <p:pic>
        <p:nvPicPr>
          <p:cNvPr id="43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71200" y="984447"/>
            <a:ext cx="406400" cy="406400"/>
          </a:xfrm>
          <a:prstGeom prst="rect">
            <a:avLst/>
          </a:prstGeom>
        </p:spPr>
      </p:pic>
      <p:pic>
        <p:nvPicPr>
          <p:cNvPr id="44" name="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71200" y="2242312"/>
            <a:ext cx="406400" cy="406400"/>
          </a:xfrm>
          <a:prstGeom prst="rect">
            <a:avLst/>
          </a:prstGeom>
        </p:spPr>
      </p:pic>
      <p:pic>
        <p:nvPicPr>
          <p:cNvPr id="45" name="Cau 1+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46816" y="1651000"/>
            <a:ext cx="406400" cy="406400"/>
          </a:xfrm>
          <a:prstGeom prst="rect">
            <a:avLst/>
          </a:prstGeom>
        </p:spPr>
      </p:pic>
      <p:pic>
        <p:nvPicPr>
          <p:cNvPr id="46" name="Cau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46816" y="3371509"/>
            <a:ext cx="406400" cy="406400"/>
          </a:xfrm>
          <a:prstGeom prst="rect">
            <a:avLst/>
          </a:prstGeom>
        </p:spPr>
      </p:pic>
      <p:pic>
        <p:nvPicPr>
          <p:cNvPr id="47" name="Cau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46816" y="4484340"/>
            <a:ext cx="406400" cy="406400"/>
          </a:xfrm>
          <a:prstGeom prst="rect">
            <a:avLst/>
          </a:prstGeom>
        </p:spPr>
      </p:pic>
      <p:pic>
        <p:nvPicPr>
          <p:cNvPr id="48" name="Cau 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3288" y="5705341"/>
            <a:ext cx="406400" cy="406400"/>
          </a:xfrm>
          <a:prstGeom prst="rect">
            <a:avLst/>
          </a:prstGeom>
        </p:spPr>
      </p:pic>
      <p:pic>
        <p:nvPicPr>
          <p:cNvPr id="49" name="Cau 3+4+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94872" y="4525956"/>
            <a:ext cx="406400" cy="406400"/>
          </a:xfrm>
          <a:prstGeom prst="rect">
            <a:avLst/>
          </a:prstGeom>
        </p:spPr>
      </p:pic>
      <p:pic>
        <p:nvPicPr>
          <p:cNvPr id="50" name="CD2 Li Cay d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28400" y="3429000"/>
            <a:ext cx="406400" cy="406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36667" r="51667" b="51481"/>
          <a:stretch/>
        </p:blipFill>
        <p:spPr>
          <a:xfrm>
            <a:off x="2552581" y="3211033"/>
            <a:ext cx="5067419" cy="9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9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7" grpId="0" animBg="1"/>
      <p:bldP spid="37" grpId="1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NhacDem LiCayDa Fis BQ2">
            <a:hlinkClick r:id="" action="ppaction://media"/>
            <a:extLst>
              <a:ext uri="{FF2B5EF4-FFF2-40B4-BE49-F238E27FC236}">
                <a16:creationId xmlns:a16="http://schemas.microsoft.com/office/drawing/2014/main" xmlns="" id="{E1426A3B-7026-45D1-BF2D-822187147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614" y="838200"/>
            <a:ext cx="964677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6605</TotalTime>
  <Words>384</Words>
  <Application>Microsoft Office PowerPoint</Application>
  <PresentationFormat>Custom</PresentationFormat>
  <Paragraphs>51</Paragraphs>
  <Slides>16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Giáo viên: Đỗ Thị Thu hà Trường: THCS An Viên</vt:lpstr>
      <vt:lpstr>Chủ đề 2 GIAI ĐIỆU QUÊ HƯƠNG</vt:lpstr>
      <vt:lpstr>1. Hát</vt:lpstr>
      <vt:lpstr>Giới thiệu bài hát</vt:lpstr>
      <vt:lpstr>Giới thiệu bài hát</vt:lpstr>
      <vt:lpstr>Nghe hát mẫu</vt:lpstr>
      <vt:lpstr>Khởi động giọng</vt:lpstr>
      <vt:lpstr>Học hát từng câu</vt:lpstr>
      <vt:lpstr>Hát hoàn chỉnh cả bài</vt:lpstr>
      <vt:lpstr>2. Lí thuyết âm nhạc Kí hiệu 7 bậc âm cơ bản bằng hệ thống chữ cái Latin</vt:lpstr>
      <vt:lpstr>2. Lí thuyết âm nhạc Kí hiệu 7 bậc âm cơ bản bằng hệ thống chữ cái Latin</vt:lpstr>
      <vt:lpstr>Luyện tập Ghi tên các nốt nhạc của Bài đọc nhạc số 1 bằng chữ cái Latin</vt:lpstr>
      <vt:lpstr>Các chữ cái Latin còn được dùng để kí hiệu các hợp âm</vt:lpstr>
      <vt:lpstr>3.Trải nghiệm và khám phá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278</cp:revision>
  <dcterms:created xsi:type="dcterms:W3CDTF">2006-11-06T13:45:38Z</dcterms:created>
  <dcterms:modified xsi:type="dcterms:W3CDTF">2022-10-10T15:23:17Z</dcterms:modified>
</cp:coreProperties>
</file>