
<file path=[Content_Types].xml><?xml version="1.0" encoding="utf-8"?>
<Types xmlns="http://schemas.openxmlformats.org/package/2006/content-types">
  <Default Extension="png" ContentType="image/png"/>
  <Default Extension="bmp" ContentType="image/bmp"/>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317" r:id="rId2"/>
    <p:sldId id="292" r:id="rId3"/>
    <p:sldId id="318" r:id="rId4"/>
    <p:sldId id="293" r:id="rId5"/>
    <p:sldId id="294" r:id="rId6"/>
    <p:sldId id="295" r:id="rId7"/>
    <p:sldId id="338" r:id="rId8"/>
    <p:sldId id="312" r:id="rId9"/>
    <p:sldId id="311" r:id="rId10"/>
    <p:sldId id="320" r:id="rId11"/>
    <p:sldId id="297" r:id="rId12"/>
    <p:sldId id="321" r:id="rId13"/>
    <p:sldId id="354" r:id="rId14"/>
    <p:sldId id="357" r:id="rId15"/>
    <p:sldId id="356" r:id="rId16"/>
    <p:sldId id="355" r:id="rId17"/>
    <p:sldId id="358" r:id="rId18"/>
    <p:sldId id="359" r:id="rId19"/>
    <p:sldId id="360" r:id="rId20"/>
    <p:sldId id="310" r:id="rId2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7043"/>
    <a:srgbClr val="FF00FF"/>
    <a:srgbClr val="FF9900"/>
    <a:srgbClr val="CC00CC"/>
    <a:srgbClr val="0000FF"/>
    <a:srgbClr val="FFCC66"/>
    <a:srgbClr val="FFE36D"/>
    <a:srgbClr val="FFF1B3"/>
    <a:srgbClr val="C8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356" autoAdjust="0"/>
  </p:normalViewPr>
  <p:slideViewPr>
    <p:cSldViewPr>
      <p:cViewPr varScale="1">
        <p:scale>
          <a:sx n="92" d="100"/>
          <a:sy n="92" d="100"/>
        </p:scale>
        <p:origin x="-456"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t>9/12/2022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t>‹#›</a:t>
            </a:fld>
            <a:endParaRPr lang="en-US"/>
          </a:p>
        </p:txBody>
      </p:sp>
    </p:spTree>
    <p:extLst>
      <p:ext uri="{BB962C8B-B14F-4D97-AF65-F5344CB8AC3E}">
        <p14:creationId xmlns:p14="http://schemas.microsoft.com/office/powerpoint/2010/main" val="108856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8C4A0E-AE95-454F-A2E2-71B23AF28C39}"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DEE483-DD1C-4192-AD40-C8F21048B1C7}"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E4362E-EEC3-4576-BDFE-7739F93EDDF3}"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CDB6DB-3D4F-49D8-8FDB-612300820E85}"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B6A0F44-ECC0-4664-BB81-4589E688E0BB}"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7BB2E09-7A25-4679-9E62-65DB48CA281D}"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E40C62B-41F5-48A8-B539-C8361A2645AC}"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F7130BA-9B41-4D5B-8CD7-263DBE816A0B}"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63D9F9-6FA6-4913-AC9C-E88B45A27373}"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1FEDE19-A640-4E92-93C1-021EA31184C3}"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C395E3F-7D6A-4CA7-B93E-E99E08BA59C6}"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8FB3C4FF-FCF3-423C-AF0D-CC2F270ACB4A}"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154EED5-014E-4B21-AF20-0FAAD83CEF9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549440E-59E1-47FA-B69F-0F304E999609}"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80BE4AC-A57C-4D7A-8622-A771FD9AD32B}"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a:defRPr/>
            </a:pPr>
            <a:fld id="{035C7E76-F3A5-4018-853D-E449C62038C8}"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14.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2.png"/><Relationship Id="rId5" Type="http://schemas.microsoft.com/office/2007/relationships/media" Target="../media/media5.wav"/><Relationship Id="rId10" Type="http://schemas.openxmlformats.org/officeDocument/2006/relationships/image" Target="../media/image11.GIF"/><Relationship Id="rId4" Type="http://schemas.openxmlformats.org/officeDocument/2006/relationships/audio" Target="../media/media4.wav"/><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media10.wav"/><Relationship Id="rId13" Type="http://schemas.openxmlformats.org/officeDocument/2006/relationships/slideLayout" Target="../slideLayouts/slideLayout2.xml"/><Relationship Id="rId18" Type="http://schemas.openxmlformats.org/officeDocument/2006/relationships/image" Target="../media/image19.png"/><Relationship Id="rId3" Type="http://schemas.microsoft.com/office/2007/relationships/media" Target="../media/media8.wav"/><Relationship Id="rId7" Type="http://schemas.microsoft.com/office/2007/relationships/media" Target="../media/media10.wav"/><Relationship Id="rId12" Type="http://schemas.openxmlformats.org/officeDocument/2006/relationships/audio" Target="../media/media12.wav"/><Relationship Id="rId17" Type="http://schemas.openxmlformats.org/officeDocument/2006/relationships/image" Target="../media/image18.png"/><Relationship Id="rId2" Type="http://schemas.openxmlformats.org/officeDocument/2006/relationships/audio" Target="../media/media7.wav"/><Relationship Id="rId16" Type="http://schemas.openxmlformats.org/officeDocument/2006/relationships/image" Target="../media/image17.png"/><Relationship Id="rId1" Type="http://schemas.microsoft.com/office/2007/relationships/media" Target="../media/media7.wav"/><Relationship Id="rId6" Type="http://schemas.openxmlformats.org/officeDocument/2006/relationships/audio" Target="../media/media9.wav"/><Relationship Id="rId11" Type="http://schemas.microsoft.com/office/2007/relationships/media" Target="../media/media12.wav"/><Relationship Id="rId5" Type="http://schemas.microsoft.com/office/2007/relationships/media" Target="../media/media9.wav"/><Relationship Id="rId15" Type="http://schemas.openxmlformats.org/officeDocument/2006/relationships/image" Target="../media/image16.png"/><Relationship Id="rId10" Type="http://schemas.openxmlformats.org/officeDocument/2006/relationships/audio" Target="../media/media11.wav"/><Relationship Id="rId19" Type="http://schemas.openxmlformats.org/officeDocument/2006/relationships/image" Target="../media/image14.png"/><Relationship Id="rId4" Type="http://schemas.openxmlformats.org/officeDocument/2006/relationships/audio" Target="../media/media8.wav"/><Relationship Id="rId9" Type="http://schemas.microsoft.com/office/2007/relationships/media" Target="../media/media11.wav"/><Relationship Id="rId1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Giáo</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viên</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8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Đỗ</a:t>
            </a:r>
            <a:r>
              <a:rPr lang="en-US"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8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Thị</a:t>
            </a:r>
            <a:r>
              <a:rPr lang="en-US"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Thu </a:t>
            </a:r>
            <a:r>
              <a:rPr lang="en-US" sz="28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Hà</a:t>
            </a:r>
            <a: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r>
            <a:br>
              <a:rPr lang="en-US"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br>
            <a:r>
              <a:rPr lang="en-US" sz="2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Tr</a:t>
            </a:r>
            <a:r>
              <a:rPr lang="vi-VN"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ường</a:t>
            </a:r>
            <a:r>
              <a:rPr lang="en-US" sz="2800" b="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en-US" sz="2800" b="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THCS </a:t>
            </a:r>
            <a:r>
              <a:rPr lang="en-US"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An </a:t>
            </a:r>
            <a:r>
              <a:rPr lang="en-US" sz="28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Viên</a:t>
            </a:r>
            <a:endParaRPr lang="en-US" sz="2800" b="1" dirty="0">
              <a:solidFill>
                <a:srgbClr val="0070C0"/>
              </a:solidFill>
              <a:effectLst>
                <a:outerShdw blurRad="38100" dist="38100" dir="2700000" algn="tl">
                  <a:srgbClr val="000000">
                    <a:alpha val="43137"/>
                  </a:srgbClr>
                </a:outerShdw>
              </a:effectLst>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581400" y="6858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srcRect l="7500" t="17778" r="31875" b="14444"/>
          <a:stretch>
            <a:fillRect/>
          </a:stretch>
        </p:blipFill>
        <p:spPr>
          <a:xfrm>
            <a:off x="762000" y="158093"/>
            <a:ext cx="10532745" cy="6623707"/>
          </a:xfrm>
          <a:prstGeom prst="rect">
            <a:avLst/>
          </a:prstGeom>
        </p:spPr>
      </p:pic>
      <p:pic>
        <p:nvPicPr>
          <p:cNvPr id="21" name="Bui Phan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2200" y="279400"/>
            <a:ext cx="406400" cy="406400"/>
          </a:xfrm>
          <a:prstGeom prst="rect">
            <a:avLst/>
          </a:prstGeom>
        </p:spPr>
      </p:pic>
    </p:spTree>
  </p:cSld>
  <p:clrMapOvr>
    <a:masterClrMapping/>
  </p:clrMapOvr>
  <p:transition spd="slow">
    <p:fade/>
  </p:transition>
  <p:timing>
    <p:tnLst>
      <p:par>
        <p:cTn id="1" dur="indefinite" restart="never" nodeType="tmRoot">
          <p:childTnLst>
            <p:audio>
              <p:cMediaNode>
                <p:cTn id="2"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229600" cy="685800"/>
          </a:xfrm>
        </p:spPr>
        <p:txBody>
          <a:bodyPr/>
          <a:lstStyle/>
          <a:p>
            <a:r>
              <a:rPr lang="vi-VN" sz="3200" b="1">
                <a:solidFill>
                  <a:srgbClr val="0000FF"/>
                </a:solidFill>
                <a:cs typeface="Times New Roman" panose="02020603050405020304" pitchFamily="18" charset="0"/>
              </a:rPr>
              <a:t>Hát hoàn chỉnh cả bài</a:t>
            </a:r>
            <a:endParaRPr lang="en-US" sz="3200" b="1" dirty="0">
              <a:solidFill>
                <a:srgbClr val="0000FF"/>
              </a:solidFill>
              <a:cs typeface="Times New Roman" panose="02020603050405020304" pitchFamily="18" charset="0"/>
            </a:endParaRPr>
          </a:p>
        </p:txBody>
      </p:sp>
      <p:pic>
        <p:nvPicPr>
          <p:cNvPr id="3" name="NhacdemBuiPhan 1 lan BQ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6050" y="719213"/>
            <a:ext cx="9359900" cy="6138787"/>
          </a:xfrm>
          <a:prstGeom prst="rect">
            <a:avLst/>
          </a:prstGeom>
        </p:spPr>
      </p:pic>
    </p:spTree>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 Tru The Non Nu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3100" y="1371600"/>
            <a:ext cx="8305800" cy="4672013"/>
          </a:xfrm>
          <a:prstGeom prst="roundRect">
            <a:avLst/>
          </a:prstGeom>
          <a:ln w="38100">
            <a:solidFill>
              <a:srgbClr val="FFC000"/>
            </a:solidFill>
          </a:ln>
        </p:spPr>
      </p:pic>
      <p:sp>
        <p:nvSpPr>
          <p:cNvPr id="2" name="Title 1"/>
          <p:cNvSpPr>
            <a:spLocks noGrp="1"/>
          </p:cNvSpPr>
          <p:nvPr>
            <p:ph type="title"/>
          </p:nvPr>
        </p:nvSpPr>
        <p:spPr>
          <a:xfrm>
            <a:off x="1676400" y="198438"/>
            <a:ext cx="8839200" cy="1554162"/>
          </a:xfrm>
        </p:spPr>
        <p:txBody>
          <a:bodyPr/>
          <a:lstStyle/>
          <a:p>
            <a:r>
              <a:rPr lang="vi-VN" sz="3200" b="1">
                <a:solidFill>
                  <a:srgbClr val="0070C0"/>
                </a:solidFill>
              </a:rPr>
              <a:t>2.</a:t>
            </a:r>
            <a:r>
              <a:rPr lang="en-US" sz="3200" b="1">
                <a:solidFill>
                  <a:srgbClr val="0070C0"/>
                </a:solidFill>
              </a:rPr>
              <a:t> </a:t>
            </a:r>
            <a:r>
              <a:rPr lang="en-US" sz="3200" b="1">
                <a:solidFill>
                  <a:srgbClr val="0070C0"/>
                </a:solidFill>
                <a:latin typeface="+mj-lt"/>
                <a:cs typeface="Times New Roman" panose="02020603050405020304" pitchFamily="18" charset="0"/>
              </a:rPr>
              <a:t>Th</a:t>
            </a:r>
            <a:r>
              <a:rPr lang="vi-VN" sz="3200" b="1">
                <a:solidFill>
                  <a:srgbClr val="0070C0"/>
                </a:solidFill>
                <a:latin typeface="+mj-lt"/>
                <a:cs typeface="Times New Roman" panose="02020603050405020304" pitchFamily="18" charset="0"/>
              </a:rPr>
              <a:t>ường</a:t>
            </a:r>
            <a:r>
              <a:rPr lang="en-US" sz="3200" b="1">
                <a:solidFill>
                  <a:srgbClr val="0070C0"/>
                </a:solidFill>
                <a:latin typeface="+mj-lt"/>
                <a:cs typeface="Times New Roman" panose="02020603050405020304" pitchFamily="18" charset="0"/>
              </a:rPr>
              <a:t> thức âm nhạc </a:t>
            </a:r>
            <a:r>
              <a:rPr lang="en-US" sz="3200" b="1">
                <a:solidFill>
                  <a:srgbClr val="0000FF"/>
                </a:solidFill>
                <a:latin typeface="+mj-lt"/>
                <a:cs typeface="Times New Roman" panose="02020603050405020304" pitchFamily="18" charset="0"/>
              </a:rPr>
              <a:t/>
            </a:r>
            <a:br>
              <a:rPr lang="en-US" sz="3200" b="1">
                <a:solidFill>
                  <a:srgbClr val="0000FF"/>
                </a:solidFill>
                <a:latin typeface="+mj-lt"/>
                <a:cs typeface="Times New Roman" panose="02020603050405020304" pitchFamily="18" charset="0"/>
              </a:rPr>
            </a:br>
            <a:r>
              <a:rPr lang="en-US" sz="3200" b="1">
                <a:solidFill>
                  <a:srgbClr val="0000FF"/>
                </a:solidFill>
                <a:latin typeface="+mj-lt"/>
                <a:cs typeface="Times New Roman" panose="02020603050405020304" pitchFamily="18" charset="0"/>
              </a:rPr>
              <a:t> </a:t>
            </a:r>
            <a:r>
              <a:rPr lang="en-US" sz="3200" b="1">
                <a:solidFill>
                  <a:srgbClr val="C00000"/>
                </a:solidFill>
                <a:latin typeface="+mj-lt"/>
                <a:cs typeface="Times New Roman" panose="02020603050405020304" pitchFamily="18" charset="0"/>
              </a:rPr>
              <a:t>Nghệ sĩ Nhân dân Quách Thị Hồ</a:t>
            </a:r>
            <a:r>
              <a:rPr lang="en-US" sz="3200" b="1">
                <a:solidFill>
                  <a:srgbClr val="0000FF"/>
                </a:solidFill>
                <a:latin typeface="+mj-lt"/>
                <a:cs typeface="Times New Roman" panose="02020603050405020304" pitchFamily="18" charset="0"/>
              </a:rPr>
              <a:t>                                        </a:t>
            </a:r>
            <a:r>
              <a:rPr lang="en-US" sz="3200">
                <a:solidFill>
                  <a:srgbClr val="0000FF"/>
                </a:solidFill>
                <a:latin typeface="+mj-lt"/>
                <a:cs typeface="Times New Roman" panose="02020603050405020304" pitchFamily="18" charset="0"/>
              </a:rPr>
              <a:t/>
            </a:r>
            <a:br>
              <a:rPr lang="en-US" sz="3200">
                <a:solidFill>
                  <a:srgbClr val="0000FF"/>
                </a:solidFill>
                <a:latin typeface="+mj-lt"/>
                <a:cs typeface="Times New Roman" panose="02020603050405020304" pitchFamily="18" charset="0"/>
              </a:rPr>
            </a:br>
            <a:endParaRPr lang="en-US" sz="3200" b="1" dirty="0">
              <a:solidFill>
                <a:srgbClr val="C00000"/>
              </a:solidFill>
            </a:endParaRPr>
          </a:p>
        </p:txBody>
      </p:sp>
      <p:sp>
        <p:nvSpPr>
          <p:cNvPr id="6" name="TextBox 5"/>
          <p:cNvSpPr txBox="1"/>
          <p:nvPr/>
        </p:nvSpPr>
        <p:spPr>
          <a:xfrm>
            <a:off x="3962400" y="6197897"/>
            <a:ext cx="4645538" cy="461665"/>
          </a:xfrm>
          <a:prstGeom prst="rect">
            <a:avLst/>
          </a:prstGeom>
          <a:noFill/>
        </p:spPr>
        <p:txBody>
          <a:bodyPr wrap="square" rtlCol="0">
            <a:spAutoFit/>
          </a:bodyPr>
          <a:lstStyle/>
          <a:p>
            <a:r>
              <a:rPr lang="en-US" sz="2400" b="1">
                <a:solidFill>
                  <a:srgbClr val="0000FF"/>
                </a:solidFill>
              </a:rPr>
              <a:t>Ca trù: Thề non nước </a:t>
            </a:r>
            <a:r>
              <a:rPr lang="en-US" sz="2400">
                <a:solidFill>
                  <a:srgbClr val="0000FF"/>
                </a:solidFill>
              </a:rPr>
              <a:t>(Trích)</a:t>
            </a:r>
            <a:endParaRPr lang="vi-VN" sz="2400">
              <a:solidFill>
                <a:srgbClr val="0000FF"/>
              </a:solidFill>
            </a:endParaRPr>
          </a:p>
        </p:txBody>
      </p:sp>
    </p:spTree>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3962400" cy="457200"/>
          </a:xfrm>
        </p:spPr>
        <p:txBody>
          <a:bodyPr/>
          <a:lstStyle/>
          <a:p>
            <a:r>
              <a:rPr lang="en-US" sz="3200" b="1">
                <a:solidFill>
                  <a:srgbClr val="00B050"/>
                </a:solidFill>
                <a:cs typeface="Times New Roman" panose="02020603050405020304" pitchFamily="18" charset="0"/>
              </a:rPr>
              <a:t>Thảo luận nhóm</a:t>
            </a: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18462"/>
            <a:ext cx="1676400" cy="12502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304800" y="914400"/>
            <a:ext cx="5562600" cy="42918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8088" rIns="91440" bIns="38088" numCol="1" anchor="ctr" anchorCtr="0" compatLnSpc="1">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Bà </a:t>
            </a:r>
            <a:r>
              <a:rPr kumimoji="0" lang="vi-VN" altLang="en-US" sz="2000" b="0" u="none" strike="noStrike" cap="none" normalizeH="0" baseline="0">
                <a:ln>
                  <a:noFill/>
                </a:ln>
                <a:solidFill>
                  <a:srgbClr val="C00000"/>
                </a:solidFill>
                <a:effectLst/>
                <a:latin typeface="+mj-lt"/>
                <a:ea typeface="Times New Roman" panose="02020603050405020304" pitchFamily="18" charset="0"/>
                <a:cs typeface="Times New Roman" panose="02020603050405020304" pitchFamily="18" charset="0"/>
              </a:rPr>
              <a:t>Quách Thị Hồ </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là nghệ nhân loại hình nghệ thuật nào?</a:t>
            </a:r>
            <a:endPar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Hát</a:t>
            </a: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Ca trù phổ biến ở vùng, miền nào của Việt Nam?</a:t>
            </a:r>
            <a:endParaRPr lang="en-US" altLang="en-US" sz="2000">
              <a:solidFill>
                <a:srgbClr val="0000FF"/>
              </a:solidFill>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Một tiết mục hát Ca trù thường do mấy nghệ sĩ biểu diễn?</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Những loại nhạc cụ nào được sử dụng để đệm cho hát Ca trù?</a:t>
            </a:r>
            <a:endPar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endParaRP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Kể tên </a:t>
            </a:r>
            <a:r>
              <a:rPr lang="en-US" altLang="en-US" sz="2000">
                <a:solidFill>
                  <a:srgbClr val="0000FF"/>
                </a:solidFill>
                <a:latin typeface="+mj-lt"/>
                <a:ea typeface="Times New Roman" panose="02020603050405020304" pitchFamily="18" charset="0"/>
                <a:cs typeface="Times New Roman" panose="02020603050405020304" pitchFamily="18" charset="0"/>
              </a:rPr>
              <a:t>một vài</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tác phẩm Ca trù</a:t>
            </a:r>
            <a:r>
              <a:rPr kumimoji="0" lang="en-US"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mà em biết.</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pPr>
            <a:r>
              <a:rPr lang="en-US" altLang="en-US" sz="2000">
                <a:solidFill>
                  <a:srgbClr val="0000FF"/>
                </a:solidFill>
                <a:latin typeface="+mj-lt"/>
                <a:ea typeface="Times New Roman" panose="02020603050405020304" pitchFamily="18" charset="0"/>
                <a:cs typeface="Times New Roman" panose="02020603050405020304" pitchFamily="18" charset="0"/>
              </a:rPr>
              <a:t>Kể tên một vài nghệ nhân Ca trù hoặc nghệ sĩ hát nhạc cổ truyền.</a:t>
            </a:r>
            <a:r>
              <a:rPr kumimoji="0" lang="vi-VN" altLang="en-US" sz="2000" b="0" u="none" strike="noStrike" cap="none" normalizeH="0" baseline="0">
                <a:ln>
                  <a:noFill/>
                </a:ln>
                <a:solidFill>
                  <a:srgbClr val="0000FF"/>
                </a:solidFill>
                <a:effectLst/>
                <a:latin typeface="+mj-lt"/>
                <a:ea typeface="Times New Roman" panose="02020603050405020304" pitchFamily="18" charset="0"/>
                <a:cs typeface="Times New Roman" panose="02020603050405020304" pitchFamily="18" charset="0"/>
              </a:rPr>
              <a:t> </a:t>
            </a:r>
            <a:endParaRPr kumimoji="0" lang="vi-VN" altLang="en-US" sz="2000" b="0" u="none" strike="noStrike" cap="none" normalizeH="0" baseline="0">
              <a:ln>
                <a:noFill/>
              </a:ln>
              <a:solidFill>
                <a:srgbClr val="0000FF"/>
              </a:solidFill>
              <a:effectLst/>
              <a:latin typeface="+mj-lt"/>
            </a:endParaRPr>
          </a:p>
        </p:txBody>
      </p:sp>
      <p:pic>
        <p:nvPicPr>
          <p:cNvPr id="1027" name="Picture 3" descr="Đặt vé xem ca trù Thăng Long tại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5550167" cy="3886200"/>
          </a:xfrm>
          <a:prstGeom prst="round2DiagRect">
            <a:avLst>
              <a:gd name="adj1" fmla="val 16667"/>
              <a:gd name="adj2" fmla="val 0"/>
            </a:avLst>
          </a:prstGeom>
          <a:ln w="28575" cap="sq">
            <a:solidFill>
              <a:srgbClr val="00B0F0"/>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9870" b="82882"/>
          <a:stretch>
            <a:fillRect/>
          </a:stretch>
        </p:blipFill>
        <p:spPr>
          <a:xfrm>
            <a:off x="2362200" y="152400"/>
            <a:ext cx="7208086" cy="9833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3891" y="1524000"/>
            <a:ext cx="3733800" cy="4567683"/>
          </a:xfrm>
          <a:prstGeom prst="ellipse">
            <a:avLst/>
          </a:prstGeom>
          <a:ln w="38100" cap="rnd">
            <a:solidFill>
              <a:srgbClr val="FF9900"/>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2"/>
          <a:srcRect l="32058" t="17118" r="2565" b="-1282"/>
          <a:stretch>
            <a:fillRect/>
          </a:stretch>
        </p:blipFill>
        <p:spPr>
          <a:xfrm>
            <a:off x="4953000" y="1219200"/>
            <a:ext cx="6863709" cy="4938522"/>
          </a:xfrm>
          <a:prstGeom prst="rect">
            <a:avLst/>
          </a:prstGeom>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9870" b="82882"/>
          <a:stretch>
            <a:fillRect/>
          </a:stretch>
        </p:blipFill>
        <p:spPr>
          <a:xfrm>
            <a:off x="2514600" y="76200"/>
            <a:ext cx="6702605" cy="914400"/>
          </a:xfrm>
          <a:prstGeom prst="rect">
            <a:avLst/>
          </a:prstGeom>
        </p:spPr>
      </p:pic>
      <p:pic>
        <p:nvPicPr>
          <p:cNvPr id="6" name="Picture 5"/>
          <p:cNvPicPr>
            <a:picLocks noChangeAspect="1"/>
          </p:cNvPicPr>
          <p:nvPr/>
        </p:nvPicPr>
        <p:blipFill rotWithShape="1">
          <a:blip r:embed="rId3"/>
          <a:srcRect l="33603" t="61642" r="1539"/>
          <a:stretch>
            <a:fillRect/>
          </a:stretch>
        </p:blipFill>
        <p:spPr>
          <a:xfrm>
            <a:off x="4876800" y="2667000"/>
            <a:ext cx="7118314" cy="32301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48" y="1676400"/>
            <a:ext cx="4067503" cy="3276600"/>
          </a:xfrm>
          <a:prstGeom prst="round2DiagRect">
            <a:avLst>
              <a:gd name="adj1" fmla="val 16667"/>
              <a:gd name="adj2" fmla="val 0"/>
            </a:avLst>
          </a:prstGeom>
          <a:ln w="38100" cap="sq">
            <a:solidFill>
              <a:srgbClr val="00B0F0"/>
            </a:solidFill>
            <a:miter lim="800000"/>
            <a:headEnd/>
            <a:tailEnd/>
          </a:ln>
          <a:effectLst>
            <a:outerShdw blurRad="254000" algn="tl" rotWithShape="0">
              <a:srgbClr val="000000">
                <a:alpha val="43000"/>
              </a:srgbClr>
            </a:outerShdw>
          </a:effec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6096000"/>
            <a:ext cx="5864738" cy="461665"/>
          </a:xfrm>
          <a:prstGeom prst="rect">
            <a:avLst/>
          </a:prstGeom>
          <a:noFill/>
        </p:spPr>
        <p:txBody>
          <a:bodyPr wrap="square" rtlCol="0">
            <a:spAutoFit/>
          </a:bodyPr>
          <a:lstStyle/>
          <a:p>
            <a:r>
              <a:rPr lang="en-US" sz="2400" b="1">
                <a:solidFill>
                  <a:srgbClr val="0000FF"/>
                </a:solidFill>
              </a:rPr>
              <a:t>Ca trù: Hương Sơn phong cảnh </a:t>
            </a:r>
            <a:r>
              <a:rPr lang="en-US" sz="2400">
                <a:solidFill>
                  <a:srgbClr val="0000FF"/>
                </a:solidFill>
              </a:rPr>
              <a:t>(Trích)</a:t>
            </a:r>
            <a:endParaRPr lang="vi-VN" sz="2400">
              <a:solidFill>
                <a:srgbClr val="0000FF"/>
              </a:solidFill>
            </a:endParaRPr>
          </a:p>
        </p:txBody>
      </p:sp>
      <p:pic>
        <p:nvPicPr>
          <p:cNvPr id="4" name="Ca Tru Huong son phong c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300335"/>
            <a:ext cx="9982200" cy="5614988"/>
          </a:xfrm>
          <a:prstGeom prst="rect">
            <a:avLst/>
          </a:prstGeom>
          <a:ln w="38100">
            <a:solidFill>
              <a:srgbClr val="FF9900"/>
            </a:solidFill>
          </a:ln>
          <a:effectLst>
            <a:outerShdw blurRad="190500" algn="tl" rotWithShape="0">
              <a:srgbClr val="000000">
                <a:alpha val="70000"/>
              </a:srgbClr>
            </a:outerShdw>
          </a:effectLst>
        </p:spPr>
      </p:pic>
    </p:spTree>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1981200" y="1867328"/>
            <a:ext cx="8686800" cy="1831040"/>
          </a:xfrm>
          <a:prstGeom prst="rect">
            <a:avLst/>
          </a:prstGeom>
        </p:spPr>
      </p:pic>
      <p:sp>
        <p:nvSpPr>
          <p:cNvPr id="2" name="Title 1"/>
          <p:cNvSpPr>
            <a:spLocks noGrp="1"/>
          </p:cNvSpPr>
          <p:nvPr>
            <p:ph type="title"/>
          </p:nvPr>
        </p:nvSpPr>
        <p:spPr>
          <a:xfrm>
            <a:off x="1981200" y="838200"/>
            <a:ext cx="8382000" cy="609600"/>
          </a:xfrm>
        </p:spPr>
        <p:txBody>
          <a:bodyPr/>
          <a:lstStyle/>
          <a:p>
            <a:r>
              <a:rPr lang="en-US" sz="3600" b="1">
                <a:solidFill>
                  <a:srgbClr val="0070C0"/>
                </a:solidFill>
              </a:rPr>
              <a:t>3. </a:t>
            </a:r>
            <a:r>
              <a:rPr lang="en-US" sz="3600" b="1" dirty="0" err="1">
                <a:solidFill>
                  <a:srgbClr val="0070C0"/>
                </a:solidFill>
              </a:rPr>
              <a:t>Trải</a:t>
            </a:r>
            <a:r>
              <a:rPr lang="en-US" sz="3600" b="1" dirty="0">
                <a:solidFill>
                  <a:srgbClr val="0070C0"/>
                </a:solidFill>
              </a:rPr>
              <a:t> </a:t>
            </a:r>
            <a:r>
              <a:rPr lang="en-US" sz="3600" b="1" dirty="0" err="1">
                <a:solidFill>
                  <a:srgbClr val="0070C0"/>
                </a:solidFill>
              </a:rPr>
              <a:t>nghiệm</a:t>
            </a:r>
            <a:r>
              <a:rPr lang="en-US" sz="3600" b="1" dirty="0">
                <a:solidFill>
                  <a:srgbClr val="0070C0"/>
                </a:solidFill>
              </a:rPr>
              <a:t> </a:t>
            </a:r>
            <a:r>
              <a:rPr lang="en-US" sz="3600" b="1" dirty="0" err="1">
                <a:solidFill>
                  <a:srgbClr val="0070C0"/>
                </a:solidFill>
              </a:rPr>
              <a:t>và</a:t>
            </a:r>
            <a:r>
              <a:rPr lang="en-US" sz="3600" b="1" dirty="0">
                <a:solidFill>
                  <a:srgbClr val="0070C0"/>
                </a:solidFill>
              </a:rPr>
              <a:t> </a:t>
            </a:r>
            <a:r>
              <a:rPr lang="en-US" sz="3600" b="1" err="1">
                <a:solidFill>
                  <a:srgbClr val="0070C0"/>
                </a:solidFill>
              </a:rPr>
              <a:t>khám</a:t>
            </a:r>
            <a:r>
              <a:rPr lang="en-US" sz="3600" b="1">
                <a:solidFill>
                  <a:srgbClr val="0070C0"/>
                </a:solidFill>
              </a:rPr>
              <a:t> phá</a:t>
            </a:r>
            <a:endParaRPr lang="en-US" sz="3600" b="1" dirty="0">
              <a:solidFill>
                <a:srgbClr val="0070C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3545" t="11765" r="6685" b="3922"/>
          <a:stretch>
            <a:fillRect/>
          </a:stretch>
        </p:blipFill>
        <p:spPr>
          <a:xfrm flipH="1">
            <a:off x="239037" y="1752600"/>
            <a:ext cx="2057400" cy="3538727"/>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62600" y="2649932"/>
            <a:ext cx="6508800" cy="3903268"/>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76200"/>
            <a:ext cx="8229600" cy="685801"/>
          </a:xfrm>
        </p:spPr>
        <p:txBody>
          <a:bodyPr/>
          <a:lstStyle/>
          <a:p>
            <a:r>
              <a:rPr lang="en-US" sz="2800" b="1">
                <a:solidFill>
                  <a:srgbClr val="0000FF"/>
                </a:solidFill>
                <a:cs typeface="Times New Roman" panose="02020603050405020304" pitchFamily="18" charset="0"/>
              </a:rPr>
              <a:t>Ví dụ:</a:t>
            </a:r>
            <a:endParaRPr lang="en-US" sz="3200" b="1" i="1" dirty="0">
              <a:solidFill>
                <a:srgbClr val="C00000"/>
              </a:solidFill>
              <a:cs typeface="Times New Roman" panose="02020603050405020304" pitchFamily="18" charset="0"/>
            </a:endParaRPr>
          </a:p>
        </p:txBody>
      </p:sp>
      <p:pic>
        <p:nvPicPr>
          <p:cNvPr id="3" name="CD3 HatTheoCachRieng- 3 vidu BQ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913" t="9770" r="6913" b="9770"/>
          <a:stretch>
            <a:fillRect/>
          </a:stretch>
        </p:blipFill>
        <p:spPr>
          <a:xfrm>
            <a:off x="990600" y="838200"/>
            <a:ext cx="10210800" cy="5334000"/>
          </a:xfrm>
          <a:prstGeom prst="rect">
            <a:avLst/>
          </a:prstGeom>
        </p:spPr>
      </p:pic>
    </p:spTree>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73545" t="11765" r="6685" b="3922"/>
          <a:stretch>
            <a:fillRect/>
          </a:stretch>
        </p:blipFill>
        <p:spPr>
          <a:xfrm flipH="1">
            <a:off x="304800" y="2667000"/>
            <a:ext cx="2300627" cy="3957077"/>
          </a:xfrm>
          <a:prstGeom prst="rect">
            <a:avLst/>
          </a:prstGeom>
        </p:spPr>
      </p:pic>
      <p:sp>
        <p:nvSpPr>
          <p:cNvPr id="5" name="TextBox 4"/>
          <p:cNvSpPr txBox="1"/>
          <p:nvPr/>
        </p:nvSpPr>
        <p:spPr>
          <a:xfrm>
            <a:off x="2133600" y="457200"/>
            <a:ext cx="7467600" cy="93435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indent="182880" algn="ctr">
              <a:lnSpc>
                <a:spcPct val="114000"/>
              </a:lnSpc>
            </a:pPr>
            <a:r>
              <a:rPr lang="en-US" sz="2400">
                <a:solidFill>
                  <a:srgbClr val="0000FF"/>
                </a:solidFill>
              </a:rPr>
              <a:t>Có thể lựa chọn những câu thơ ca ngợi công ơn thầy cô rồi hát lên theo cách riêng của mình.</a:t>
            </a:r>
          </a:p>
        </p:txBody>
      </p:sp>
      <p:sp>
        <p:nvSpPr>
          <p:cNvPr id="8" name="TextBox 7"/>
          <p:cNvSpPr txBox="1"/>
          <p:nvPr/>
        </p:nvSpPr>
        <p:spPr>
          <a:xfrm>
            <a:off x="2895600" y="1752600"/>
            <a:ext cx="7620000" cy="1200329"/>
          </a:xfrm>
          <a:prstGeom prst="rect">
            <a:avLst/>
          </a:prstGeom>
          <a:noFill/>
        </p:spPr>
        <p:txBody>
          <a:bodyPr wrap="square" rtlCol="0">
            <a:spAutoFit/>
          </a:bodyPr>
          <a:lstStyle/>
          <a:p>
            <a:pPr algn="ctr"/>
            <a:r>
              <a:rPr lang="en-US" sz="2400" i="1">
                <a:solidFill>
                  <a:srgbClr val="00B050"/>
                </a:solidFill>
              </a:rPr>
              <a:t>Ăn quả nhớ kẻ trồng cây</a:t>
            </a:r>
            <a:r>
              <a:rPr lang="vi-VN" sz="2400" i="1">
                <a:solidFill>
                  <a:srgbClr val="00B050"/>
                </a:solidFill>
              </a:rPr>
              <a:t/>
            </a:r>
            <a:br>
              <a:rPr lang="vi-VN" sz="2400" i="1">
                <a:solidFill>
                  <a:srgbClr val="00B050"/>
                </a:solidFill>
              </a:rPr>
            </a:br>
            <a:r>
              <a:rPr lang="en-US" sz="2400" i="1">
                <a:solidFill>
                  <a:srgbClr val="00B050"/>
                </a:solidFill>
              </a:rPr>
              <a:t>Có danh có vọng, nhớ thầy khi xưa</a:t>
            </a:r>
            <a:r>
              <a:rPr lang="vi-VN" sz="2400" i="1">
                <a:solidFill>
                  <a:srgbClr val="00B050"/>
                </a:solidFill>
              </a:rPr>
              <a:t>.</a:t>
            </a:r>
            <a:endParaRPr lang="en-US" sz="2400" i="1">
              <a:solidFill>
                <a:srgbClr val="00B050"/>
              </a:solidFill>
            </a:endParaRPr>
          </a:p>
          <a:p>
            <a:pPr algn="just"/>
            <a:endParaRPr lang="en-US" sz="2400">
              <a:solidFill>
                <a:srgbClr val="0000FF"/>
              </a:solidFill>
            </a:endParaRPr>
          </a:p>
        </p:txBody>
      </p:sp>
      <p:sp>
        <p:nvSpPr>
          <p:cNvPr id="9" name="TextBox 8"/>
          <p:cNvSpPr txBox="1"/>
          <p:nvPr/>
        </p:nvSpPr>
        <p:spPr>
          <a:xfrm>
            <a:off x="4553164" y="3037259"/>
            <a:ext cx="7620000" cy="830997"/>
          </a:xfrm>
          <a:prstGeom prst="rect">
            <a:avLst/>
          </a:prstGeom>
          <a:noFill/>
        </p:spPr>
        <p:txBody>
          <a:bodyPr wrap="square" rtlCol="0">
            <a:spAutoFit/>
          </a:bodyPr>
          <a:lstStyle/>
          <a:p>
            <a:pPr algn="ctr"/>
            <a:r>
              <a:rPr lang="en-US" sz="2400" b="0" i="1">
                <a:solidFill>
                  <a:srgbClr val="0070C0"/>
                </a:solidFill>
                <a:effectLst/>
                <a:latin typeface="+mj-lt"/>
              </a:rPr>
              <a:t>Tình thầy con mãi nặng mang</a:t>
            </a:r>
            <a:r>
              <a:rPr lang="en-US" sz="2400" i="1">
                <a:solidFill>
                  <a:srgbClr val="0070C0"/>
                </a:solidFill>
                <a:latin typeface="+mj-lt"/>
              </a:rPr>
              <a:t/>
            </a:r>
            <a:br>
              <a:rPr lang="en-US" sz="2400" i="1">
                <a:solidFill>
                  <a:srgbClr val="0070C0"/>
                </a:solidFill>
                <a:latin typeface="+mj-lt"/>
              </a:rPr>
            </a:br>
            <a:r>
              <a:rPr lang="en-US" sz="2400" b="0" i="1">
                <a:solidFill>
                  <a:srgbClr val="0070C0"/>
                </a:solidFill>
                <a:effectLst/>
                <a:latin typeface="+mj-lt"/>
              </a:rPr>
              <a:t>Dù xa cách vẫn nồng nàn trong tim.</a:t>
            </a:r>
            <a:endParaRPr lang="vi-VN" sz="2400" i="1">
              <a:solidFill>
                <a:srgbClr val="0070C0"/>
              </a:solidFill>
              <a:latin typeface="+mj-lt"/>
            </a:endParaRPr>
          </a:p>
        </p:txBody>
      </p:sp>
      <p:sp>
        <p:nvSpPr>
          <p:cNvPr id="11" name="TextBox 10"/>
          <p:cNvSpPr txBox="1"/>
          <p:nvPr/>
        </p:nvSpPr>
        <p:spPr>
          <a:xfrm>
            <a:off x="2286000" y="4495800"/>
            <a:ext cx="7620000" cy="830997"/>
          </a:xfrm>
          <a:prstGeom prst="rect">
            <a:avLst/>
          </a:prstGeom>
          <a:noFill/>
        </p:spPr>
        <p:txBody>
          <a:bodyPr wrap="square" rtlCol="0">
            <a:spAutoFit/>
          </a:bodyPr>
          <a:lstStyle/>
          <a:p>
            <a:pPr algn="ctr"/>
            <a:r>
              <a:rPr lang="en-US" sz="2400" b="0" i="1">
                <a:solidFill>
                  <a:srgbClr val="CC00CC"/>
                </a:solidFill>
                <a:effectLst/>
                <a:latin typeface="+mj-lt"/>
              </a:rPr>
              <a:t>Qua sông là những chuyến đò</a:t>
            </a:r>
            <a:r>
              <a:rPr lang="en-US" sz="2400" i="1">
                <a:solidFill>
                  <a:srgbClr val="CC00CC"/>
                </a:solidFill>
                <a:latin typeface="+mj-lt"/>
              </a:rPr>
              <a:t/>
            </a:r>
            <a:br>
              <a:rPr lang="en-US" sz="2400" i="1">
                <a:solidFill>
                  <a:srgbClr val="CC00CC"/>
                </a:solidFill>
                <a:latin typeface="+mj-lt"/>
              </a:rPr>
            </a:br>
            <a:r>
              <a:rPr lang="en-US" sz="2400" b="0" i="1">
                <a:solidFill>
                  <a:srgbClr val="CC00CC"/>
                </a:solidFill>
                <a:effectLst/>
                <a:latin typeface="+mj-lt"/>
              </a:rPr>
              <a:t>Thầy cô cầm lái cho con vào đời.</a:t>
            </a:r>
            <a:endParaRPr lang="vi-VN" sz="2400" i="1">
              <a:solidFill>
                <a:srgbClr val="CC00CC"/>
              </a:solidFill>
              <a:latin typeface="+mj-lt"/>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3</a:t>
            </a:r>
            <a:br>
              <a:rPr lang="en-US" sz="4000" b="1">
                <a:solidFill>
                  <a:srgbClr val="0000FF"/>
                </a:solidFill>
                <a:effectLst>
                  <a:outerShdw blurRad="38100" dist="38100" dir="2700000" algn="tl">
                    <a:srgbClr val="000000">
                      <a:alpha val="43137"/>
                    </a:srgbClr>
                  </a:outerShdw>
                </a:effectLst>
              </a:rPr>
            </a:br>
            <a:r>
              <a:rPr lang="en-US" b="1">
                <a:solidFill>
                  <a:srgbClr val="C00000"/>
                </a:solidFill>
                <a:effectLst>
                  <a:outerShdw blurRad="38100" dist="38100" dir="2700000" algn="tl">
                    <a:srgbClr val="000000">
                      <a:alpha val="43137"/>
                    </a:srgbClr>
                  </a:outerShdw>
                </a:effectLst>
              </a:rPr>
              <a:t>BIẾT </a:t>
            </a:r>
            <a:r>
              <a:rPr lang="vi-VN" b="1">
                <a:solidFill>
                  <a:srgbClr val="C00000"/>
                </a:solidFill>
                <a:effectLst>
                  <a:outerShdw blurRad="38100" dist="38100" dir="2700000" algn="tl">
                    <a:srgbClr val="000000">
                      <a:alpha val="43137"/>
                    </a:srgbClr>
                  </a:outerShdw>
                </a:effectLst>
              </a:rPr>
              <a:t>Ơ</a:t>
            </a:r>
            <a:r>
              <a:rPr lang="en-US" b="1">
                <a:solidFill>
                  <a:srgbClr val="C00000"/>
                </a:solidFill>
                <a:effectLst>
                  <a:outerShdw blurRad="38100" dist="38100" dir="2700000" algn="tl">
                    <a:srgbClr val="000000">
                      <a:alpha val="43137"/>
                    </a:srgbClr>
                  </a:outerShdw>
                </a:effectLst>
              </a:rPr>
              <a:t>N THẦY CÔ</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914400" y="2286000"/>
            <a:ext cx="10287000" cy="3733800"/>
          </a:xfrm>
        </p:spPr>
        <p:txBody>
          <a:bodyPr/>
          <a:lstStyle/>
          <a:p>
            <a:pPr algn="just"/>
            <a:r>
              <a:rPr lang="en-US" sz="2800" b="1">
                <a:solidFill>
                  <a:srgbClr val="0000FF"/>
                </a:solidFill>
                <a:latin typeface="+mj-lt"/>
                <a:cs typeface="Times New Roman" panose="02020603050405020304" pitchFamily="18" charset="0"/>
              </a:rPr>
              <a:t>– Hát: Bài </a:t>
            </a:r>
            <a:r>
              <a:rPr lang="en-US" sz="2800" b="1" i="1">
                <a:solidFill>
                  <a:srgbClr val="C00000"/>
                </a:solidFill>
                <a:latin typeface="+mj-lt"/>
                <a:cs typeface="Times New Roman" panose="02020603050405020304" pitchFamily="18" charset="0"/>
              </a:rPr>
              <a:t>Bụi phấn</a:t>
            </a:r>
          </a:p>
          <a:p>
            <a:pPr algn="just"/>
            <a:r>
              <a:rPr lang="en-US" sz="2800" b="1">
                <a:solidFill>
                  <a:srgbClr val="0000FF"/>
                </a:solidFill>
                <a:latin typeface="+mj-lt"/>
                <a:cs typeface="Times New Roman" panose="02020603050405020304" pitchFamily="18" charset="0"/>
              </a:rPr>
              <a:t>– Đọc nhạc: </a:t>
            </a:r>
            <a:r>
              <a:rPr lang="en-US" sz="2800" b="1">
                <a:solidFill>
                  <a:srgbClr val="C00000"/>
                </a:solidFill>
                <a:latin typeface="+mj-lt"/>
                <a:cs typeface="Times New Roman" panose="02020603050405020304" pitchFamily="18" charset="0"/>
              </a:rPr>
              <a:t>Luyện đọc quãng 3; </a:t>
            </a:r>
            <a:r>
              <a:rPr lang="en-US" sz="2800" b="1" i="1">
                <a:solidFill>
                  <a:srgbClr val="C00000"/>
                </a:solidFill>
                <a:latin typeface="+mj-lt"/>
                <a:cs typeface="Times New Roman" panose="02020603050405020304" pitchFamily="18" charset="0"/>
              </a:rPr>
              <a:t>Bài đọc nhạc số 3 </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Nhạc cụ: </a:t>
            </a:r>
            <a:r>
              <a:rPr lang="en-US" sz="2800" b="1">
                <a:solidFill>
                  <a:srgbClr val="C00000"/>
                </a:solidFill>
                <a:latin typeface="+mj-lt"/>
                <a:cs typeface="Times New Roman" panose="02020603050405020304" pitchFamily="18" charset="0"/>
              </a:rPr>
              <a:t>Thể hiện tiết tấu; Thế bấm các hợp âm C, F, G trên kèn phím; Thể hiện hợp âm</a:t>
            </a:r>
          </a:p>
          <a:p>
            <a:pPr algn="just"/>
            <a:r>
              <a:rPr lang="en-US" sz="2800" b="1">
                <a:solidFill>
                  <a:srgbClr val="0000FF"/>
                </a:solidFill>
                <a:latin typeface="+mj-lt"/>
                <a:cs typeface="Times New Roman" panose="02020603050405020304" pitchFamily="18" charset="0"/>
              </a:rPr>
              <a:t>– Th</a:t>
            </a:r>
            <a:r>
              <a:rPr lang="vi-VN" sz="2800" b="1">
                <a:solidFill>
                  <a:srgbClr val="0000FF"/>
                </a:solidFill>
                <a:latin typeface="+mj-lt"/>
                <a:cs typeface="Times New Roman" panose="02020603050405020304" pitchFamily="18" charset="0"/>
              </a:rPr>
              <a:t>ường</a:t>
            </a:r>
            <a:r>
              <a:rPr lang="en-US" sz="2800" b="1">
                <a:solidFill>
                  <a:srgbClr val="0000FF"/>
                </a:solidFill>
                <a:latin typeface="+mj-lt"/>
                <a:cs typeface="Times New Roman" panose="02020603050405020304" pitchFamily="18" charset="0"/>
              </a:rPr>
              <a:t> thức âm nhạc: </a:t>
            </a:r>
            <a:r>
              <a:rPr lang="en-US" sz="2800" b="1">
                <a:solidFill>
                  <a:srgbClr val="C00000"/>
                </a:solidFill>
                <a:latin typeface="+mj-lt"/>
                <a:cs typeface="Times New Roman" panose="02020603050405020304" pitchFamily="18" charset="0"/>
              </a:rPr>
              <a:t>Đàn tranh và đàn đáy; Nghệ sĩ Nhân dân Quách Thị Hồ</a:t>
            </a:r>
            <a:r>
              <a:rPr lang="en-US" sz="2800" b="1">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Trải</a:t>
            </a:r>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nghiệm</a:t>
            </a:r>
            <a:r>
              <a:rPr lang="en-US" sz="2800" b="1">
                <a:solidFill>
                  <a:srgbClr val="0000FF"/>
                </a:solidFill>
                <a:latin typeface="+mj-lt"/>
                <a:cs typeface="Times New Roman" panose="02020603050405020304" pitchFamily="18" charset="0"/>
              </a:rPr>
              <a:t> và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 </a:t>
            </a:r>
            <a:r>
              <a:rPr lang="en-US" sz="2800" b="1">
                <a:solidFill>
                  <a:srgbClr val="C00000"/>
                </a:solidFill>
                <a:latin typeface="+mj-lt"/>
                <a:cs typeface="Times New Roman" panose="02020603050405020304" pitchFamily="18" charset="0"/>
              </a:rPr>
              <a:t>Thể hiện âm hình tiết tấu theo sơ đồ động tác cơ thể; Hát theo cách riêng của mình</a:t>
            </a:r>
            <a:endParaRPr lang="en-US" sz="2800"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a:fillRect/>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3352800" y="2179639"/>
            <a:ext cx="8229600" cy="1020762"/>
          </a:xfrm>
        </p:spPr>
        <p:txBody>
          <a:bodyPr/>
          <a:lstStyle/>
          <a:p>
            <a:pPr marL="0" indent="0">
              <a:buNone/>
            </a:pPr>
            <a:r>
              <a:rPr lang="en-US" sz="2800">
                <a:solidFill>
                  <a:srgbClr val="0000FF"/>
                </a:solidFill>
              </a:rPr>
              <a:t>- Tập hát bài </a:t>
            </a:r>
            <a:r>
              <a:rPr lang="en-US" sz="2800" i="1">
                <a:solidFill>
                  <a:srgbClr val="0000FF"/>
                </a:solidFill>
              </a:rPr>
              <a:t>Bụi phấn; </a:t>
            </a:r>
            <a:r>
              <a:rPr lang="en-US" sz="2800">
                <a:solidFill>
                  <a:srgbClr val="0000FF"/>
                </a:solidFill>
              </a:rPr>
              <a:t>thuộc lời ca.</a:t>
            </a:r>
          </a:p>
          <a:p>
            <a:pPr marL="0" indent="0">
              <a:buNone/>
            </a:pPr>
            <a:endParaRPr lang="en-US" dirty="0"/>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1"/>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3</a:t>
            </a:r>
            <a:br>
              <a:rPr lang="en-US" sz="4000" b="1">
                <a:solidFill>
                  <a:srgbClr val="0000FF"/>
                </a:solidFill>
                <a:effectLst>
                  <a:outerShdw blurRad="38100" dist="38100" dir="2700000" algn="tl">
                    <a:srgbClr val="000000">
                      <a:alpha val="43137"/>
                    </a:srgbClr>
                  </a:outerShdw>
                </a:effectLst>
              </a:rPr>
            </a:br>
            <a:r>
              <a:rPr lang="en-US" b="1">
                <a:solidFill>
                  <a:srgbClr val="C00000"/>
                </a:solidFill>
                <a:effectLst>
                  <a:outerShdw blurRad="38100" dist="38100" dir="2700000" algn="tl">
                    <a:srgbClr val="000000">
                      <a:alpha val="43137"/>
                    </a:srgbClr>
                  </a:outerShdw>
                </a:effectLst>
              </a:rPr>
              <a:t>BIẾT </a:t>
            </a:r>
            <a:r>
              <a:rPr lang="vi-VN" b="1">
                <a:solidFill>
                  <a:srgbClr val="C00000"/>
                </a:solidFill>
                <a:effectLst>
                  <a:outerShdw blurRad="38100" dist="38100" dir="2700000" algn="tl">
                    <a:srgbClr val="000000">
                      <a:alpha val="43137"/>
                    </a:srgbClr>
                  </a:outerShdw>
                </a:effectLst>
              </a:rPr>
              <a:t>Ơ</a:t>
            </a:r>
            <a:r>
              <a:rPr lang="en-US" b="1">
                <a:solidFill>
                  <a:srgbClr val="C00000"/>
                </a:solidFill>
                <a:effectLst>
                  <a:outerShdw blurRad="38100" dist="38100" dir="2700000" algn="tl">
                    <a:srgbClr val="000000">
                      <a:alpha val="43137"/>
                    </a:srgbClr>
                  </a:outerShdw>
                </a:effectLst>
              </a:rPr>
              <a:t>N THẦY CÔ</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828800" y="2362200"/>
            <a:ext cx="8839200" cy="3733800"/>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Hát: Bài </a:t>
            </a:r>
            <a:r>
              <a:rPr lang="en-US" sz="2800" b="1" i="1">
                <a:solidFill>
                  <a:srgbClr val="C00000"/>
                </a:solidFill>
                <a:latin typeface="+mj-lt"/>
                <a:cs typeface="Times New Roman" panose="02020603050405020304" pitchFamily="18" charset="0"/>
              </a:rPr>
              <a:t>Bụi phấn</a:t>
            </a:r>
            <a:endParaRPr lang="en-US" sz="2800" i="1" dirty="0">
              <a:solidFill>
                <a:srgbClr val="C00000"/>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Th</a:t>
            </a:r>
            <a:r>
              <a:rPr lang="vi-VN" sz="2800" b="1">
                <a:solidFill>
                  <a:srgbClr val="0000FF"/>
                </a:solidFill>
                <a:latin typeface="+mj-lt"/>
                <a:cs typeface="Times New Roman" panose="02020603050405020304" pitchFamily="18" charset="0"/>
              </a:rPr>
              <a:t>ường</a:t>
            </a:r>
            <a:r>
              <a:rPr lang="en-US" sz="2800" b="1">
                <a:solidFill>
                  <a:srgbClr val="0000FF"/>
                </a:solidFill>
                <a:latin typeface="+mj-lt"/>
                <a:cs typeface="Times New Roman" panose="02020603050405020304" pitchFamily="18" charset="0"/>
              </a:rPr>
              <a:t> thức âm nhạc: </a:t>
            </a:r>
            <a:endParaRPr lang="en-US" sz="2800" b="1" dirty="0">
              <a:solidFill>
                <a:srgbClr val="0000FF"/>
              </a:solidFill>
              <a:latin typeface="+mj-lt"/>
              <a:cs typeface="Times New Roman" panose="02020603050405020304" pitchFamily="18" charset="0"/>
            </a:endParaRPr>
          </a:p>
          <a:p>
            <a:pPr algn="just"/>
            <a:r>
              <a:rPr lang="en-US" sz="2800" b="1">
                <a:solidFill>
                  <a:srgbClr val="0000FF"/>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Nghệ sĩ Nhân dân Quách Thị Hồ</a:t>
            </a:r>
            <a:r>
              <a:rPr lang="en-US" sz="2800" b="1">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Trải</a:t>
            </a:r>
            <a:r>
              <a:rPr lang="en-US" sz="2800" b="1">
                <a:solidFill>
                  <a:srgbClr val="0000FF"/>
                </a:solidFill>
                <a:latin typeface="+mj-lt"/>
                <a:cs typeface="Times New Roman" panose="02020603050405020304" pitchFamily="18" charset="0"/>
              </a:rPr>
              <a:t> nghiệm và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a:t>
            </a:r>
            <a:endParaRPr lang="en-US" sz="2800" dirty="0">
              <a:solidFill>
                <a:srgbClr val="0000FF"/>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7500" t="17778" r="31875" b="14444"/>
          <a:stretch>
            <a:fillRect/>
          </a:stretch>
        </p:blipFill>
        <p:spPr>
          <a:xfrm>
            <a:off x="1106805" y="582053"/>
            <a:ext cx="9978390" cy="6275091"/>
          </a:xfrm>
          <a:prstGeom prst="rect">
            <a:avLst/>
          </a:prstGeom>
        </p:spPr>
      </p:pic>
      <p:sp>
        <p:nvSpPr>
          <p:cNvPr id="2" name="Title 1"/>
          <p:cNvSpPr>
            <a:spLocks noGrp="1"/>
          </p:cNvSpPr>
          <p:nvPr>
            <p:ph type="title"/>
          </p:nvPr>
        </p:nvSpPr>
        <p:spPr>
          <a:xfrm>
            <a:off x="2362200" y="0"/>
            <a:ext cx="7315200" cy="715962"/>
          </a:xfrm>
        </p:spPr>
        <p:txBody>
          <a:bodyPr/>
          <a:lstStyle/>
          <a:p>
            <a:r>
              <a:rPr lang="en-US" sz="2800" b="1" dirty="0">
                <a:solidFill>
                  <a:srgbClr val="0070C0"/>
                </a:solidFill>
                <a:latin typeface="+mn-lt"/>
                <a:cs typeface="Times New Roman" panose="02020603050405020304" pitchFamily="18" charset="0"/>
              </a:rPr>
              <a:t>1</a:t>
            </a:r>
            <a:r>
              <a:rPr lang="en-US" sz="2800" b="1">
                <a:solidFill>
                  <a:srgbClr val="0070C0"/>
                </a:solidFill>
                <a:latin typeface="+mn-lt"/>
                <a:cs typeface="Times New Roman" panose="02020603050405020304" pitchFamily="18" charset="0"/>
              </a:rPr>
              <a:t>.</a:t>
            </a:r>
            <a:r>
              <a:rPr lang="vi-VN" sz="2800" b="1">
                <a:solidFill>
                  <a:srgbClr val="0070C0"/>
                </a:solidFill>
                <a:latin typeface="+mn-lt"/>
                <a:cs typeface="Times New Roman" panose="02020603050405020304" pitchFamily="18" charset="0"/>
              </a:rPr>
              <a:t> HÁT</a:t>
            </a:r>
            <a:endParaRPr lang="en-US" sz="2800" b="1" i="1" dirty="0">
              <a:solidFill>
                <a:srgbClr val="0070C0"/>
              </a:solidFill>
              <a:latin typeface="+mn-lt"/>
              <a:cs typeface="Times New Roman" panose="02020603050405020304" pitchFamily="18" charset="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2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7176" y="1101703"/>
            <a:ext cx="5239024" cy="36365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914400"/>
            <a:ext cx="5486400" cy="4011176"/>
          </a:xfrm>
        </p:spPr>
        <p:txBody>
          <a:bodyPr/>
          <a:lstStyle/>
          <a:p>
            <a:pPr indent="182880" algn="just">
              <a:lnSpc>
                <a:spcPct val="115000"/>
              </a:lnSpc>
              <a:spcBef>
                <a:spcPts val="300"/>
              </a:spcBef>
              <a:spcAft>
                <a:spcPts val="300"/>
              </a:spcAft>
              <a:buNone/>
            </a:pPr>
            <a:r>
              <a:rPr lang="en-US" sz="2400" i="1">
                <a:solidFill>
                  <a:srgbClr val="C00000"/>
                </a:solidFill>
                <a:effectLst/>
                <a:ea typeface="Calibri" panose="020F0502020204030204" pitchFamily="34" charset="0"/>
                <a:cs typeface="Times New Roman" panose="02020603050405020304" pitchFamily="18" charset="0"/>
              </a:rPr>
              <a:t>Bụi phấn </a:t>
            </a:r>
            <a:r>
              <a:rPr lang="en-US" sz="2400">
                <a:solidFill>
                  <a:srgbClr val="0000FF"/>
                </a:solidFill>
                <a:effectLst/>
                <a:ea typeface="Calibri" panose="020F0502020204030204" pitchFamily="34" charset="0"/>
                <a:cs typeface="Times New Roman" panose="02020603050405020304" pitchFamily="18" charset="0"/>
              </a:rPr>
              <a:t>(Nhạc và lời: Vũ Hoàng – Lê Văn Lộc) là một trong những ca khúc được hát nhiều nhất vào dịp 20/11 – ngày </a:t>
            </a:r>
            <a:r>
              <a:rPr lang="en-US" sz="2400">
                <a:solidFill>
                  <a:srgbClr val="0000FF"/>
                </a:solidFill>
                <a:effectLst/>
                <a:ea typeface="Times New Roman" panose="02020603050405020304" pitchFamily="18" charset="0"/>
                <a:cs typeface="Times New Roman" panose="02020603050405020304" pitchFamily="18" charset="0"/>
              </a:rPr>
              <a:t>Nhà giáo Việt Nam.</a:t>
            </a:r>
          </a:p>
          <a:p>
            <a:pPr indent="182880" algn="just">
              <a:lnSpc>
                <a:spcPct val="115000"/>
              </a:lnSpc>
              <a:spcBef>
                <a:spcPts val="300"/>
              </a:spcBef>
              <a:spcAft>
                <a:spcPts val="300"/>
              </a:spcAft>
              <a:buNone/>
            </a:pPr>
            <a:r>
              <a:rPr lang="en-US" sz="2400">
                <a:solidFill>
                  <a:srgbClr val="0000FF"/>
                </a:solidFill>
                <a:effectLst/>
                <a:ea typeface="Times New Roman" panose="02020603050405020304" pitchFamily="18" charset="0"/>
                <a:cs typeface="Times New Roman" panose="02020603050405020304" pitchFamily="18" charset="0"/>
              </a:rPr>
              <a:t>Bài hát </a:t>
            </a:r>
            <a:r>
              <a:rPr lang="en-US" sz="2400">
                <a:solidFill>
                  <a:srgbClr val="0000FF"/>
                </a:solidFill>
                <a:effectLst/>
                <a:ea typeface="Calibri" panose="020F0502020204030204" pitchFamily="34" charset="0"/>
                <a:cs typeface="Times New Roman" panose="02020603050405020304" pitchFamily="18" charset="0"/>
              </a:rPr>
              <a:t>có lời ca giản dị chân thật, giai điệu nhẹ nhàng dễ nghe, dễ hát đã khắc hoạ thành công hình ảnh những người thầy miệt mài trên bục giảng để truyền thụ kiến thức cho học trò.</a:t>
            </a:r>
          </a:p>
          <a:p>
            <a:pPr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sp>
        <p:nvSpPr>
          <p:cNvPr id="7" name="Content Placeholder 2"/>
          <p:cNvSpPr txBox="1"/>
          <p:nvPr/>
        </p:nvSpPr>
        <p:spPr bwMode="auto">
          <a:xfrm>
            <a:off x="76200" y="5257800"/>
            <a:ext cx="11430000" cy="144780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182880" algn="just">
              <a:lnSpc>
                <a:spcPct val="115000"/>
              </a:lnSpc>
              <a:spcBef>
                <a:spcPts val="300"/>
              </a:spcBef>
              <a:spcAft>
                <a:spcPts val="300"/>
              </a:spcAft>
              <a:buFontTx/>
              <a:buNone/>
            </a:pPr>
            <a:r>
              <a:rPr lang="en-US" sz="2400" kern="0">
                <a:solidFill>
                  <a:srgbClr val="0000FF"/>
                </a:solidFill>
                <a:ea typeface="Calibri" panose="020F0502020204030204" pitchFamily="34" charset="0"/>
                <a:cs typeface="Times New Roman" panose="02020603050405020304" pitchFamily="18" charset="0"/>
              </a:rPr>
              <a:t>Năm 2000, báo Thiếu niên </a:t>
            </a:r>
            <a:r>
              <a:rPr lang="vi-VN" sz="2400" kern="0">
                <a:solidFill>
                  <a:srgbClr val="0000FF"/>
                </a:solidFill>
                <a:ea typeface="Calibri" panose="020F0502020204030204" pitchFamily="34" charset="0"/>
                <a:cs typeface="Times New Roman" panose="02020603050405020304" pitchFamily="18" charset="0"/>
              </a:rPr>
              <a:t>T</a:t>
            </a:r>
            <a:r>
              <a:rPr lang="en-US" sz="2400" kern="0">
                <a:solidFill>
                  <a:srgbClr val="0000FF"/>
                </a:solidFill>
                <a:ea typeface="Calibri" panose="020F0502020204030204" pitchFamily="34" charset="0"/>
                <a:cs typeface="Times New Roman" panose="02020603050405020304" pitchFamily="18" charset="0"/>
              </a:rPr>
              <a:t>iền phong, Hội Nhạc sĩ Việt Nam, Ban Khoa học </a:t>
            </a:r>
            <a:r>
              <a:rPr lang="vi-VN" sz="2400" kern="0">
                <a:solidFill>
                  <a:srgbClr val="0000FF"/>
                </a:solidFill>
                <a:ea typeface="Calibri" panose="020F0502020204030204" pitchFamily="34" charset="0"/>
                <a:cs typeface="Times New Roman" panose="02020603050405020304" pitchFamily="18" charset="0"/>
              </a:rPr>
              <a:t>G</a:t>
            </a:r>
            <a:r>
              <a:rPr lang="en-US" sz="2400" kern="0">
                <a:solidFill>
                  <a:srgbClr val="0000FF"/>
                </a:solidFill>
                <a:ea typeface="Calibri" panose="020F0502020204030204" pitchFamily="34" charset="0"/>
                <a:cs typeface="Times New Roman" panose="02020603050405020304" pitchFamily="18" charset="0"/>
              </a:rPr>
              <a:t>iáo</a:t>
            </a:r>
            <a:r>
              <a:rPr lang="vi-VN" sz="2400" kern="0">
                <a:solidFill>
                  <a:srgbClr val="0000FF"/>
                </a:solidFill>
                <a:ea typeface="Calibri" panose="020F0502020204030204" pitchFamily="34" charset="0"/>
                <a:cs typeface="Times New Roman" panose="02020603050405020304" pitchFamily="18" charset="0"/>
              </a:rPr>
              <a:t> dục</a:t>
            </a:r>
            <a:r>
              <a:rPr lang="en-US" sz="2400" kern="0">
                <a:solidFill>
                  <a:srgbClr val="0000FF"/>
                </a:solidFill>
                <a:ea typeface="Calibri" panose="020F0502020204030204" pitchFamily="34" charset="0"/>
                <a:cs typeface="Times New Roman" panose="02020603050405020304" pitchFamily="18" charset="0"/>
              </a:rPr>
              <a:t> VTV, Ban Âm nhạc Đài Tiếng nói Việt Nam</a:t>
            </a:r>
            <a:r>
              <a:rPr lang="vi-VN" sz="2400" kern="0">
                <a:solidFill>
                  <a:srgbClr val="0000FF"/>
                </a:solidFill>
                <a:ea typeface="Calibri" panose="020F0502020204030204" pitchFamily="34" charset="0"/>
                <a:cs typeface="Times New Roman" panose="02020603050405020304" pitchFamily="18" charset="0"/>
              </a:rPr>
              <a:t> đã bình chọn</a:t>
            </a:r>
            <a:r>
              <a:rPr lang="en-US" sz="2400" kern="0">
                <a:solidFill>
                  <a:srgbClr val="0000FF"/>
                </a:solidFill>
                <a:ea typeface="Calibri" panose="020F0502020204030204" pitchFamily="34" charset="0"/>
                <a:cs typeface="Times New Roman" panose="02020603050405020304" pitchFamily="18" charset="0"/>
              </a:rPr>
              <a:t> bài </a:t>
            </a:r>
            <a:r>
              <a:rPr lang="en-US" sz="2400" i="1" kern="0">
                <a:solidFill>
                  <a:srgbClr val="0000FF"/>
                </a:solidFill>
                <a:ea typeface="Calibri" panose="020F0502020204030204" pitchFamily="34" charset="0"/>
                <a:cs typeface="Times New Roman" panose="02020603050405020304" pitchFamily="18" charset="0"/>
              </a:rPr>
              <a:t>Bụi phấn </a:t>
            </a:r>
            <a:r>
              <a:rPr lang="en-US" sz="2400" kern="0">
                <a:solidFill>
                  <a:srgbClr val="0000FF"/>
                </a:solidFill>
                <a:ea typeface="Calibri" panose="020F0502020204030204" pitchFamily="34" charset="0"/>
                <a:cs typeface="Times New Roman" panose="02020603050405020304" pitchFamily="18" charset="0"/>
              </a:rPr>
              <a:t>vào danh sách </a:t>
            </a:r>
            <a:r>
              <a:rPr lang="en-US" sz="2400" kern="0">
                <a:solidFill>
                  <a:srgbClr val="C00000"/>
                </a:solidFill>
                <a:ea typeface="Calibri" panose="020F0502020204030204" pitchFamily="34" charset="0"/>
                <a:cs typeface="Times New Roman" panose="02020603050405020304" pitchFamily="18" charset="0"/>
              </a:rPr>
              <a:t>“</a:t>
            </a:r>
            <a:r>
              <a:rPr lang="en-US" sz="2400" i="1" kern="0">
                <a:solidFill>
                  <a:srgbClr val="C00000"/>
                </a:solidFill>
                <a:ea typeface="Calibri" panose="020F0502020204030204" pitchFamily="34" charset="0"/>
                <a:cs typeface="Times New Roman" panose="02020603050405020304" pitchFamily="18" charset="0"/>
              </a:rPr>
              <a:t>50 bài hát thiếu nhi hay nhất thế kỷ </a:t>
            </a:r>
            <a:r>
              <a:rPr lang="vi-VN" sz="2400" i="1" kern="0">
                <a:solidFill>
                  <a:srgbClr val="C00000"/>
                </a:solidFill>
                <a:ea typeface="Calibri" panose="020F0502020204030204" pitchFamily="34" charset="0"/>
                <a:cs typeface="Times New Roman" panose="02020603050405020304" pitchFamily="18" charset="0"/>
              </a:rPr>
              <a:t>XX</a:t>
            </a:r>
            <a:r>
              <a:rPr lang="en-US" sz="2400" kern="0">
                <a:solidFill>
                  <a:srgbClr val="C00000"/>
                </a:solidFill>
                <a:ea typeface="Calibri" panose="020F0502020204030204" pitchFamily="34" charset="0"/>
                <a:cs typeface="Times New Roman" panose="02020603050405020304" pitchFamily="18" charset="0"/>
              </a:rPr>
              <a:t>”</a:t>
            </a:r>
            <a:r>
              <a:rPr lang="en-US" sz="2400" kern="0">
                <a:solidFill>
                  <a:srgbClr val="0000FF"/>
                </a:solidFill>
                <a:ea typeface="Calibri" panose="020F0502020204030204" pitchFamily="34" charset="0"/>
                <a:cs typeface="Times New Roman" panose="02020603050405020304" pitchFamily="18" charset="0"/>
              </a:rPr>
              <a:t>.</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pic>
        <p:nvPicPr>
          <p:cNvPr id="3" name="BuiPhan HatMau mix BQ2 1 l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0350" y="609600"/>
            <a:ext cx="9131300" cy="5988858"/>
          </a:xfrm>
          <a:prstGeom prst="rect">
            <a:avLst/>
          </a:prstGeom>
        </p:spPr>
      </p:pic>
    </p:spTree>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a:fillRect/>
          </a:stretch>
        </p:blipFill>
        <p:spPr>
          <a:xfrm>
            <a:off x="1562150" y="761999"/>
            <a:ext cx="8953450" cy="3653537"/>
          </a:xfrm>
          <a:prstGeom prst="rect">
            <a:avLst/>
          </a:prstGeom>
        </p:spPr>
      </p:pic>
    </p:spTree>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370969"/>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a:t>
            </a:r>
            <a:r>
              <a:rPr lang="en-US" sz="3200">
                <a:solidFill>
                  <a:srgbClr val="0000FF"/>
                </a:solidFill>
                <a:cs typeface="Times New Roman" panose="02020603050405020304" pitchFamily="18" charset="0"/>
              </a:rPr>
              <a:t>(Đoạn 1)</a:t>
            </a:r>
            <a:endParaRPr lang="en-US" sz="3200" dirty="0">
              <a:solidFill>
                <a:srgbClr val="0000FF"/>
              </a:solidFill>
              <a:cs typeface="Times New Roman" panose="02020603050405020304" pitchFamily="18" charset="0"/>
            </a:endParaRPr>
          </a:p>
        </p:txBody>
      </p:sp>
      <p:sp>
        <p:nvSpPr>
          <p:cNvPr id="2" name="Left Brace 1"/>
          <p:cNvSpPr/>
          <p:nvPr/>
        </p:nvSpPr>
        <p:spPr bwMode="auto">
          <a:xfrm>
            <a:off x="1665775" y="1285369"/>
            <a:ext cx="544025" cy="45720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vi-VN"/>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78337" y="1755599"/>
            <a:ext cx="219075" cy="466725"/>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66726" y="3304651"/>
            <a:ext cx="219075" cy="4667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60113" y="3414188"/>
            <a:ext cx="219075" cy="466725"/>
          </a:xfrm>
          <a:prstGeom prst="rect">
            <a:avLst/>
          </a:prstGeom>
        </p:spPr>
      </p:pic>
      <p:pic>
        <p:nvPicPr>
          <p:cNvPr id="24" name="Picture 23"/>
          <p:cNvPicPr>
            <a:picLocks noChangeAspect="1"/>
          </p:cNvPicPr>
          <p:nvPr/>
        </p:nvPicPr>
        <p:blipFill rotWithShape="1">
          <a:blip r:embed="rId11"/>
          <a:srcRect l="9375" t="38889" r="51875" b="47778"/>
          <a:stretch>
            <a:fillRect/>
          </a:stretch>
        </p:blipFill>
        <p:spPr>
          <a:xfrm>
            <a:off x="2208130" y="1363156"/>
            <a:ext cx="7086600" cy="1371566"/>
          </a:xfrm>
          <a:prstGeom prst="rect">
            <a:avLst/>
          </a:prstGeom>
        </p:spPr>
      </p:pic>
      <p:pic>
        <p:nvPicPr>
          <p:cNvPr id="25" name="Picture 24"/>
          <p:cNvPicPr>
            <a:picLocks noChangeAspect="1"/>
          </p:cNvPicPr>
          <p:nvPr/>
        </p:nvPicPr>
        <p:blipFill rotWithShape="1">
          <a:blip r:embed="rId12"/>
          <a:srcRect l="9375" t="27778" r="51875" b="58889"/>
          <a:stretch>
            <a:fillRect/>
          </a:stretch>
        </p:blipFill>
        <p:spPr>
          <a:xfrm>
            <a:off x="2208130" y="2986651"/>
            <a:ext cx="7086600" cy="137156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66725" y="4962055"/>
            <a:ext cx="219075" cy="466725"/>
          </a:xfrm>
          <a:prstGeom prst="rect">
            <a:avLst/>
          </a:prstGeom>
        </p:spPr>
      </p:pic>
      <p:pic>
        <p:nvPicPr>
          <p:cNvPr id="28" name="Bui Phan Cau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134600" y="1711764"/>
            <a:ext cx="406400" cy="406400"/>
          </a:xfrm>
          <a:prstGeom prst="rect">
            <a:avLst/>
          </a:prstGeom>
        </p:spPr>
      </p:pic>
      <p:pic>
        <p:nvPicPr>
          <p:cNvPr id="29" name="Bui Phan Cau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134600" y="3251200"/>
            <a:ext cx="406400" cy="406400"/>
          </a:xfrm>
          <a:prstGeom prst="rect">
            <a:avLst/>
          </a:prstGeom>
        </p:spPr>
      </p:pic>
      <p:pic>
        <p:nvPicPr>
          <p:cNvPr id="30" name="Bui Phan Cau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134600" y="4882680"/>
            <a:ext cx="406400" cy="406400"/>
          </a:xfrm>
          <a:prstGeom prst="rect">
            <a:avLst/>
          </a:prstGeom>
        </p:spPr>
      </p:pic>
      <p:pic>
        <p:nvPicPr>
          <p:cNvPr id="31" name="Picture 30"/>
          <p:cNvPicPr>
            <a:picLocks noChangeAspect="1"/>
          </p:cNvPicPr>
          <p:nvPr/>
        </p:nvPicPr>
        <p:blipFill rotWithShape="1">
          <a:blip r:embed="rId14"/>
          <a:srcRect l="9376" t="27778" r="51249" b="58889"/>
          <a:stretch>
            <a:fillRect/>
          </a:stretch>
        </p:blipFill>
        <p:spPr>
          <a:xfrm>
            <a:off x="2150980" y="4619172"/>
            <a:ext cx="7200900" cy="1371566"/>
          </a:xfrm>
          <a:prstGeom prst="rect">
            <a:avLst/>
          </a:prstGeom>
        </p:spPr>
      </p:pic>
      <p:pic>
        <p:nvPicPr>
          <p:cNvPr id="32" name="Bui Phan Doan 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649099" y="3241150"/>
            <a:ext cx="406400" cy="406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8"/>
                                        </p:tgtEl>
                                      </p:cBhvr>
                                    </p:animEffect>
                                    <p:set>
                                      <p:cBhvr>
                                        <p:cTn id="16" dur="1" fill="hold">
                                          <p:stCondLst>
                                            <p:cond delay="499"/>
                                          </p:stCondLst>
                                        </p:cTn>
                                        <p:tgtEl>
                                          <p:spTgt spid="28"/>
                                        </p:tgtEl>
                                        <p:attrNameLst>
                                          <p:attrName>style.visibility</p:attrName>
                                        </p:attrNameLst>
                                      </p:cBhvr>
                                      <p:to>
                                        <p:strVal val="hidden"/>
                                      </p:to>
                                    </p:set>
                                    <p:cmd type="call" cmd="stop">
                                      <p:cBhvr>
                                        <p:cTn id="17" dur="1">
                                          <p:stCondLst>
                                            <p:cond delay="499"/>
                                          </p:stCondLst>
                                        </p:cTn>
                                        <p:tgtEl>
                                          <p:spTgt spid="28"/>
                                        </p:tgtEl>
                                      </p:cBhvr>
                                    </p:cmd>
                                  </p:childTnLst>
                                </p:cTn>
                              </p:par>
                              <p:par>
                                <p:cTn id="18" presetID="16" presetClass="entr" presetSubtype="37"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outVertical)">
                                      <p:cBhvr>
                                        <p:cTn id="20" dur="500"/>
                                        <p:tgtEl>
                                          <p:spTgt spid="25"/>
                                        </p:tgtEl>
                                      </p:cBhvr>
                                    </p:animEffec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29"/>
                                        </p:tgtEl>
                                      </p:cBhvr>
                                    </p:animEffect>
                                    <p:set>
                                      <p:cBhvr>
                                        <p:cTn id="32" dur="1" fill="hold">
                                          <p:stCondLst>
                                            <p:cond delay="499"/>
                                          </p:stCondLst>
                                        </p:cTn>
                                        <p:tgtEl>
                                          <p:spTgt spid="29"/>
                                        </p:tgtEl>
                                        <p:attrNameLst>
                                          <p:attrName>style.visibility</p:attrName>
                                        </p:attrNameLst>
                                      </p:cBhvr>
                                      <p:to>
                                        <p:strVal val="hidden"/>
                                      </p:to>
                                    </p:set>
                                    <p:cmd type="call" cmd="stop">
                                      <p:cBhvr>
                                        <p:cTn id="33" dur="1">
                                          <p:stCondLst>
                                            <p:cond delay="499"/>
                                          </p:stCondLst>
                                        </p:cTn>
                                        <p:tgtEl>
                                          <p:spTgt spid="29"/>
                                        </p:tgtEl>
                                      </p:cBhvr>
                                    </p:cmd>
                                  </p:childTnLst>
                                </p:cTn>
                              </p:par>
                              <p:par>
                                <p:cTn id="34" presetID="16" presetClass="entr" presetSubtype="37"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out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30"/>
                                        </p:tgtEl>
                                      </p:cBhvr>
                                    </p:animEffect>
                                    <p:set>
                                      <p:cBhvr>
                                        <p:cTn id="48" dur="1" fill="hold">
                                          <p:stCondLst>
                                            <p:cond delay="499"/>
                                          </p:stCondLst>
                                        </p:cTn>
                                        <p:tgtEl>
                                          <p:spTgt spid="30"/>
                                        </p:tgtEl>
                                        <p:attrNameLst>
                                          <p:attrName>style.visibility</p:attrName>
                                        </p:attrNameLst>
                                      </p:cBhvr>
                                      <p:to>
                                        <p:strVal val="hidden"/>
                                      </p:to>
                                    </p:set>
                                    <p:cmd type="call" cmd="stop">
                                      <p:cBhvr>
                                        <p:cTn id="49" dur="1">
                                          <p:stCondLst>
                                            <p:cond delay="499"/>
                                          </p:stCondLst>
                                        </p:cTn>
                                        <p:tgtEl>
                                          <p:spTgt spid="30"/>
                                        </p:tgtEl>
                                      </p:cBhvr>
                                    </p:cmd>
                                  </p:childTnLst>
                                </p:cTn>
                              </p:par>
                              <p:par>
                                <p:cTn id="50" presetID="6" presetClass="entr" presetSubtype="16"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circle(in)">
                                      <p:cBhvr>
                                        <p:cTn id="52" dur="500"/>
                                        <p:tgtEl>
                                          <p:spTgt spid="2"/>
                                        </p:tgtEl>
                                      </p:cBhvr>
                                    </p:animEffec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8"/>
                </p:tgtEl>
              </p:cMediaNode>
            </p:audio>
            <p:audio>
              <p:cMediaNode vol="80000">
                <p:cTn id="58" fill="hold" display="0">
                  <p:stCondLst>
                    <p:cond delay="indefinite"/>
                  </p:stCondLst>
                  <p:endCondLst>
                    <p:cond evt="onStopAudio" delay="0">
                      <p:tgtEl>
                        <p:sldTgt/>
                      </p:tgtEl>
                    </p:cond>
                  </p:endCondLst>
                </p:cTn>
                <p:tgtEl>
                  <p:spTgt spid="29"/>
                </p:tgtEl>
              </p:cMediaNode>
            </p:audio>
            <p:audio>
              <p:cMediaNode vol="80000">
                <p:cTn id="59" fill="hold" display="0">
                  <p:stCondLst>
                    <p:cond delay="indefinite"/>
                  </p:stCondLst>
                  <p:endCondLst>
                    <p:cond evt="onStopAudio" delay="0">
                      <p:tgtEl>
                        <p:sldTgt/>
                      </p:tgtEl>
                    </p:cond>
                  </p:endCondLst>
                </p:cTn>
                <p:tgtEl>
                  <p:spTgt spid="30"/>
                </p:tgtEl>
              </p:cMediaNode>
            </p:audio>
            <p:audio>
              <p:cMediaNode vol="80000">
                <p:cTn id="60" fill="hold" display="0">
                  <p:stCondLst>
                    <p:cond delay="indefinite"/>
                  </p:stCondLst>
                  <p:endCondLst>
                    <p:cond evt="onStopAudio" delay="0">
                      <p:tgtEl>
                        <p:sldTgt/>
                      </p:tgtEl>
                    </p:cond>
                  </p:endCondLst>
                </p:cTn>
                <p:tgtEl>
                  <p:spTgt spid="3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948477" y="1299253"/>
            <a:ext cx="219075" cy="46672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944329" y="2609236"/>
            <a:ext cx="219075" cy="466725"/>
          </a:xfrm>
          <a:prstGeom prst="rect">
            <a:avLst/>
          </a:prstGeom>
        </p:spPr>
      </p:pic>
      <p:sp>
        <p:nvSpPr>
          <p:cNvPr id="24" name="Left Brace 23"/>
          <p:cNvSpPr/>
          <p:nvPr/>
        </p:nvSpPr>
        <p:spPr bwMode="auto">
          <a:xfrm>
            <a:off x="1752600" y="1003300"/>
            <a:ext cx="685800" cy="2501900"/>
          </a:xfrm>
          <a:prstGeom prst="leftBrace">
            <a:avLst>
              <a:gd name="adj1" fmla="val 8333"/>
              <a:gd name="adj2" fmla="val 4634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vi-VN"/>
          </a:p>
        </p:txBody>
      </p:sp>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303573" y="2011055"/>
            <a:ext cx="219075" cy="466725"/>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944329" y="4027752"/>
            <a:ext cx="219075" cy="466725"/>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936033" y="5418804"/>
            <a:ext cx="219075" cy="466725"/>
          </a:xfrm>
          <a:prstGeom prst="rect">
            <a:avLst/>
          </a:prstGeom>
        </p:spPr>
      </p:pic>
      <p:sp>
        <p:nvSpPr>
          <p:cNvPr id="28" name="Left Brace 27"/>
          <p:cNvSpPr/>
          <p:nvPr/>
        </p:nvSpPr>
        <p:spPr bwMode="auto">
          <a:xfrm>
            <a:off x="1752600" y="3669984"/>
            <a:ext cx="685800" cy="2730816"/>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vi-VN"/>
          </a:p>
        </p:txBody>
      </p:sp>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338383" y="4881835"/>
            <a:ext cx="219075" cy="466725"/>
          </a:xfrm>
          <a:prstGeom prst="rect">
            <a:avLst/>
          </a:prstGeom>
        </p:spPr>
      </p:pic>
      <p:sp>
        <p:nvSpPr>
          <p:cNvPr id="31" name="Left Brace 30"/>
          <p:cNvSpPr/>
          <p:nvPr/>
        </p:nvSpPr>
        <p:spPr bwMode="auto">
          <a:xfrm>
            <a:off x="1650042" y="914400"/>
            <a:ext cx="635958" cy="5628185"/>
          </a:xfrm>
          <a:prstGeom prst="leftBrace">
            <a:avLst>
              <a:gd name="adj1" fmla="val 8333"/>
              <a:gd name="adj2" fmla="val 48602"/>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lstStyle/>
          <a:p>
            <a:pPr eaLnBrk="0" hangingPunct="0"/>
            <a:endParaRPr lang="vi-VN"/>
          </a:p>
        </p:txBody>
      </p:sp>
      <p:pic>
        <p:nvPicPr>
          <p:cNvPr id="32" name="Picture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1188632" y="3491863"/>
            <a:ext cx="240983" cy="513398"/>
          </a:xfrm>
          <a:prstGeom prst="rect">
            <a:avLst/>
          </a:prstGeom>
        </p:spPr>
      </p:pic>
      <p:pic>
        <p:nvPicPr>
          <p:cNvPr id="33" name="Picture 32"/>
          <p:cNvPicPr>
            <a:picLocks noChangeAspect="1"/>
          </p:cNvPicPr>
          <p:nvPr/>
        </p:nvPicPr>
        <p:blipFill rotWithShape="1">
          <a:blip r:embed="rId15"/>
          <a:srcRect l="9375" t="27778" r="51875" b="58889"/>
          <a:stretch>
            <a:fillRect/>
          </a:stretch>
        </p:blipFill>
        <p:spPr>
          <a:xfrm>
            <a:off x="2416948" y="990600"/>
            <a:ext cx="7086600" cy="1371566"/>
          </a:xfrm>
          <a:prstGeom prst="rect">
            <a:avLst/>
          </a:prstGeom>
        </p:spPr>
      </p:pic>
      <p:pic>
        <p:nvPicPr>
          <p:cNvPr id="34" name="Picture 33"/>
          <p:cNvPicPr>
            <a:picLocks noChangeAspect="1"/>
          </p:cNvPicPr>
          <p:nvPr/>
        </p:nvPicPr>
        <p:blipFill rotWithShape="1">
          <a:blip r:embed="rId16"/>
          <a:srcRect l="9375" t="27778" r="51875" b="58889"/>
          <a:stretch>
            <a:fillRect/>
          </a:stretch>
        </p:blipFill>
        <p:spPr>
          <a:xfrm>
            <a:off x="2398968" y="3733800"/>
            <a:ext cx="7086600" cy="1371566"/>
          </a:xfrm>
          <a:prstGeom prst="rect">
            <a:avLst/>
          </a:prstGeom>
        </p:spPr>
      </p:pic>
      <p:pic>
        <p:nvPicPr>
          <p:cNvPr id="35" name="Picture 34"/>
          <p:cNvPicPr>
            <a:picLocks noChangeAspect="1"/>
          </p:cNvPicPr>
          <p:nvPr/>
        </p:nvPicPr>
        <p:blipFill rotWithShape="1">
          <a:blip r:embed="rId17"/>
          <a:srcRect l="9376" t="27778" r="51874" b="58889"/>
          <a:stretch>
            <a:fillRect/>
          </a:stretch>
        </p:blipFill>
        <p:spPr>
          <a:xfrm>
            <a:off x="2398968" y="2286000"/>
            <a:ext cx="7086600" cy="1371566"/>
          </a:xfrm>
          <a:prstGeom prst="rect">
            <a:avLst/>
          </a:prstGeom>
        </p:spPr>
      </p:pic>
      <p:pic>
        <p:nvPicPr>
          <p:cNvPr id="36" name="Picture 35"/>
          <p:cNvPicPr>
            <a:picLocks noChangeAspect="1"/>
          </p:cNvPicPr>
          <p:nvPr/>
        </p:nvPicPr>
        <p:blipFill rotWithShape="1">
          <a:blip r:embed="rId18"/>
          <a:srcRect l="9375" t="27778" r="50000" b="58889"/>
          <a:stretch>
            <a:fillRect/>
          </a:stretch>
        </p:blipFill>
        <p:spPr>
          <a:xfrm>
            <a:off x="2381250" y="5105400"/>
            <a:ext cx="7429500" cy="1371566"/>
          </a:xfrm>
          <a:prstGeom prst="rect">
            <a:avLst/>
          </a:prstGeom>
        </p:spPr>
      </p:pic>
      <p:sp>
        <p:nvSpPr>
          <p:cNvPr id="37" name="Title 1"/>
          <p:cNvSpPr>
            <a:spLocks noGrp="1"/>
          </p:cNvSpPr>
          <p:nvPr>
            <p:ph type="title"/>
          </p:nvPr>
        </p:nvSpPr>
        <p:spPr>
          <a:xfrm>
            <a:off x="1905000" y="228600"/>
            <a:ext cx="8229600" cy="685800"/>
          </a:xfrm>
        </p:spPr>
        <p:txBody>
          <a:bodyPr/>
          <a:lstStyle/>
          <a:p>
            <a:r>
              <a:rPr lang="vi-VN" sz="3200" b="1">
                <a:solidFill>
                  <a:srgbClr val="0000FF"/>
                </a:solidFill>
                <a:cs typeface="Times New Roman" panose="02020603050405020304" pitchFamily="18" charset="0"/>
              </a:rPr>
              <a:t>Học hát từng câu</a:t>
            </a:r>
            <a:r>
              <a:rPr lang="en-US" sz="3200" b="1">
                <a:solidFill>
                  <a:srgbClr val="0000FF"/>
                </a:solidFill>
                <a:cs typeface="Times New Roman" panose="02020603050405020304" pitchFamily="18" charset="0"/>
              </a:rPr>
              <a:t> </a:t>
            </a:r>
            <a:r>
              <a:rPr lang="en-US" sz="3200">
                <a:solidFill>
                  <a:srgbClr val="0000FF"/>
                </a:solidFill>
                <a:cs typeface="Times New Roman" panose="02020603050405020304" pitchFamily="18" charset="0"/>
              </a:rPr>
              <a:t>(Đoạn 2)</a:t>
            </a:r>
            <a:endParaRPr lang="en-US" sz="3200" dirty="0">
              <a:solidFill>
                <a:srgbClr val="0000FF"/>
              </a:solidFill>
              <a:cs typeface="Times New Roman" panose="02020603050405020304" pitchFamily="18" charset="0"/>
            </a:endParaRPr>
          </a:p>
        </p:txBody>
      </p:sp>
      <p:pic>
        <p:nvPicPr>
          <p:cNvPr id="9" name="Bui Phan Cau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357409" y="1209611"/>
            <a:ext cx="406400" cy="406400"/>
          </a:xfrm>
          <a:prstGeom prst="rect">
            <a:avLst/>
          </a:prstGeom>
        </p:spPr>
      </p:pic>
      <p:pic>
        <p:nvPicPr>
          <p:cNvPr id="10" name="Bui Phan Cau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371496" y="2548979"/>
            <a:ext cx="406400" cy="406400"/>
          </a:xfrm>
          <a:prstGeom prst="rect">
            <a:avLst/>
          </a:prstGeom>
        </p:spPr>
      </p:pic>
      <p:pic>
        <p:nvPicPr>
          <p:cNvPr id="11" name="Bui Phan Cau 4 +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71496" y="1883974"/>
            <a:ext cx="406400" cy="406400"/>
          </a:xfrm>
          <a:prstGeom prst="rect">
            <a:avLst/>
          </a:prstGeom>
        </p:spPr>
      </p:pic>
      <p:pic>
        <p:nvPicPr>
          <p:cNvPr id="13" name="Bui Phan Cau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371496" y="3960133"/>
            <a:ext cx="406400" cy="406400"/>
          </a:xfrm>
          <a:prstGeom prst="rect">
            <a:avLst/>
          </a:prstGeom>
        </p:spPr>
      </p:pic>
      <p:pic>
        <p:nvPicPr>
          <p:cNvPr id="18" name="Bui Phan Cau 7">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371496" y="5365136"/>
            <a:ext cx="406400" cy="406400"/>
          </a:xfrm>
          <a:prstGeom prst="rect">
            <a:avLst/>
          </a:prstGeom>
        </p:spPr>
      </p:pic>
      <p:pic>
        <p:nvPicPr>
          <p:cNvPr id="20" name="Bui Phan Cau 6 + 7">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71496" y="4687999"/>
            <a:ext cx="406400" cy="406400"/>
          </a:xfrm>
          <a:prstGeom prst="rect">
            <a:avLst/>
          </a:prstGeom>
        </p:spPr>
      </p:pic>
      <p:pic>
        <p:nvPicPr>
          <p:cNvPr id="21" name="Bui Phan Doan 2">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0341944" y="3295128"/>
            <a:ext cx="406400" cy="4064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9"/>
                                        </p:tgtEl>
                                      </p:cBhvr>
                                    </p:animEffect>
                                    <p:set>
                                      <p:cBhvr>
                                        <p:cTn id="14" dur="1" fill="hold">
                                          <p:stCondLst>
                                            <p:cond delay="499"/>
                                          </p:stCondLst>
                                        </p:cTn>
                                        <p:tgtEl>
                                          <p:spTgt spid="9"/>
                                        </p:tgtEl>
                                        <p:attrNameLst>
                                          <p:attrName>style.visibility</p:attrName>
                                        </p:attrNameLst>
                                      </p:cBhvr>
                                      <p:to>
                                        <p:strVal val="hidden"/>
                                      </p:to>
                                    </p:set>
                                    <p:cmd type="call" cmd="stop">
                                      <p:cBhvr>
                                        <p:cTn id="15" dur="1">
                                          <p:stCondLst>
                                            <p:cond delay="499"/>
                                          </p:stCondLst>
                                        </p:cTn>
                                        <p:tgtEl>
                                          <p:spTgt spid="9"/>
                                        </p:tgtEl>
                                      </p:cBhvr>
                                    </p:cmd>
                                  </p:childTnLst>
                                </p:cTn>
                              </p:par>
                              <p:par>
                                <p:cTn id="16" presetID="16" presetClass="entr" presetSubtype="37"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outVertical)">
                                      <p:cBhvr>
                                        <p:cTn id="18" dur="500"/>
                                        <p:tgtEl>
                                          <p:spTgt spid="35"/>
                                        </p:tgtEl>
                                      </p:cBhvr>
                                    </p:animEffec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0"/>
                                        </p:tgtEl>
                                      </p:cBhvr>
                                    </p:animEffect>
                                    <p:set>
                                      <p:cBhvr>
                                        <p:cTn id="30" dur="1" fill="hold">
                                          <p:stCondLst>
                                            <p:cond delay="499"/>
                                          </p:stCondLst>
                                        </p:cTn>
                                        <p:tgtEl>
                                          <p:spTgt spid="10"/>
                                        </p:tgtEl>
                                        <p:attrNameLst>
                                          <p:attrName>style.visibility</p:attrName>
                                        </p:attrNameLst>
                                      </p:cBhvr>
                                      <p:to>
                                        <p:strVal val="hidden"/>
                                      </p:to>
                                    </p:set>
                                    <p:cmd type="call" cmd="stop">
                                      <p:cBhvr>
                                        <p:cTn id="31" dur="1">
                                          <p:stCondLst>
                                            <p:cond delay="499"/>
                                          </p:stCondLst>
                                        </p:cTn>
                                        <p:tgtEl>
                                          <p:spTgt spid="10"/>
                                        </p:tgtEl>
                                      </p:cBhvr>
                                    </p:cmd>
                                  </p:childTnLst>
                                </p:cTn>
                              </p:par>
                              <p:par>
                                <p:cTn id="32" presetID="6"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500"/>
                                        <p:tgtEl>
                                          <p:spTgt spid="24"/>
                                        </p:tgtEl>
                                      </p:cBhvr>
                                    </p:animEffec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md type="call" cmd="stop">
                                      <p:cBhvr>
                                        <p:cTn id="50" dur="1">
                                          <p:stCondLst>
                                            <p:cond delay="499"/>
                                          </p:stCondLst>
                                        </p:cTn>
                                        <p:tgtEl>
                                          <p:spTgt spid="11"/>
                                        </p:tgtEl>
                                      </p:cBhvr>
                                    </p:cmd>
                                  </p:childTnLst>
                                </p:cTn>
                              </p:par>
                              <p:par>
                                <p:cTn id="51" presetID="16" presetClass="entr" presetSubtype="37"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outVertical)">
                                      <p:cBhvr>
                                        <p:cTn id="53" dur="500"/>
                                        <p:tgtEl>
                                          <p:spTgt spid="34"/>
                                        </p:tgtEl>
                                      </p:cBhvr>
                                    </p:animEffect>
                                  </p:childTnLst>
                                </p:cTn>
                              </p:par>
                              <p:par>
                                <p:cTn id="54" presetID="1"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3" presetClass="exit" presetSubtype="10" fill="hold" nodeType="withEffect">
                                  <p:stCondLst>
                                    <p:cond delay="0"/>
                                  </p:stCondLst>
                                  <p:childTnLst>
                                    <p:animEffect transition="out" filter="blinds(horizontal)">
                                      <p:cBhvr>
                                        <p:cTn id="64" dur="500"/>
                                        <p:tgtEl>
                                          <p:spTgt spid="13"/>
                                        </p:tgtEl>
                                      </p:cBhvr>
                                    </p:animEffect>
                                    <p:set>
                                      <p:cBhvr>
                                        <p:cTn id="65" dur="1" fill="hold">
                                          <p:stCondLst>
                                            <p:cond delay="499"/>
                                          </p:stCondLst>
                                        </p:cTn>
                                        <p:tgtEl>
                                          <p:spTgt spid="13"/>
                                        </p:tgtEl>
                                        <p:attrNameLst>
                                          <p:attrName>style.visibility</p:attrName>
                                        </p:attrNameLst>
                                      </p:cBhvr>
                                      <p:to>
                                        <p:strVal val="hidden"/>
                                      </p:to>
                                    </p:set>
                                    <p:cmd type="call" cmd="stop">
                                      <p:cBhvr>
                                        <p:cTn id="66" dur="1">
                                          <p:stCondLst>
                                            <p:cond delay="499"/>
                                          </p:stCondLst>
                                        </p:cTn>
                                        <p:tgtEl>
                                          <p:spTgt spid="13"/>
                                        </p:tgtEl>
                                      </p:cBhvr>
                                    </p:cmd>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6" presetClass="entr" presetSubtype="37"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arn(outVertical)">
                                      <p:cBhvr>
                                        <p:cTn id="71" dur="500"/>
                                        <p:tgtEl>
                                          <p:spTgt spid="36"/>
                                        </p:tgtEl>
                                      </p:cBhvr>
                                    </p:animEffect>
                                  </p:childTnLst>
                                </p:cTn>
                              </p:par>
                              <p:par>
                                <p:cTn id="72" presetID="1" presetClass="entr" presetSubtype="0"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nodeType="clickEffect">
                                  <p:stCondLst>
                                    <p:cond delay="0"/>
                                  </p:stCondLst>
                                  <p:childTnLst>
                                    <p:animEffect transition="out" filter="blinds(horizontal)">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500"/>
                                        <p:tgtEl>
                                          <p:spTgt spid="18"/>
                                        </p:tgtEl>
                                      </p:cBhvr>
                                    </p:animEffect>
                                    <p:set>
                                      <p:cBhvr>
                                        <p:cTn id="81" dur="1" fill="hold">
                                          <p:stCondLst>
                                            <p:cond delay="499"/>
                                          </p:stCondLst>
                                        </p:cTn>
                                        <p:tgtEl>
                                          <p:spTgt spid="18"/>
                                        </p:tgtEl>
                                        <p:attrNameLst>
                                          <p:attrName>style.visibility</p:attrName>
                                        </p:attrNameLst>
                                      </p:cBhvr>
                                      <p:to>
                                        <p:strVal val="hidden"/>
                                      </p:to>
                                    </p:set>
                                    <p:cmd type="call" cmd="stop">
                                      <p:cBhvr>
                                        <p:cTn id="82" dur="1">
                                          <p:stCondLst>
                                            <p:cond delay="499"/>
                                          </p:stCondLst>
                                        </p:cTn>
                                        <p:tgtEl>
                                          <p:spTgt spid="18"/>
                                        </p:tgtEl>
                                      </p:cBhvr>
                                    </p:cmd>
                                  </p:childTnLst>
                                </p:cTn>
                              </p:par>
                              <p:par>
                                <p:cTn id="83" presetID="6" presetClass="entr" presetSubtype="16"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circle(in)">
                                      <p:cBhvr>
                                        <p:cTn id="85" dur="500"/>
                                        <p:tgtEl>
                                          <p:spTgt spid="28"/>
                                        </p:tgtEl>
                                      </p:cBhvr>
                                    </p:animEffect>
                                  </p:childTnLst>
                                </p:cTn>
                              </p:par>
                              <p:par>
                                <p:cTn id="86" presetID="1" presetClass="entr" presetSubtype="0" fill="hold" nodeType="with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3" presetClass="exit" presetSubtype="10" fill="hold" nodeType="withEffect">
                                  <p:stCondLst>
                                    <p:cond delay="0"/>
                                  </p:stCondLst>
                                  <p:childTnLst>
                                    <p:animEffect transition="out" filter="blinds(horizontal)">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3" presetClass="exit" presetSubtype="10" fill="hold" nodeType="withEffect">
                                  <p:stCondLst>
                                    <p:cond delay="0"/>
                                  </p:stCondLst>
                                  <p:childTnLst>
                                    <p:animEffect transition="out" filter="blinds(horizontal)">
                                      <p:cBhvr>
                                        <p:cTn id="99" dur="500"/>
                                        <p:tgtEl>
                                          <p:spTgt spid="20"/>
                                        </p:tgtEl>
                                      </p:cBhvr>
                                    </p:animEffect>
                                    <p:set>
                                      <p:cBhvr>
                                        <p:cTn id="100" dur="1" fill="hold">
                                          <p:stCondLst>
                                            <p:cond delay="499"/>
                                          </p:stCondLst>
                                        </p:cTn>
                                        <p:tgtEl>
                                          <p:spTgt spid="20"/>
                                        </p:tgtEl>
                                        <p:attrNameLst>
                                          <p:attrName>style.visibility</p:attrName>
                                        </p:attrNameLst>
                                      </p:cBhvr>
                                      <p:to>
                                        <p:strVal val="hidden"/>
                                      </p:to>
                                    </p:set>
                                    <p:cmd type="call" cmd="stop">
                                      <p:cBhvr>
                                        <p:cTn id="101" dur="1">
                                          <p:stCondLst>
                                            <p:cond delay="499"/>
                                          </p:stCondLst>
                                        </p:cTn>
                                        <p:tgtEl>
                                          <p:spTgt spid="20"/>
                                        </p:tgtEl>
                                      </p:cBhvr>
                                    </p:cmd>
                                  </p:childTnLst>
                                </p:cTn>
                              </p:par>
                              <p:par>
                                <p:cTn id="102" presetID="6" presetClass="entr" presetSubtype="16"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circle(in)">
                                      <p:cBhvr>
                                        <p:cTn id="104" dur="500"/>
                                        <p:tgtEl>
                                          <p:spTgt spid="31"/>
                                        </p:tgtEl>
                                      </p:cBhvr>
                                    </p:animEffect>
                                  </p:childTnLst>
                                </p:cTn>
                              </p:par>
                              <p:par>
                                <p:cTn id="105" presetID="1"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9" fill="hold" display="0">
                  <p:stCondLst>
                    <p:cond delay="indefinite"/>
                  </p:stCondLst>
                  <p:endCondLst>
                    <p:cond evt="onStopAudio" delay="0">
                      <p:tgtEl>
                        <p:sldTgt/>
                      </p:tgtEl>
                    </p:cond>
                  </p:endCondLst>
                </p:cTn>
                <p:tgtEl>
                  <p:spTgt spid="9"/>
                </p:tgtEl>
              </p:cMediaNode>
            </p:audio>
            <p:audio>
              <p:cMediaNode vol="80000">
                <p:cTn id="110" fill="hold" display="0">
                  <p:stCondLst>
                    <p:cond delay="indefinite"/>
                  </p:stCondLst>
                  <p:endCondLst>
                    <p:cond evt="onStopAudio" delay="0">
                      <p:tgtEl>
                        <p:sldTgt/>
                      </p:tgtEl>
                    </p:cond>
                  </p:endCondLst>
                </p:cTn>
                <p:tgtEl>
                  <p:spTgt spid="10"/>
                </p:tgtEl>
              </p:cMediaNode>
            </p:audio>
            <p:audio>
              <p:cMediaNode vol="80000">
                <p:cTn id="111" fill="hold" display="0">
                  <p:stCondLst>
                    <p:cond delay="indefinite"/>
                  </p:stCondLst>
                  <p:endCondLst>
                    <p:cond evt="onStopAudio" delay="0">
                      <p:tgtEl>
                        <p:sldTgt/>
                      </p:tgtEl>
                    </p:cond>
                  </p:endCondLst>
                </p:cTn>
                <p:tgtEl>
                  <p:spTgt spid="11"/>
                </p:tgtEl>
              </p:cMediaNode>
            </p:audio>
            <p:audio>
              <p:cMediaNode vol="80000">
                <p:cTn id="112" fill="hold" display="0">
                  <p:stCondLst>
                    <p:cond delay="indefinite"/>
                  </p:stCondLst>
                  <p:endCondLst>
                    <p:cond evt="onStopAudio" delay="0">
                      <p:tgtEl>
                        <p:sldTgt/>
                      </p:tgtEl>
                    </p:cond>
                  </p:endCondLst>
                </p:cTn>
                <p:tgtEl>
                  <p:spTgt spid="13"/>
                </p:tgtEl>
              </p:cMediaNode>
            </p:audio>
            <p:audio>
              <p:cMediaNode vol="80000">
                <p:cTn id="113" fill="hold" display="0">
                  <p:stCondLst>
                    <p:cond delay="indefinite"/>
                  </p:stCondLst>
                  <p:endCondLst>
                    <p:cond evt="onStopAudio" delay="0">
                      <p:tgtEl>
                        <p:sldTgt/>
                      </p:tgtEl>
                    </p:cond>
                  </p:endCondLst>
                </p:cTn>
                <p:tgtEl>
                  <p:spTgt spid="18"/>
                </p:tgtEl>
              </p:cMediaNode>
            </p:audio>
            <p:audio>
              <p:cMediaNode vol="80000">
                <p:cTn id="114" fill="hold" display="0">
                  <p:stCondLst>
                    <p:cond delay="indefinite"/>
                  </p:stCondLst>
                  <p:endCondLst>
                    <p:cond evt="onStopAudio" delay="0">
                      <p:tgtEl>
                        <p:sldTgt/>
                      </p:tgtEl>
                    </p:cond>
                  </p:endCondLst>
                </p:cTn>
                <p:tgtEl>
                  <p:spTgt spid="20"/>
                </p:tgtEl>
              </p:cMediaNode>
            </p:audio>
            <p:audio>
              <p:cMediaNode vol="80000">
                <p:cTn id="115" fill="hold" display="0">
                  <p:stCondLst>
                    <p:cond delay="indefinite"/>
                  </p:stCondLst>
                  <p:endCondLst>
                    <p:cond evt="onStopAudio" delay="0">
                      <p:tgtEl>
                        <p:sldTgt/>
                      </p:tgtEl>
                    </p:cond>
                  </p:endCondLst>
                </p:cTn>
                <p:tgtEl>
                  <p:spTgt spid="21"/>
                </p:tgtEl>
              </p:cMediaNode>
            </p:audio>
          </p:childTnLst>
        </p:cTn>
      </p:par>
    </p:tnLst>
    <p:bldLst>
      <p:bldP spid="24" grpId="0" animBg="1"/>
      <p:bldP spid="24" grpId="1" animBg="1"/>
      <p:bldP spid="28" grpId="0" animBg="1"/>
      <p:bldP spid="28" grpId="1" animBg="1"/>
      <p:bldP spid="31"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Words>
  <Application>Microsoft Office PowerPoint</Application>
  <PresentationFormat>Custom</PresentationFormat>
  <Paragraphs>41</Paragraphs>
  <Slides>20</Slides>
  <Notes>0</Notes>
  <HiddenSlides>0</HiddenSlides>
  <MMClips>18</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Giáo viên: Đỗ Thị Thu Hà Trường: THCS An Viên</vt:lpstr>
      <vt:lpstr>Chủ đề 3 BIẾT ƠN THẦY CÔ</vt:lpstr>
      <vt:lpstr>Chủ đề 3 BIẾT ƠN THẦY CÔ</vt:lpstr>
      <vt:lpstr>1. HÁT</vt:lpstr>
      <vt:lpstr>Giới thiệu bài hát</vt:lpstr>
      <vt:lpstr>Nghe hát mẫu</vt:lpstr>
      <vt:lpstr>PowerPoint Presentation</vt:lpstr>
      <vt:lpstr>Học hát từng câu (Đoạn 1)</vt:lpstr>
      <vt:lpstr>Học hát từng câu (Đoạn 2)</vt:lpstr>
      <vt:lpstr>PowerPoint Presentation</vt:lpstr>
      <vt:lpstr>Hát hoàn chỉnh cả bài</vt:lpstr>
      <vt:lpstr>2. Thường thức âm nhạc   Nghệ sĩ Nhân dân Quách Thị Hồ                                         </vt:lpstr>
      <vt:lpstr>Thảo luận nhóm</vt:lpstr>
      <vt:lpstr>PowerPoint Presentation</vt:lpstr>
      <vt:lpstr>PowerPoint Presentation</vt:lpstr>
      <vt:lpstr>PowerPoint Presentation</vt:lpstr>
      <vt:lpstr>3. Trải nghiệm và khám phá</vt:lpstr>
      <vt:lpstr>Ví dụ:</vt:lpstr>
      <vt:lpstr>PowerPoint Presentation</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ismail - [2010]</cp:lastModifiedBy>
  <cp:revision>269</cp:revision>
  <dcterms:created xsi:type="dcterms:W3CDTF">2006-11-06T13:45:00Z</dcterms:created>
  <dcterms:modified xsi:type="dcterms:W3CDTF">2022-09-12T21:30:56Z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B116ABA7E4614B7AB655E2EC1BFD6EAD</vt:lpwstr>
  </property>
  <property fmtid="{D5CDD505-2E9C-101B-9397-08002B2CF9AE}" pid="3" name="KSOProductBuildVer">
    <vt:lpwstr>1033-11.2.0.11167</vt:lpwstr>
  </property>
</Properties>
</file>