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2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78288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Media Clip" type="txAndMedia">
  <p:cSld name="TEXT_AND_MEDIA">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
          <p:cNvSpPr>
            <a:spLocks noGrp="1"/>
          </p:cNvSpPr>
          <p:nvPr>
            <p:ph type="media"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609600" y="1600200"/>
            <a:ext cx="53848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5"/>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15"/>
          <p:cNvSpPr txBox="1">
            <a:spLocks noGrp="1"/>
          </p:cNvSpPr>
          <p:nvPr>
            <p:ph type="body" idx="3"/>
          </p:nvPr>
        </p:nvSpPr>
        <p:spPr>
          <a:xfrm>
            <a:off x="609600" y="3938589"/>
            <a:ext cx="53848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15"/>
          <p:cNvSpPr txBox="1">
            <a:spLocks noGrp="1"/>
          </p:cNvSpPr>
          <p:nvPr>
            <p:ph type="body" idx="4"/>
          </p:nvPr>
        </p:nvSpPr>
        <p:spPr>
          <a:xfrm>
            <a:off x="6197600" y="3938589"/>
            <a:ext cx="53848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24" name="Google Shape;24;p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0" name="Google Shape;30;p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7" name="Google Shape;37;p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6" name="Google Shape;46;p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981200" y="4800600"/>
            <a:ext cx="82296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dirty="0" err="1">
                <a:solidFill>
                  <a:srgbClr val="0070C0"/>
                </a:solidFill>
              </a:rPr>
              <a:t>Giáo</a:t>
            </a:r>
            <a:r>
              <a:rPr lang="en-US" sz="2800" b="1" dirty="0">
                <a:solidFill>
                  <a:srgbClr val="0070C0"/>
                </a:solidFill>
              </a:rPr>
              <a:t> </a:t>
            </a:r>
            <a:r>
              <a:rPr lang="en-US" sz="2800" b="1" dirty="0" err="1">
                <a:solidFill>
                  <a:srgbClr val="0070C0"/>
                </a:solidFill>
              </a:rPr>
              <a:t>viên</a:t>
            </a:r>
            <a:r>
              <a:rPr lang="en-US" sz="2800" b="1" dirty="0">
                <a:solidFill>
                  <a:srgbClr val="0070C0"/>
                </a:solidFill>
              </a:rPr>
              <a:t>: </a:t>
            </a:r>
            <a:r>
              <a:rPr lang="en-US" sz="2800" b="1" dirty="0" err="1" smtClean="0">
                <a:solidFill>
                  <a:srgbClr val="0070C0"/>
                </a:solidFill>
              </a:rPr>
              <a:t>Đỗ</a:t>
            </a:r>
            <a:r>
              <a:rPr lang="en-US" sz="2800" b="1" dirty="0" smtClean="0">
                <a:solidFill>
                  <a:srgbClr val="0070C0"/>
                </a:solidFill>
              </a:rPr>
              <a:t> </a:t>
            </a:r>
            <a:r>
              <a:rPr lang="en-US" sz="2800" b="1" dirty="0" err="1" smtClean="0">
                <a:solidFill>
                  <a:srgbClr val="0070C0"/>
                </a:solidFill>
              </a:rPr>
              <a:t>Thị</a:t>
            </a:r>
            <a:r>
              <a:rPr lang="en-US" sz="2800" b="1" dirty="0" smtClean="0">
                <a:solidFill>
                  <a:srgbClr val="0070C0"/>
                </a:solidFill>
              </a:rPr>
              <a:t> Thu </a:t>
            </a:r>
            <a:r>
              <a:rPr lang="en-US" sz="2800" b="1" dirty="0" err="1" smtClean="0">
                <a:solidFill>
                  <a:srgbClr val="0070C0"/>
                </a:solidFill>
              </a:rPr>
              <a:t>Hà</a:t>
            </a:r>
            <a:r>
              <a:rPr lang="en-US" sz="2800" b="1" dirty="0">
                <a:solidFill>
                  <a:srgbClr val="0070C0"/>
                </a:solidFill>
                <a:latin typeface="Times New Roman"/>
                <a:ea typeface="Times New Roman"/>
                <a:cs typeface="Times New Roman"/>
                <a:sym typeface="Times New Roman"/>
              </a:rPr>
              <a:t/>
            </a:r>
            <a:br>
              <a:rPr lang="en-US" sz="2800" b="1" dirty="0">
                <a:solidFill>
                  <a:srgbClr val="0070C0"/>
                </a:solidFill>
                <a:latin typeface="Times New Roman"/>
                <a:ea typeface="Times New Roman"/>
                <a:cs typeface="Times New Roman"/>
                <a:sym typeface="Times New Roman"/>
              </a:rPr>
            </a:br>
            <a:r>
              <a:rPr lang="en-US" sz="2800" b="1" dirty="0" err="1">
                <a:solidFill>
                  <a:srgbClr val="0070C0"/>
                </a:solidFill>
              </a:rPr>
              <a:t>Trường</a:t>
            </a:r>
            <a:r>
              <a:rPr lang="en-US" sz="2800" b="1" dirty="0">
                <a:solidFill>
                  <a:srgbClr val="0070C0"/>
                </a:solidFill>
              </a:rPr>
              <a:t>: THCS </a:t>
            </a:r>
            <a:r>
              <a:rPr lang="en-US" sz="2800" b="1" dirty="0" smtClean="0">
                <a:solidFill>
                  <a:srgbClr val="0070C0"/>
                </a:solidFill>
              </a:rPr>
              <a:t>An </a:t>
            </a:r>
            <a:r>
              <a:rPr lang="en-US" sz="2800" b="1" smtClean="0">
                <a:solidFill>
                  <a:srgbClr val="0070C0"/>
                </a:solidFill>
              </a:rPr>
              <a:t>Viên</a:t>
            </a:r>
            <a:endParaRPr dirty="0"/>
          </a:p>
        </p:txBody>
      </p:sp>
      <p:pic>
        <p:nvPicPr>
          <p:cNvPr id="117" name="Google Shape;117;p17"/>
          <p:cNvPicPr preferRelativeResize="0"/>
          <p:nvPr/>
        </p:nvPicPr>
        <p:blipFill rotWithShape="1">
          <a:blip r:embed="rId4">
            <a:alphaModFix/>
          </a:blip>
          <a:srcRect/>
          <a:stretch/>
        </p:blipFill>
        <p:spPr>
          <a:xfrm>
            <a:off x="4191000" y="2362201"/>
            <a:ext cx="3600000" cy="3447619"/>
          </a:xfrm>
          <a:prstGeom prst="rect">
            <a:avLst/>
          </a:prstGeom>
          <a:noFill/>
          <a:ln>
            <a:noFill/>
          </a:ln>
        </p:spPr>
      </p:pic>
      <p:sp>
        <p:nvSpPr>
          <p:cNvPr id="118" name="Google Shape;118;p17"/>
          <p:cNvSpPr/>
          <p:nvPr/>
        </p:nvSpPr>
        <p:spPr>
          <a:xfrm>
            <a:off x="3429000" y="762000"/>
            <a:ext cx="5314276"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i="0" u="none" strike="noStrike" cap="none">
                <a:solidFill>
                  <a:srgbClr val="00B050"/>
                </a:solidFill>
                <a:latin typeface="Arial"/>
                <a:ea typeface="Arial"/>
                <a:cs typeface="Arial"/>
                <a:sym typeface="Arial"/>
              </a:rPr>
              <a:t>ÂM NHẠC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2362200" y="76200"/>
            <a:ext cx="73914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B050"/>
                </a:solidFill>
              </a:rPr>
              <a:t>Ứng dụng đệm cho bài hát </a:t>
            </a:r>
            <a:r>
              <a:rPr lang="en-US" sz="2800" b="1" i="1">
                <a:solidFill>
                  <a:srgbClr val="0070C0"/>
                </a:solidFill>
              </a:rPr>
              <a:t>Bụi phấn</a:t>
            </a:r>
            <a:endParaRPr sz="2800" b="1" i="1">
              <a:solidFill>
                <a:srgbClr val="0070C0"/>
              </a:solidFill>
            </a:endParaRPr>
          </a:p>
        </p:txBody>
      </p:sp>
      <p:pic>
        <p:nvPicPr>
          <p:cNvPr id="178" name="Google Shape;178;p26"/>
          <p:cNvPicPr preferRelativeResize="0"/>
          <p:nvPr/>
        </p:nvPicPr>
        <p:blipFill rotWithShape="1">
          <a:blip r:embed="rId3">
            <a:alphaModFix/>
          </a:blip>
          <a:srcRect/>
          <a:stretch/>
        </p:blipFill>
        <p:spPr>
          <a:xfrm>
            <a:off x="401115" y="1472970"/>
            <a:ext cx="36000" cy="216000"/>
          </a:xfrm>
          <a:prstGeom prst="rect">
            <a:avLst/>
          </a:prstGeom>
          <a:noFill/>
          <a:ln>
            <a:noFill/>
          </a:ln>
        </p:spPr>
      </p:pic>
      <p:pic>
        <p:nvPicPr>
          <p:cNvPr id="179" name="Google Shape;179;p26"/>
          <p:cNvPicPr preferRelativeResize="0"/>
          <p:nvPr/>
        </p:nvPicPr>
        <p:blipFill rotWithShape="1">
          <a:blip r:embed="rId4">
            <a:alphaModFix/>
          </a:blip>
          <a:srcRect/>
          <a:stretch/>
        </p:blipFill>
        <p:spPr>
          <a:xfrm>
            <a:off x="8630715" y="1796970"/>
            <a:ext cx="36000" cy="216000"/>
          </a:xfrm>
          <a:prstGeom prst="rect">
            <a:avLst/>
          </a:prstGeom>
          <a:noFill/>
          <a:ln>
            <a:noFill/>
          </a:ln>
        </p:spPr>
      </p:pic>
      <p:pic>
        <p:nvPicPr>
          <p:cNvPr id="180" name="Google Shape;180;p26"/>
          <p:cNvPicPr preferRelativeResize="0"/>
          <p:nvPr/>
        </p:nvPicPr>
        <p:blipFill rotWithShape="1">
          <a:blip r:embed="rId5">
            <a:alphaModFix/>
          </a:blip>
          <a:srcRect/>
          <a:stretch/>
        </p:blipFill>
        <p:spPr>
          <a:xfrm>
            <a:off x="4220715" y="2025210"/>
            <a:ext cx="36000" cy="216000"/>
          </a:xfrm>
          <a:prstGeom prst="rect">
            <a:avLst/>
          </a:prstGeom>
          <a:noFill/>
          <a:ln>
            <a:noFill/>
          </a:ln>
        </p:spPr>
      </p:pic>
      <p:pic>
        <p:nvPicPr>
          <p:cNvPr id="181" name="Google Shape;181;p26"/>
          <p:cNvPicPr preferRelativeResize="0"/>
          <p:nvPr/>
        </p:nvPicPr>
        <p:blipFill rotWithShape="1">
          <a:blip r:embed="rId6">
            <a:alphaModFix/>
          </a:blip>
          <a:srcRect/>
          <a:stretch/>
        </p:blipFill>
        <p:spPr>
          <a:xfrm>
            <a:off x="4734795" y="2415810"/>
            <a:ext cx="36000" cy="216000"/>
          </a:xfrm>
          <a:prstGeom prst="rect">
            <a:avLst/>
          </a:prstGeom>
          <a:noFill/>
          <a:ln>
            <a:noFill/>
          </a:ln>
        </p:spPr>
      </p:pic>
      <p:pic>
        <p:nvPicPr>
          <p:cNvPr id="182" name="Google Shape;182;p26"/>
          <p:cNvPicPr preferRelativeResize="0"/>
          <p:nvPr/>
        </p:nvPicPr>
        <p:blipFill rotWithShape="1">
          <a:blip r:embed="rId7">
            <a:alphaModFix/>
          </a:blip>
          <a:srcRect/>
          <a:stretch/>
        </p:blipFill>
        <p:spPr>
          <a:xfrm>
            <a:off x="5535075" y="3711090"/>
            <a:ext cx="36000" cy="216000"/>
          </a:xfrm>
          <a:prstGeom prst="rect">
            <a:avLst/>
          </a:prstGeom>
          <a:noFill/>
          <a:ln>
            <a:noFill/>
          </a:ln>
        </p:spPr>
      </p:pic>
      <p:pic>
        <p:nvPicPr>
          <p:cNvPr id="183" name="Google Shape;183;p26"/>
          <p:cNvPicPr preferRelativeResize="0"/>
          <p:nvPr/>
        </p:nvPicPr>
        <p:blipFill rotWithShape="1">
          <a:blip r:embed="rId8">
            <a:alphaModFix/>
          </a:blip>
          <a:srcRect/>
          <a:stretch/>
        </p:blipFill>
        <p:spPr>
          <a:xfrm>
            <a:off x="724080" y="797385"/>
            <a:ext cx="10743840" cy="60434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2362200" y="76200"/>
            <a:ext cx="73914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B050"/>
                </a:solidFill>
              </a:rPr>
              <a:t>Ứng dụng đệm cho bài hát </a:t>
            </a:r>
            <a:r>
              <a:rPr lang="en-US" sz="2800" b="1" i="1">
                <a:solidFill>
                  <a:srgbClr val="0070C0"/>
                </a:solidFill>
              </a:rPr>
              <a:t>Bụi phấn</a:t>
            </a:r>
            <a:endParaRPr sz="2800" b="1" i="1">
              <a:solidFill>
                <a:srgbClr val="0070C0"/>
              </a:solidFill>
            </a:endParaRPr>
          </a:p>
        </p:txBody>
      </p:sp>
      <p:pic>
        <p:nvPicPr>
          <p:cNvPr id="189" name="Google Shape;189;p27"/>
          <p:cNvPicPr preferRelativeResize="0"/>
          <p:nvPr/>
        </p:nvPicPr>
        <p:blipFill rotWithShape="1">
          <a:blip r:embed="rId3">
            <a:alphaModFix/>
          </a:blip>
          <a:srcRect/>
          <a:stretch/>
        </p:blipFill>
        <p:spPr>
          <a:xfrm>
            <a:off x="990600" y="792548"/>
            <a:ext cx="10223500" cy="5798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8"/>
          <p:cNvPicPr preferRelativeResize="0"/>
          <p:nvPr/>
        </p:nvPicPr>
        <p:blipFill rotWithShape="1">
          <a:blip r:embed="rId3">
            <a:alphaModFix/>
          </a:blip>
          <a:srcRect/>
          <a:stretch/>
        </p:blipFill>
        <p:spPr>
          <a:xfrm>
            <a:off x="304801" y="2209800"/>
            <a:ext cx="5452674" cy="3429000"/>
          </a:xfrm>
          <a:prstGeom prst="rect">
            <a:avLst/>
          </a:prstGeom>
          <a:noFill/>
          <a:ln>
            <a:noFill/>
          </a:ln>
        </p:spPr>
      </p:pic>
      <p:pic>
        <p:nvPicPr>
          <p:cNvPr id="195" name="Google Shape;195;p28"/>
          <p:cNvPicPr preferRelativeResize="0"/>
          <p:nvPr/>
        </p:nvPicPr>
        <p:blipFill rotWithShape="1">
          <a:blip r:embed="rId4">
            <a:alphaModFix/>
          </a:blip>
          <a:srcRect/>
          <a:stretch/>
        </p:blipFill>
        <p:spPr>
          <a:xfrm>
            <a:off x="5767000" y="2038919"/>
            <a:ext cx="6145020" cy="3599881"/>
          </a:xfrm>
          <a:prstGeom prst="rect">
            <a:avLst/>
          </a:prstGeom>
          <a:noFill/>
          <a:ln>
            <a:noFill/>
          </a:ln>
        </p:spPr>
      </p:pic>
      <p:sp>
        <p:nvSpPr>
          <p:cNvPr id="196" name="Google Shape;196;p28"/>
          <p:cNvSpPr txBox="1">
            <a:spLocks noGrp="1"/>
          </p:cNvSpPr>
          <p:nvPr>
            <p:ph type="title"/>
          </p:nvPr>
        </p:nvSpPr>
        <p:spPr>
          <a:xfrm>
            <a:off x="304800" y="304800"/>
            <a:ext cx="1158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II. Đàn tranh và đàn đáy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9"/>
          <p:cNvPicPr preferRelativeResize="0"/>
          <p:nvPr/>
        </p:nvPicPr>
        <p:blipFill rotWithShape="1">
          <a:blip r:embed="rId3">
            <a:alphaModFix/>
          </a:blip>
          <a:srcRect/>
          <a:stretch/>
        </p:blipFill>
        <p:spPr>
          <a:xfrm>
            <a:off x="6172200" y="2895600"/>
            <a:ext cx="5694045" cy="3200400"/>
          </a:xfrm>
          <a:prstGeom prst="round2DiagRect">
            <a:avLst>
              <a:gd name="adj1" fmla="val 16667"/>
              <a:gd name="adj2" fmla="val 0"/>
            </a:avLst>
          </a:prstGeom>
          <a:noFill/>
          <a:ln w="28575" cap="flat" cmpd="sng">
            <a:solidFill>
              <a:srgbClr val="FFC000"/>
            </a:solidFill>
            <a:prstDash val="solid"/>
            <a:round/>
            <a:headEnd type="none" w="sm" len="sm"/>
            <a:tailEnd type="none" w="sm" len="sm"/>
          </a:ln>
        </p:spPr>
      </p:pic>
      <p:pic>
        <p:nvPicPr>
          <p:cNvPr id="202" name="Google Shape;202;p29"/>
          <p:cNvPicPr preferRelativeResize="0"/>
          <p:nvPr/>
        </p:nvPicPr>
        <p:blipFill rotWithShape="1">
          <a:blip r:embed="rId4">
            <a:alphaModFix/>
          </a:blip>
          <a:srcRect/>
          <a:stretch/>
        </p:blipFill>
        <p:spPr>
          <a:xfrm>
            <a:off x="359773" y="1447800"/>
            <a:ext cx="5478946" cy="3733800"/>
          </a:xfrm>
          <a:prstGeom prst="rect">
            <a:avLst/>
          </a:prstGeom>
          <a:noFill/>
          <a:ln w="28575" cap="flat" cmpd="sng">
            <a:solidFill>
              <a:srgbClr val="FFC000"/>
            </a:solidFill>
            <a:prstDash val="solid"/>
            <a:round/>
            <a:headEnd type="none" w="sm" len="sm"/>
            <a:tailEnd type="none" w="sm" len="sm"/>
          </a:ln>
        </p:spPr>
      </p:pic>
      <p:sp>
        <p:nvSpPr>
          <p:cNvPr id="203" name="Google Shape;203;p29"/>
          <p:cNvSpPr txBox="1"/>
          <p:nvPr/>
        </p:nvSpPr>
        <p:spPr>
          <a:xfrm>
            <a:off x="8458200" y="2231572"/>
            <a:ext cx="138211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00FF"/>
                </a:solidFill>
                <a:latin typeface="Arial"/>
                <a:ea typeface="Arial"/>
                <a:cs typeface="Arial"/>
                <a:sym typeface="Arial"/>
              </a:rPr>
              <a:t>Đàn đáy</a:t>
            </a:r>
            <a:endParaRPr/>
          </a:p>
        </p:txBody>
      </p:sp>
      <p:sp>
        <p:nvSpPr>
          <p:cNvPr id="204" name="Google Shape;204;p29"/>
          <p:cNvSpPr txBox="1"/>
          <p:nvPr/>
        </p:nvSpPr>
        <p:spPr>
          <a:xfrm>
            <a:off x="2286000" y="757535"/>
            <a:ext cx="162095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FF"/>
                </a:solidFill>
                <a:latin typeface="Arial"/>
                <a:ea typeface="Arial"/>
                <a:cs typeface="Arial"/>
                <a:sym typeface="Arial"/>
              </a:rPr>
              <a:t>Đàn tranh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685800" y="228600"/>
            <a:ext cx="39624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B050"/>
                </a:solidFill>
              </a:rPr>
              <a:t>Thảo luận nhóm</a:t>
            </a:r>
            <a:endParaRPr/>
          </a:p>
        </p:txBody>
      </p:sp>
      <p:sp>
        <p:nvSpPr>
          <p:cNvPr id="210" name="Google Shape;210;p30"/>
          <p:cNvSpPr/>
          <p:nvPr/>
        </p:nvSpPr>
        <p:spPr>
          <a:xfrm>
            <a:off x="228600" y="937433"/>
            <a:ext cx="7010400" cy="2109720"/>
          </a:xfrm>
          <a:prstGeom prst="rect">
            <a:avLst/>
          </a:prstGeom>
          <a:noFill/>
          <a:ln>
            <a:noFill/>
          </a:ln>
        </p:spPr>
        <p:txBody>
          <a:bodyPr spcFirstLastPara="1" wrap="square" lIns="91425" tIns="38075" rIns="91425" bIns="38075" anchor="ctr" anchorCtr="0">
            <a:noAutofit/>
          </a:bodyPr>
          <a:lstStyle/>
          <a:p>
            <a:pPr marL="342900" marR="0" lvl="0" indent="-342900" algn="just" rtl="0">
              <a:lnSpc>
                <a:spcPct val="114000"/>
              </a:lnSpc>
              <a:spcBef>
                <a:spcPts val="0"/>
              </a:spcBef>
              <a:spcAft>
                <a:spcPts val="0"/>
              </a:spcAft>
              <a:buClr>
                <a:srgbClr val="0000FF"/>
              </a:buClr>
              <a:buSzPts val="2000"/>
              <a:buFont typeface="Noto Sans Symbols"/>
              <a:buChar char="⮚"/>
            </a:pPr>
            <a:r>
              <a:rPr lang="en-US" sz="2000">
                <a:solidFill>
                  <a:srgbClr val="0000FF"/>
                </a:solidFill>
                <a:latin typeface="Arial"/>
                <a:ea typeface="Arial"/>
                <a:cs typeface="Arial"/>
                <a:sym typeface="Arial"/>
              </a:rPr>
              <a:t>Đàn có hình dáng như thế nào?</a:t>
            </a:r>
            <a:endParaRPr/>
          </a:p>
          <a:p>
            <a:pPr marL="342900" marR="0" lvl="0" indent="-342900" algn="just" rtl="0">
              <a:lnSpc>
                <a:spcPct val="114000"/>
              </a:lnSpc>
              <a:spcBef>
                <a:spcPts val="600"/>
              </a:spcBef>
              <a:spcAft>
                <a:spcPts val="0"/>
              </a:spcAft>
              <a:buClr>
                <a:srgbClr val="0000FF"/>
              </a:buClr>
              <a:buSzPts val="2000"/>
              <a:buFont typeface="Noto Sans Symbols"/>
              <a:buChar char="⮚"/>
            </a:pPr>
            <a:r>
              <a:rPr lang="en-US" sz="2000">
                <a:solidFill>
                  <a:srgbClr val="0000FF"/>
                </a:solidFill>
                <a:latin typeface="Arial"/>
                <a:ea typeface="Arial"/>
                <a:cs typeface="Arial"/>
                <a:sym typeface="Arial"/>
              </a:rPr>
              <a:t>Đàn có mấy dây?</a:t>
            </a:r>
            <a:endParaRPr sz="2000">
              <a:solidFill>
                <a:srgbClr val="0000FF"/>
              </a:solidFill>
              <a:latin typeface="Arial"/>
              <a:ea typeface="Arial"/>
              <a:cs typeface="Arial"/>
              <a:sym typeface="Arial"/>
            </a:endParaRPr>
          </a:p>
          <a:p>
            <a:pPr marL="342900" marR="0" lvl="0" indent="-342900" algn="just" rtl="0">
              <a:lnSpc>
                <a:spcPct val="114000"/>
              </a:lnSpc>
              <a:spcBef>
                <a:spcPts val="600"/>
              </a:spcBef>
              <a:spcAft>
                <a:spcPts val="0"/>
              </a:spcAft>
              <a:buClr>
                <a:srgbClr val="0000FF"/>
              </a:buClr>
              <a:buSzPts val="2000"/>
              <a:buFont typeface="Noto Sans Symbols"/>
              <a:buChar char="⮚"/>
            </a:pPr>
            <a:r>
              <a:rPr lang="en-US" sz="2000">
                <a:solidFill>
                  <a:srgbClr val="0000FF"/>
                </a:solidFill>
                <a:latin typeface="Arial"/>
                <a:ea typeface="Arial"/>
                <a:cs typeface="Arial"/>
                <a:sym typeface="Arial"/>
              </a:rPr>
              <a:t>Người ta chơi đàn bằng cách nào? </a:t>
            </a:r>
            <a:endParaRPr/>
          </a:p>
          <a:p>
            <a:pPr marL="342900" marR="0" lvl="0" indent="-342900" algn="just" rtl="0">
              <a:lnSpc>
                <a:spcPct val="114000"/>
              </a:lnSpc>
              <a:spcBef>
                <a:spcPts val="600"/>
              </a:spcBef>
              <a:spcAft>
                <a:spcPts val="0"/>
              </a:spcAft>
              <a:buClr>
                <a:srgbClr val="0000FF"/>
              </a:buClr>
              <a:buSzPts val="2000"/>
              <a:buFont typeface="Noto Sans Symbols"/>
              <a:buChar char="⮚"/>
            </a:pPr>
            <a:r>
              <a:rPr lang="en-US" sz="2000">
                <a:solidFill>
                  <a:srgbClr val="0000FF"/>
                </a:solidFill>
                <a:latin typeface="Arial"/>
                <a:ea typeface="Arial"/>
                <a:cs typeface="Arial"/>
                <a:sym typeface="Arial"/>
              </a:rPr>
              <a:t>Âm sắc của đàn như thế nào? </a:t>
            </a:r>
            <a:endParaRPr/>
          </a:p>
          <a:p>
            <a:pPr marL="342900" marR="0" lvl="0" indent="-342900" algn="just" rtl="0">
              <a:lnSpc>
                <a:spcPct val="114000"/>
              </a:lnSpc>
              <a:spcBef>
                <a:spcPts val="600"/>
              </a:spcBef>
              <a:spcAft>
                <a:spcPts val="0"/>
              </a:spcAft>
              <a:buClr>
                <a:srgbClr val="0000FF"/>
              </a:buClr>
              <a:buSzPts val="2000"/>
              <a:buFont typeface="Noto Sans Symbols"/>
              <a:buChar char="⮚"/>
            </a:pPr>
            <a:r>
              <a:rPr lang="en-US" sz="2000">
                <a:solidFill>
                  <a:srgbClr val="0000FF"/>
                </a:solidFill>
                <a:latin typeface="Arial"/>
                <a:ea typeface="Arial"/>
                <a:cs typeface="Arial"/>
                <a:sym typeface="Arial"/>
              </a:rPr>
              <a:t>Đàn có thể sử dụng với những hình thức biểu diễn nào?</a:t>
            </a:r>
            <a:endParaRPr sz="2000">
              <a:solidFill>
                <a:srgbClr val="0000FF"/>
              </a:solidFill>
              <a:latin typeface="Arial"/>
              <a:ea typeface="Arial"/>
              <a:cs typeface="Arial"/>
              <a:sym typeface="Arial"/>
            </a:endParaRPr>
          </a:p>
        </p:txBody>
      </p:sp>
      <p:pic>
        <p:nvPicPr>
          <p:cNvPr id="211" name="Google Shape;211;p30" descr="https://tuannguyenweb.files.wordpress.com/2017/05/8209cd50d6a29bf52a674ca37df94565_students-group-work-by-pietluk-children-group-work-clipart_2213-1650.png?w=1075"/>
          <p:cNvPicPr preferRelativeResize="0"/>
          <p:nvPr/>
        </p:nvPicPr>
        <p:blipFill rotWithShape="1">
          <a:blip r:embed="rId3">
            <a:alphaModFix/>
          </a:blip>
          <a:srcRect/>
          <a:stretch/>
        </p:blipFill>
        <p:spPr>
          <a:xfrm>
            <a:off x="3215599" y="4857572"/>
            <a:ext cx="2275303" cy="1696917"/>
          </a:xfrm>
          <a:prstGeom prst="rect">
            <a:avLst/>
          </a:prstGeom>
          <a:noFill/>
          <a:ln>
            <a:noFill/>
          </a:ln>
        </p:spPr>
      </p:pic>
      <p:grpSp>
        <p:nvGrpSpPr>
          <p:cNvPr id="212" name="Google Shape;212;p30"/>
          <p:cNvGrpSpPr/>
          <p:nvPr/>
        </p:nvGrpSpPr>
        <p:grpSpPr>
          <a:xfrm>
            <a:off x="321224" y="2225425"/>
            <a:ext cx="4116517" cy="4064625"/>
            <a:chOff x="321224" y="2225425"/>
            <a:chExt cx="4116517" cy="4064625"/>
          </a:xfrm>
        </p:grpSpPr>
        <p:pic>
          <p:nvPicPr>
            <p:cNvPr id="213" name="Google Shape;213;p30"/>
            <p:cNvPicPr preferRelativeResize="0"/>
            <p:nvPr/>
          </p:nvPicPr>
          <p:blipFill rotWithShape="1">
            <a:blip r:embed="rId4">
              <a:alphaModFix/>
            </a:blip>
            <a:srcRect/>
            <a:stretch/>
          </p:blipFill>
          <p:spPr>
            <a:xfrm rot="2928563">
              <a:off x="1442092" y="2277058"/>
              <a:ext cx="1874782" cy="3829584"/>
            </a:xfrm>
            <a:prstGeom prst="rect">
              <a:avLst/>
            </a:prstGeom>
            <a:noFill/>
            <a:ln>
              <a:noFill/>
            </a:ln>
          </p:spPr>
        </p:pic>
        <p:sp>
          <p:nvSpPr>
            <p:cNvPr id="214" name="Google Shape;214;p30"/>
            <p:cNvSpPr/>
            <p:nvPr/>
          </p:nvSpPr>
          <p:spPr>
            <a:xfrm>
              <a:off x="1143000" y="5551083"/>
              <a:ext cx="1790463" cy="738967"/>
            </a:xfrm>
            <a:prstGeom prst="round2DiagRect">
              <a:avLst>
                <a:gd name="adj1" fmla="val 16667"/>
                <a:gd name="adj2" fmla="val 0"/>
              </a:avLst>
            </a:prstGeom>
            <a:solidFill>
              <a:srgbClr val="FFDDEE"/>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0000FF"/>
                  </a:solidFill>
                  <a:latin typeface="Arial"/>
                  <a:ea typeface="Arial"/>
                  <a:cs typeface="Arial"/>
                  <a:sym typeface="Arial"/>
                </a:rPr>
                <a:t>Đàn tranh</a:t>
              </a:r>
              <a:endParaRPr/>
            </a:p>
            <a:p>
              <a:pPr marL="0" marR="0" lvl="0" indent="0" algn="ctr" rtl="0">
                <a:spcBef>
                  <a:spcPts val="0"/>
                </a:spcBef>
                <a:spcAft>
                  <a:spcPts val="0"/>
                </a:spcAft>
                <a:buNone/>
              </a:pPr>
              <a:r>
                <a:rPr lang="en-US" sz="2000">
                  <a:solidFill>
                    <a:srgbClr val="C00000"/>
                  </a:solidFill>
                  <a:latin typeface="Arial"/>
                  <a:ea typeface="Arial"/>
                  <a:cs typeface="Arial"/>
                  <a:sym typeface="Arial"/>
                </a:rPr>
                <a:t>(Nhóm 1)</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15" name="Google Shape;215;p30"/>
          <p:cNvGrpSpPr/>
          <p:nvPr/>
        </p:nvGrpSpPr>
        <p:grpSpPr>
          <a:xfrm>
            <a:off x="7391400" y="462280"/>
            <a:ext cx="5022191" cy="4585374"/>
            <a:chOff x="7391400" y="462280"/>
            <a:chExt cx="5022191" cy="4585374"/>
          </a:xfrm>
        </p:grpSpPr>
        <p:pic>
          <p:nvPicPr>
            <p:cNvPr id="216" name="Google Shape;216;p30"/>
            <p:cNvPicPr preferRelativeResize="0"/>
            <p:nvPr/>
          </p:nvPicPr>
          <p:blipFill rotWithShape="1">
            <a:blip r:embed="rId5">
              <a:alphaModFix/>
            </a:blip>
            <a:srcRect/>
            <a:stretch/>
          </p:blipFill>
          <p:spPr>
            <a:xfrm rot="-2502853">
              <a:off x="9176689" y="605827"/>
              <a:ext cx="2069119" cy="4298280"/>
            </a:xfrm>
            <a:prstGeom prst="rect">
              <a:avLst/>
            </a:prstGeom>
            <a:noFill/>
            <a:ln>
              <a:noFill/>
            </a:ln>
          </p:spPr>
        </p:pic>
        <p:pic>
          <p:nvPicPr>
            <p:cNvPr id="217" name="Google Shape;217;p30"/>
            <p:cNvPicPr preferRelativeResize="0"/>
            <p:nvPr/>
          </p:nvPicPr>
          <p:blipFill rotWithShape="1">
            <a:blip r:embed="rId6">
              <a:alphaModFix/>
            </a:blip>
            <a:srcRect/>
            <a:stretch/>
          </p:blipFill>
          <p:spPr>
            <a:xfrm flipH="1">
              <a:off x="7391400" y="3132014"/>
              <a:ext cx="2421117" cy="1785711"/>
            </a:xfrm>
            <a:prstGeom prst="rect">
              <a:avLst/>
            </a:prstGeom>
            <a:noFill/>
            <a:ln>
              <a:noFill/>
            </a:ln>
          </p:spPr>
        </p:pic>
        <p:sp>
          <p:nvSpPr>
            <p:cNvPr id="218" name="Google Shape;218;p30"/>
            <p:cNvSpPr/>
            <p:nvPr/>
          </p:nvSpPr>
          <p:spPr>
            <a:xfrm>
              <a:off x="7637731" y="2182284"/>
              <a:ext cx="1790463" cy="738967"/>
            </a:xfrm>
            <a:prstGeom prst="round2DiagRect">
              <a:avLst>
                <a:gd name="adj1" fmla="val 16667"/>
                <a:gd name="adj2" fmla="val 0"/>
              </a:avLst>
            </a:prstGeom>
            <a:solidFill>
              <a:srgbClr val="FFDDEE"/>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0000FF"/>
                  </a:solidFill>
                  <a:latin typeface="Arial"/>
                  <a:ea typeface="Arial"/>
                  <a:cs typeface="Arial"/>
                  <a:sym typeface="Arial"/>
                </a:rPr>
                <a:t>Đàn đáy</a:t>
              </a:r>
              <a:endParaRPr/>
            </a:p>
            <a:p>
              <a:pPr marL="0" marR="0" lvl="0" indent="0" algn="ctr" rtl="0">
                <a:spcBef>
                  <a:spcPts val="0"/>
                </a:spcBef>
                <a:spcAft>
                  <a:spcPts val="0"/>
                </a:spcAft>
                <a:buNone/>
              </a:pPr>
              <a:r>
                <a:rPr lang="en-US" sz="2000">
                  <a:solidFill>
                    <a:srgbClr val="C00000"/>
                  </a:solidFill>
                  <a:latin typeface="Arial"/>
                  <a:ea typeface="Arial"/>
                  <a:cs typeface="Arial"/>
                  <a:sym typeface="Arial"/>
                </a:rPr>
                <a:t>(Nhóm 2)</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1"/>
          <p:cNvPicPr preferRelativeResize="0"/>
          <p:nvPr/>
        </p:nvPicPr>
        <p:blipFill rotWithShape="1">
          <a:blip r:embed="rId3">
            <a:alphaModFix/>
          </a:blip>
          <a:srcRect/>
          <a:stretch/>
        </p:blipFill>
        <p:spPr>
          <a:xfrm flipH="1">
            <a:off x="685800" y="2246148"/>
            <a:ext cx="2028825" cy="2962275"/>
          </a:xfrm>
          <a:prstGeom prst="rect">
            <a:avLst/>
          </a:prstGeom>
          <a:noFill/>
          <a:ln>
            <a:noFill/>
          </a:ln>
        </p:spPr>
      </p:pic>
      <p:sp>
        <p:nvSpPr>
          <p:cNvPr id="224" name="Google Shape;224;p31"/>
          <p:cNvSpPr/>
          <p:nvPr/>
        </p:nvSpPr>
        <p:spPr>
          <a:xfrm>
            <a:off x="3810000" y="1308349"/>
            <a:ext cx="6248400" cy="2501651"/>
          </a:xfrm>
          <a:prstGeom prst="wedgeRoundRectCallout">
            <a:avLst>
              <a:gd name="adj1" fmla="val -71512"/>
              <a:gd name="adj2" fmla="val 33199"/>
              <a:gd name="adj3" fmla="val 16667"/>
            </a:avLst>
          </a:prstGeom>
          <a:gradFill>
            <a:gsLst>
              <a:gs pos="0">
                <a:srgbClr val="E3FDFF"/>
              </a:gs>
              <a:gs pos="35000">
                <a:srgbClr val="EAFFFF"/>
              </a:gs>
              <a:gs pos="100000">
                <a:srgbClr val="F6FDFF"/>
              </a:gs>
            </a:gsLst>
            <a:lin ang="16200000" scaled="0"/>
          </a:gradFill>
          <a:ln w="9525" cap="flat" cmpd="sng">
            <a:solidFill>
              <a:srgbClr val="92D05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38075" rIns="91425" bIns="38075" anchor="ctr" anchorCtr="0">
            <a:noAutofit/>
          </a:bodyPr>
          <a:lstStyle/>
          <a:p>
            <a:pPr marL="0" marR="0" lvl="0" indent="269875" algn="just" rtl="0">
              <a:lnSpc>
                <a:spcPct val="114000"/>
              </a:lnSpc>
              <a:spcBef>
                <a:spcPts val="0"/>
              </a:spcBef>
              <a:spcAft>
                <a:spcPts val="0"/>
              </a:spcAft>
              <a:buClr>
                <a:srgbClr val="C00000"/>
              </a:buClr>
              <a:buSzPts val="1800"/>
              <a:buFont typeface="Arial"/>
              <a:buNone/>
            </a:pPr>
            <a:r>
              <a:rPr lang="en-US" sz="1800" b="1">
                <a:solidFill>
                  <a:srgbClr val="C00000"/>
                </a:solidFill>
                <a:latin typeface="Arial"/>
                <a:ea typeface="Arial"/>
                <a:cs typeface="Arial"/>
                <a:sym typeface="Arial"/>
              </a:rPr>
              <a:t>Đàn tranh </a:t>
            </a:r>
            <a:r>
              <a:rPr lang="en-US" sz="1800">
                <a:solidFill>
                  <a:srgbClr val="0000FF"/>
                </a:solidFill>
                <a:latin typeface="Arial"/>
                <a:ea typeface="Arial"/>
                <a:cs typeface="Arial"/>
                <a:sym typeface="Arial"/>
              </a:rPr>
              <a:t>có 16 dây, còn gọi là đàn thập lục. Đàn không có cần, thân đàn đồng thời là hộp cộng hưởng. Khi chơi đàn, người ta dùng tay phải có đeo móng ở đầu ngón tay để gảy; các ngón của bàn tay trái dùng để rung, nhấn. Âm sắc của đàn tranh trong trẻo, thanh thoát, có thể nhấn nhá rất mềm mại. Đàn tranh thường được sử dụng để độc tấu, hòa tấu, đệm hát, đệm ngâm thơ,...</a:t>
            </a:r>
            <a:endParaRPr sz="2400" b="0" strike="noStrike" cap="none">
              <a:solidFill>
                <a:srgbClr val="0000FF"/>
              </a:solidFill>
              <a:latin typeface="Arial"/>
              <a:ea typeface="Arial"/>
              <a:cs typeface="Arial"/>
              <a:sym typeface="Arial"/>
            </a:endParaRPr>
          </a:p>
        </p:txBody>
      </p:sp>
      <p:sp>
        <p:nvSpPr>
          <p:cNvPr id="225" name="Google Shape;225;p31"/>
          <p:cNvSpPr/>
          <p:nvPr/>
        </p:nvSpPr>
        <p:spPr>
          <a:xfrm>
            <a:off x="3505200" y="3729447"/>
            <a:ext cx="7696200" cy="2503674"/>
          </a:xfrm>
          <a:prstGeom prst="wedgeRectCallout">
            <a:avLst>
              <a:gd name="adj1" fmla="val -62027"/>
              <a:gd name="adj2" fmla="val -48488"/>
            </a:avLst>
          </a:prstGeom>
          <a:solidFill>
            <a:srgbClr val="FFF3F9"/>
          </a:solidFill>
          <a:ln w="9525"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38075" rIns="91425" bIns="38075" anchor="ctr" anchorCtr="0">
            <a:noAutofit/>
          </a:bodyPr>
          <a:lstStyle/>
          <a:p>
            <a:pPr marL="0" marR="0" lvl="0" indent="269875" algn="just" rtl="0">
              <a:lnSpc>
                <a:spcPct val="114000"/>
              </a:lnSpc>
              <a:spcBef>
                <a:spcPts val="0"/>
              </a:spcBef>
              <a:spcAft>
                <a:spcPts val="0"/>
              </a:spcAft>
              <a:buClr>
                <a:srgbClr val="C00000"/>
              </a:buClr>
              <a:buSzPts val="2000"/>
              <a:buFont typeface="Arial"/>
              <a:buNone/>
            </a:pPr>
            <a:r>
              <a:rPr lang="en-US" sz="2000" b="1">
                <a:solidFill>
                  <a:srgbClr val="C00000"/>
                </a:solidFill>
                <a:latin typeface="Arial"/>
                <a:ea typeface="Arial"/>
                <a:cs typeface="Arial"/>
                <a:sym typeface="Arial"/>
              </a:rPr>
              <a:t>Đàn đáy </a:t>
            </a:r>
            <a:r>
              <a:rPr lang="en-US" sz="2000">
                <a:solidFill>
                  <a:srgbClr val="0000FF"/>
                </a:solidFill>
                <a:latin typeface="Arial"/>
                <a:ea typeface="Arial"/>
                <a:cs typeface="Arial"/>
                <a:sym typeface="Arial"/>
              </a:rPr>
              <a:t>có 3 dây, cần đàn rất dài, thùng đàn hình thang cân, mặt sau của thùng đàn có một lỗ lớn. Khi chơi đàn, người ta dùng tay phải cầm móng để gảy; tay trái bấm vào dây đàn trên hàng phím tạo cao độ cho âm thanh. Âm sắc của đàn đáy hơi đục, ấm, thích hợp với tình cảm sâu lắng. Đàn đáy là loại nhạc cụ chỉ có ở Việt Nam, và là nhạc cụ giai điệu duy nhất được dùng với phách và trống chầu khi diễn xướng Ca trù.</a:t>
            </a:r>
            <a:endParaRPr sz="2000" b="0" strike="noStrike" cap="none">
              <a:solidFill>
                <a:srgbClr val="0000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
                                        </p:tgtEl>
                                        <p:attrNameLst>
                                          <p:attrName>style.visibility</p:attrName>
                                        </p:attrNameLst>
                                      </p:cBhvr>
                                      <p:to>
                                        <p:strVal val="visible"/>
                                      </p:to>
                                    </p:set>
                                    <p:animEffect transition="in" filter="fade">
                                      <p:cBhvr>
                                        <p:cTn id="11"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2"/>
          <p:cNvPicPr preferRelativeResize="0"/>
          <p:nvPr/>
        </p:nvPicPr>
        <p:blipFill rotWithShape="1">
          <a:blip r:embed="rId3">
            <a:alphaModFix/>
          </a:blip>
          <a:srcRect/>
          <a:stretch/>
        </p:blipFill>
        <p:spPr>
          <a:xfrm>
            <a:off x="343506" y="2590800"/>
            <a:ext cx="5554133" cy="3124200"/>
          </a:xfrm>
          <a:prstGeom prst="rect">
            <a:avLst/>
          </a:prstGeom>
          <a:noFill/>
          <a:ln w="28575" cap="flat" cmpd="sng">
            <a:solidFill>
              <a:srgbClr val="FFC000"/>
            </a:solidFill>
            <a:prstDash val="solid"/>
            <a:round/>
            <a:headEnd type="none" w="sm" len="sm"/>
            <a:tailEnd type="none" w="sm" len="sm"/>
          </a:ln>
        </p:spPr>
      </p:pic>
      <p:pic>
        <p:nvPicPr>
          <p:cNvPr id="231" name="Google Shape;231;p32"/>
          <p:cNvPicPr preferRelativeResize="0"/>
          <p:nvPr/>
        </p:nvPicPr>
        <p:blipFill rotWithShape="1">
          <a:blip r:embed="rId4">
            <a:alphaModFix/>
          </a:blip>
          <a:srcRect/>
          <a:stretch/>
        </p:blipFill>
        <p:spPr>
          <a:xfrm>
            <a:off x="6247794" y="1447800"/>
            <a:ext cx="5600700" cy="3733800"/>
          </a:xfrm>
          <a:prstGeom prst="flowChartAlternateProcess">
            <a:avLst/>
          </a:prstGeom>
          <a:noFill/>
          <a:ln w="28575" cap="flat" cmpd="sng">
            <a:solidFill>
              <a:srgbClr val="FFC000"/>
            </a:solidFill>
            <a:prstDash val="solid"/>
            <a:round/>
            <a:headEnd type="none" w="sm" len="sm"/>
            <a:tailEnd type="none" w="sm" len="sm"/>
          </a:ln>
        </p:spPr>
      </p:pic>
      <p:sp>
        <p:nvSpPr>
          <p:cNvPr id="232" name="Google Shape;232;p32"/>
          <p:cNvSpPr txBox="1"/>
          <p:nvPr/>
        </p:nvSpPr>
        <p:spPr>
          <a:xfrm>
            <a:off x="1600200" y="1824335"/>
            <a:ext cx="27991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FF"/>
                </a:solidFill>
                <a:latin typeface="Arial"/>
                <a:ea typeface="Arial"/>
                <a:cs typeface="Arial"/>
                <a:sym typeface="Arial"/>
              </a:rPr>
              <a:t>Đàn tranh hòa tấu</a:t>
            </a:r>
            <a:endParaRPr/>
          </a:p>
        </p:txBody>
      </p:sp>
      <p:sp>
        <p:nvSpPr>
          <p:cNvPr id="233" name="Google Shape;233;p32"/>
          <p:cNvSpPr txBox="1"/>
          <p:nvPr/>
        </p:nvSpPr>
        <p:spPr>
          <a:xfrm>
            <a:off x="7239000" y="685800"/>
            <a:ext cx="36215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FF"/>
                </a:solidFill>
                <a:latin typeface="Arial"/>
                <a:ea typeface="Arial"/>
                <a:cs typeface="Arial"/>
                <a:sym typeface="Arial"/>
              </a:rPr>
              <a:t>Đàn đáy đệm hát Ca trù</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1981200" y="304800"/>
            <a:ext cx="83820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III. Trải nghiệm và khám phá</a:t>
            </a:r>
            <a:endParaRPr sz="3200" b="1">
              <a:solidFill>
                <a:srgbClr val="0000FF"/>
              </a:solidFill>
            </a:endParaRPr>
          </a:p>
        </p:txBody>
      </p:sp>
      <p:grpSp>
        <p:nvGrpSpPr>
          <p:cNvPr id="239" name="Google Shape;239;p33"/>
          <p:cNvGrpSpPr/>
          <p:nvPr/>
        </p:nvGrpSpPr>
        <p:grpSpPr>
          <a:xfrm>
            <a:off x="2424464" y="914400"/>
            <a:ext cx="7724004" cy="5595977"/>
            <a:chOff x="2424464" y="914400"/>
            <a:chExt cx="7724004" cy="5595977"/>
          </a:xfrm>
        </p:grpSpPr>
        <p:pic>
          <p:nvPicPr>
            <p:cNvPr id="240" name="Google Shape;240;p33"/>
            <p:cNvPicPr preferRelativeResize="0"/>
            <p:nvPr/>
          </p:nvPicPr>
          <p:blipFill rotWithShape="1">
            <a:blip r:embed="rId3">
              <a:alphaModFix/>
            </a:blip>
            <a:srcRect l="37951" b="74648"/>
            <a:stretch/>
          </p:blipFill>
          <p:spPr>
            <a:xfrm>
              <a:off x="3124200" y="914400"/>
              <a:ext cx="6324533" cy="1582524"/>
            </a:xfrm>
            <a:prstGeom prst="rect">
              <a:avLst/>
            </a:prstGeom>
            <a:noFill/>
            <a:ln>
              <a:noFill/>
            </a:ln>
          </p:spPr>
        </p:pic>
        <p:pic>
          <p:nvPicPr>
            <p:cNvPr id="241" name="Google Shape;241;p33"/>
            <p:cNvPicPr preferRelativeResize="0"/>
            <p:nvPr/>
          </p:nvPicPr>
          <p:blipFill rotWithShape="1">
            <a:blip r:embed="rId3">
              <a:alphaModFix/>
            </a:blip>
            <a:srcRect l="7763" t="25351" r="4257"/>
            <a:stretch/>
          </p:blipFill>
          <p:spPr>
            <a:xfrm>
              <a:off x="2424464" y="2496924"/>
              <a:ext cx="7724004" cy="4013453"/>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1905000" y="76200"/>
            <a:ext cx="8229600" cy="6858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00FF"/>
                </a:solidFill>
              </a:rPr>
              <a:t>Ví dụ:</a:t>
            </a:r>
            <a:endParaRPr sz="3200" b="1" i="1">
              <a:solidFill>
                <a:srgbClr val="C00000"/>
              </a:solidFill>
            </a:endParaRPr>
          </a:p>
        </p:txBody>
      </p:sp>
      <p:pic>
        <p:nvPicPr>
          <p:cNvPr id="247" name="Google Shape;247;p34"/>
          <p:cNvPicPr preferRelativeResize="0"/>
          <p:nvPr/>
        </p:nvPicPr>
        <p:blipFill rotWithShape="1">
          <a:blip r:embed="rId3">
            <a:alphaModFix/>
          </a:blip>
          <a:srcRect/>
          <a:stretch/>
        </p:blipFill>
        <p:spPr>
          <a:xfrm>
            <a:off x="1235858" y="609600"/>
            <a:ext cx="9720283" cy="6019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1981200" y="854076"/>
            <a:ext cx="8229600" cy="8735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Dặn dò về nhà</a:t>
            </a:r>
            <a:endParaRPr sz="3200" b="1">
              <a:solidFill>
                <a:srgbClr val="0000FF"/>
              </a:solidFill>
            </a:endParaRPr>
          </a:p>
        </p:txBody>
      </p:sp>
      <p:sp>
        <p:nvSpPr>
          <p:cNvPr id="253" name="Google Shape;253;p35"/>
          <p:cNvSpPr txBox="1">
            <a:spLocks noGrp="1"/>
          </p:cNvSpPr>
          <p:nvPr>
            <p:ph type="body" idx="1"/>
          </p:nvPr>
        </p:nvSpPr>
        <p:spPr>
          <a:xfrm>
            <a:off x="2209800" y="1981200"/>
            <a:ext cx="8382000" cy="3495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FF"/>
              </a:buClr>
              <a:buSzPts val="2800"/>
              <a:buFont typeface="Arial"/>
              <a:buNone/>
            </a:pPr>
            <a:r>
              <a:rPr lang="en-US" sz="2800">
                <a:solidFill>
                  <a:srgbClr val="0000FF"/>
                </a:solidFill>
              </a:rPr>
              <a:t>- Tập biểu diễn bài </a:t>
            </a:r>
            <a:r>
              <a:rPr lang="en-US" sz="2800" i="1">
                <a:solidFill>
                  <a:srgbClr val="0000FF"/>
                </a:solidFill>
              </a:rPr>
              <a:t>Bụi phấn </a:t>
            </a:r>
            <a:r>
              <a:rPr lang="en-US" sz="2800">
                <a:solidFill>
                  <a:srgbClr val="0000FF"/>
                </a:solidFill>
              </a:rPr>
              <a:t>kết hợp gõ đệm hoặc vận động phụ hoạ.</a:t>
            </a:r>
            <a:endParaRPr/>
          </a:p>
          <a:p>
            <a:pPr marL="0" lvl="0" indent="0" algn="l" rtl="0">
              <a:spcBef>
                <a:spcPts val="640"/>
              </a:spcBef>
              <a:spcAft>
                <a:spcPts val="0"/>
              </a:spcAft>
              <a:buClr>
                <a:schemeClr val="dk1"/>
              </a:buClr>
              <a:buSzPts val="3200"/>
              <a:buFont typeface="Arial"/>
              <a:buNone/>
            </a:pPr>
            <a:endParaRPr/>
          </a:p>
        </p:txBody>
      </p:sp>
      <p:pic>
        <p:nvPicPr>
          <p:cNvPr id="254" name="Google Shape;254;p35"/>
          <p:cNvPicPr preferRelativeResize="0"/>
          <p:nvPr/>
        </p:nvPicPr>
        <p:blipFill rotWithShape="1">
          <a:blip r:embed="rId4">
            <a:alphaModFix/>
          </a:blip>
          <a:srcRect/>
          <a:stretch/>
        </p:blipFill>
        <p:spPr>
          <a:xfrm>
            <a:off x="5562600" y="3733800"/>
            <a:ext cx="2519671" cy="29098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8"/>
          <p:cNvSpPr txBox="1">
            <a:spLocks noGrp="1"/>
          </p:cNvSpPr>
          <p:nvPr>
            <p:ph type="ctrTitle"/>
          </p:nvPr>
        </p:nvSpPr>
        <p:spPr>
          <a:xfrm>
            <a:off x="2209800" y="152401"/>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0000FF"/>
                </a:solidFill>
              </a:rPr>
              <a:t>Chủ đề 3</a:t>
            </a:r>
            <a:br>
              <a:rPr lang="en-US" sz="3600" b="1">
                <a:solidFill>
                  <a:srgbClr val="0000FF"/>
                </a:solidFill>
              </a:rPr>
            </a:br>
            <a:r>
              <a:rPr lang="en-US" sz="3600" b="1">
                <a:solidFill>
                  <a:srgbClr val="C00000"/>
                </a:solidFill>
              </a:rPr>
              <a:t>BIẾT ƠN THẦY CÔ</a:t>
            </a:r>
            <a:endParaRPr sz="3600" b="1">
              <a:solidFill>
                <a:srgbClr val="C00000"/>
              </a:solidFill>
            </a:endParaRPr>
          </a:p>
        </p:txBody>
      </p:sp>
      <p:sp>
        <p:nvSpPr>
          <p:cNvPr id="124" name="Google Shape;124;p18"/>
          <p:cNvSpPr txBox="1">
            <a:spLocks noGrp="1"/>
          </p:cNvSpPr>
          <p:nvPr>
            <p:ph type="subTitle" idx="1"/>
          </p:nvPr>
        </p:nvSpPr>
        <p:spPr>
          <a:xfrm>
            <a:off x="1676400" y="1981200"/>
            <a:ext cx="8839200" cy="3733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FF"/>
              </a:buClr>
              <a:buSzPts val="3600"/>
              <a:buFont typeface="Arial"/>
              <a:buNone/>
            </a:pPr>
            <a:r>
              <a:rPr lang="en-US" sz="3600" b="1">
                <a:solidFill>
                  <a:srgbClr val="0000FF"/>
                </a:solidFill>
              </a:rPr>
              <a:t>Tiết 2</a:t>
            </a:r>
            <a:endParaRPr/>
          </a:p>
          <a:p>
            <a:pPr marL="0" lvl="0" indent="0" algn="just" rtl="0">
              <a:spcBef>
                <a:spcPts val="640"/>
              </a:spcBef>
              <a:spcAft>
                <a:spcPts val="0"/>
              </a:spcAft>
              <a:buClr>
                <a:srgbClr val="C00000"/>
              </a:buClr>
              <a:buSzPts val="3200"/>
              <a:buFont typeface="Arial"/>
              <a:buNone/>
            </a:pPr>
            <a:r>
              <a:rPr lang="en-US" b="1">
                <a:solidFill>
                  <a:srgbClr val="C00000"/>
                </a:solidFill>
              </a:rPr>
              <a:t>– Ôn tập bài hát </a:t>
            </a:r>
            <a:r>
              <a:rPr lang="en-US" b="1" i="1">
                <a:solidFill>
                  <a:srgbClr val="C00000"/>
                </a:solidFill>
              </a:rPr>
              <a:t>Bụi phấn</a:t>
            </a:r>
            <a:r>
              <a:rPr lang="en-US" b="1">
                <a:solidFill>
                  <a:srgbClr val="C00000"/>
                </a:solidFill>
              </a:rPr>
              <a:t>, kết hợp gõ đệm bằng nhạc cụ gõ và động tác cơ thể</a:t>
            </a:r>
            <a:endParaRPr>
              <a:solidFill>
                <a:srgbClr val="C00000"/>
              </a:solidFill>
            </a:endParaRPr>
          </a:p>
          <a:p>
            <a:pPr marL="0" lvl="0" indent="0" algn="just" rtl="0">
              <a:spcBef>
                <a:spcPts val="640"/>
              </a:spcBef>
              <a:spcAft>
                <a:spcPts val="0"/>
              </a:spcAft>
              <a:buClr>
                <a:srgbClr val="C00000"/>
              </a:buClr>
              <a:buSzPts val="3200"/>
              <a:buFont typeface="Arial"/>
              <a:buNone/>
            </a:pPr>
            <a:r>
              <a:rPr lang="en-US" b="1">
                <a:solidFill>
                  <a:srgbClr val="C00000"/>
                </a:solidFill>
              </a:rPr>
              <a:t>– Đàn tranh và đàn đáy</a:t>
            </a:r>
            <a:endParaRPr/>
          </a:p>
          <a:p>
            <a:pPr marL="0" lvl="0" indent="0" algn="just" rtl="0">
              <a:spcBef>
                <a:spcPts val="640"/>
              </a:spcBef>
              <a:spcAft>
                <a:spcPts val="0"/>
              </a:spcAft>
              <a:buClr>
                <a:srgbClr val="C00000"/>
              </a:buClr>
              <a:buSzPts val="3200"/>
              <a:buFont typeface="Arial"/>
              <a:buNone/>
            </a:pPr>
            <a:r>
              <a:rPr lang="en-US" b="1">
                <a:solidFill>
                  <a:srgbClr val="C00000"/>
                </a:solidFill>
              </a:rPr>
              <a:t>– Trải nghiệm và khám phá</a:t>
            </a:r>
            <a:r>
              <a:rPr lang="en-US" sz="2800" b="1">
                <a:solidFill>
                  <a:srgbClr val="0000FF"/>
                </a:solidFill>
                <a:latin typeface="Times New Roman"/>
                <a:ea typeface="Times New Roman"/>
                <a:cs typeface="Times New Roman"/>
                <a:sym typeface="Times New Roman"/>
              </a:rPr>
              <a:t> </a:t>
            </a:r>
            <a:endParaRPr sz="2800">
              <a:solidFill>
                <a:srgbClr val="0000FF"/>
              </a:solidFill>
              <a:latin typeface="Times New Roman"/>
              <a:ea typeface="Times New Roman"/>
              <a:cs typeface="Times New Roman"/>
              <a:sym typeface="Times New Roman"/>
            </a:endParaRPr>
          </a:p>
          <a:p>
            <a:pPr marL="0" lvl="0" indent="0" algn="ctr" rtl="0">
              <a:spcBef>
                <a:spcPts val="640"/>
              </a:spcBef>
              <a:spcAft>
                <a:spcPts val="0"/>
              </a:spcAft>
              <a:buClr>
                <a:schemeClr val="dk1"/>
              </a:buClr>
              <a:buSzPts val="3200"/>
              <a:buFont typeface="Arial"/>
              <a:buNone/>
            </a:pPr>
            <a:endParaRPr b="1">
              <a:solidFill>
                <a:srgbClr val="0000FF"/>
              </a:solidFill>
              <a:latin typeface="Times New Roman"/>
              <a:ea typeface="Times New Roman"/>
              <a:cs typeface="Times New Roman"/>
              <a:sym typeface="Times New Roman"/>
            </a:endParaRPr>
          </a:p>
        </p:txBody>
      </p:sp>
      <p:pic>
        <p:nvPicPr>
          <p:cNvPr id="125" name="Google Shape;125;p18"/>
          <p:cNvPicPr preferRelativeResize="0"/>
          <p:nvPr/>
        </p:nvPicPr>
        <p:blipFill rotWithShape="1">
          <a:blip r:embed="rId4">
            <a:alphaModFix/>
          </a:blip>
          <a:srcRect/>
          <a:stretch/>
        </p:blipFill>
        <p:spPr>
          <a:xfrm>
            <a:off x="152400" y="155575"/>
            <a:ext cx="1727200" cy="193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304800" y="304800"/>
            <a:ext cx="1158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a:solidFill>
                  <a:srgbClr val="0000FF"/>
                </a:solidFill>
              </a:rPr>
              <a:t>I. Ôn tập bài hát </a:t>
            </a:r>
            <a:r>
              <a:rPr lang="en-US" sz="3200" b="1" i="1">
                <a:solidFill>
                  <a:srgbClr val="0000FF"/>
                </a:solidFill>
              </a:rPr>
              <a:t>Bụi phấn</a:t>
            </a:r>
            <a:r>
              <a:rPr lang="en-US" sz="3200" b="1">
                <a:solidFill>
                  <a:srgbClr val="0000FF"/>
                </a:solidFill>
              </a:rPr>
              <a:t>,</a:t>
            </a:r>
            <a:br>
              <a:rPr lang="en-US" sz="3200" b="1">
                <a:solidFill>
                  <a:srgbClr val="0000FF"/>
                </a:solidFill>
              </a:rPr>
            </a:br>
            <a:r>
              <a:rPr lang="en-US" sz="3200" b="1">
                <a:solidFill>
                  <a:srgbClr val="0000FF"/>
                </a:solidFill>
              </a:rPr>
              <a:t>kết hợp gõ đệm bằng nhạc cụ gõ và động tác cơ thể</a:t>
            </a:r>
            <a:endParaRPr sz="3200">
              <a:solidFill>
                <a:srgbClr val="0000FF"/>
              </a:solidFill>
            </a:endParaRPr>
          </a:p>
        </p:txBody>
      </p:sp>
      <p:pic>
        <p:nvPicPr>
          <p:cNvPr id="131" name="Google Shape;131;p19"/>
          <p:cNvPicPr preferRelativeResize="0"/>
          <p:nvPr/>
        </p:nvPicPr>
        <p:blipFill rotWithShape="1">
          <a:blip r:embed="rId3">
            <a:alphaModFix/>
          </a:blip>
          <a:srcRect/>
          <a:stretch/>
        </p:blipFill>
        <p:spPr>
          <a:xfrm>
            <a:off x="2200275" y="1571625"/>
            <a:ext cx="7791450" cy="505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p:nvPr/>
        </p:nvSpPr>
        <p:spPr>
          <a:xfrm>
            <a:off x="304800" y="152400"/>
            <a:ext cx="115824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0000FF"/>
                </a:solidFill>
                <a:latin typeface="Arial"/>
                <a:ea typeface="Arial"/>
                <a:cs typeface="Arial"/>
                <a:sym typeface="Arial"/>
              </a:rPr>
              <a:t>a. Ôn tập bài hát </a:t>
            </a:r>
            <a:r>
              <a:rPr lang="en-US" sz="3200" b="1" i="1" u="none" strike="noStrike" cap="none">
                <a:solidFill>
                  <a:srgbClr val="0000FF"/>
                </a:solidFill>
                <a:latin typeface="Arial"/>
                <a:ea typeface="Arial"/>
                <a:cs typeface="Arial"/>
                <a:sym typeface="Arial"/>
              </a:rPr>
              <a:t>Bụi phấn</a:t>
            </a:r>
            <a:endParaRPr sz="3200" b="0" i="0" u="none" strike="noStrike" cap="none">
              <a:solidFill>
                <a:srgbClr val="0000FF"/>
              </a:solidFill>
              <a:latin typeface="Arial"/>
              <a:ea typeface="Arial"/>
              <a:cs typeface="Arial"/>
              <a:sym typeface="Arial"/>
            </a:endParaRPr>
          </a:p>
        </p:txBody>
      </p:sp>
      <p:pic>
        <p:nvPicPr>
          <p:cNvPr id="137" name="Google Shape;137;p20"/>
          <p:cNvPicPr preferRelativeResize="0"/>
          <p:nvPr/>
        </p:nvPicPr>
        <p:blipFill rotWithShape="1">
          <a:blip r:embed="rId3">
            <a:alphaModFix/>
          </a:blip>
          <a:srcRect/>
          <a:stretch/>
        </p:blipFill>
        <p:spPr>
          <a:xfrm>
            <a:off x="4724400" y="4589981"/>
            <a:ext cx="2967227" cy="2191819"/>
          </a:xfrm>
          <a:prstGeom prst="rect">
            <a:avLst/>
          </a:prstGeom>
          <a:noFill/>
          <a:ln>
            <a:noFill/>
          </a:ln>
        </p:spPr>
      </p:pic>
      <p:pic>
        <p:nvPicPr>
          <p:cNvPr id="138" name="Google Shape;138;p20"/>
          <p:cNvPicPr preferRelativeResize="0"/>
          <p:nvPr/>
        </p:nvPicPr>
        <p:blipFill rotWithShape="1">
          <a:blip r:embed="rId4">
            <a:alphaModFix/>
          </a:blip>
          <a:srcRect l="2489" r="2104"/>
          <a:stretch/>
        </p:blipFill>
        <p:spPr>
          <a:xfrm>
            <a:off x="1562150" y="761999"/>
            <a:ext cx="8953450" cy="36535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2362200" y="-76200"/>
            <a:ext cx="73914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00B050"/>
                </a:solidFill>
              </a:rPr>
              <a:t>Nghe bài hát</a:t>
            </a:r>
            <a:endParaRPr sz="2800" b="1">
              <a:solidFill>
                <a:srgbClr val="00B050"/>
              </a:solidFill>
            </a:endParaRPr>
          </a:p>
        </p:txBody>
      </p:sp>
      <p:pic>
        <p:nvPicPr>
          <p:cNvPr id="144" name="Google Shape;144;p21"/>
          <p:cNvPicPr preferRelativeResize="0"/>
          <p:nvPr/>
        </p:nvPicPr>
        <p:blipFill rotWithShape="1">
          <a:blip r:embed="rId3">
            <a:alphaModFix/>
          </a:blip>
          <a:srcRect/>
          <a:stretch/>
        </p:blipFill>
        <p:spPr>
          <a:xfrm>
            <a:off x="1416050" y="715962"/>
            <a:ext cx="9359900" cy="61387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p:nvPr/>
        </p:nvSpPr>
        <p:spPr>
          <a:xfrm>
            <a:off x="1981200" y="228600"/>
            <a:ext cx="8077200" cy="1219200"/>
          </a:xfrm>
          <a:custGeom>
            <a:avLst/>
            <a:gdLst/>
            <a:ahLst/>
            <a:cxnLst/>
            <a:rect l="l" t="t" r="r" b="b"/>
            <a:pathLst>
              <a:path w="6681500" h="990600" extrusionOk="0">
                <a:moveTo>
                  <a:pt x="509300" y="165103"/>
                </a:moveTo>
                <a:cubicBezTo>
                  <a:pt x="509300" y="73919"/>
                  <a:pt x="583219" y="0"/>
                  <a:pt x="674403" y="0"/>
                </a:cubicBezTo>
                <a:lnTo>
                  <a:pt x="1538000" y="0"/>
                </a:lnTo>
                <a:lnTo>
                  <a:pt x="1538000" y="0"/>
                </a:lnTo>
                <a:lnTo>
                  <a:pt x="3081050" y="0"/>
                </a:lnTo>
                <a:lnTo>
                  <a:pt x="6516397" y="0"/>
                </a:lnTo>
                <a:cubicBezTo>
                  <a:pt x="6607581" y="0"/>
                  <a:pt x="6681500" y="73919"/>
                  <a:pt x="6681500" y="165103"/>
                </a:cubicBezTo>
                <a:lnTo>
                  <a:pt x="6681500" y="577850"/>
                </a:lnTo>
                <a:lnTo>
                  <a:pt x="6681500" y="577850"/>
                </a:lnTo>
                <a:lnTo>
                  <a:pt x="6681500" y="825500"/>
                </a:lnTo>
                <a:lnTo>
                  <a:pt x="6681500" y="825497"/>
                </a:lnTo>
                <a:cubicBezTo>
                  <a:pt x="6681500" y="916681"/>
                  <a:pt x="6607581" y="990600"/>
                  <a:pt x="6516397" y="990600"/>
                </a:cubicBezTo>
                <a:lnTo>
                  <a:pt x="3081050" y="990600"/>
                </a:lnTo>
                <a:lnTo>
                  <a:pt x="1538000" y="990600"/>
                </a:lnTo>
                <a:lnTo>
                  <a:pt x="1538000" y="990600"/>
                </a:lnTo>
                <a:lnTo>
                  <a:pt x="674403" y="990600"/>
                </a:lnTo>
                <a:cubicBezTo>
                  <a:pt x="583219" y="990600"/>
                  <a:pt x="509300" y="916681"/>
                  <a:pt x="509300" y="825497"/>
                </a:cubicBezTo>
                <a:lnTo>
                  <a:pt x="509300" y="825500"/>
                </a:lnTo>
                <a:lnTo>
                  <a:pt x="0" y="977604"/>
                </a:lnTo>
                <a:lnTo>
                  <a:pt x="509300" y="577850"/>
                </a:lnTo>
                <a:lnTo>
                  <a:pt x="509300" y="165103"/>
                </a:lnTo>
                <a:close/>
              </a:path>
            </a:pathLst>
          </a:custGeom>
          <a:solidFill>
            <a:srgbClr val="E7FFFF"/>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C00000"/>
                </a:solidFill>
                <a:latin typeface="Arial"/>
                <a:ea typeface="Arial"/>
                <a:cs typeface="Arial"/>
                <a:sym typeface="Arial"/>
              </a:rPr>
              <a:t>     </a:t>
            </a:r>
            <a:r>
              <a:rPr lang="en-US" sz="2800" b="1" i="0" u="none" strike="noStrike" cap="none">
                <a:solidFill>
                  <a:srgbClr val="0000FF"/>
                </a:solidFill>
                <a:latin typeface="Arial"/>
                <a:ea typeface="Arial"/>
                <a:cs typeface="Arial"/>
                <a:sym typeface="Arial"/>
              </a:rPr>
              <a:t>Hát kết hợp vỗ tay nhịp nhàng;</a:t>
            </a:r>
            <a:br>
              <a:rPr lang="en-US" sz="2800" b="1" i="0" u="none" strike="noStrike" cap="none">
                <a:solidFill>
                  <a:srgbClr val="0000FF"/>
                </a:solidFill>
                <a:latin typeface="Arial"/>
                <a:ea typeface="Arial"/>
                <a:cs typeface="Arial"/>
                <a:sym typeface="Arial"/>
              </a:rPr>
            </a:br>
            <a:r>
              <a:rPr lang="en-US" sz="2800" b="1" i="0" u="none" strike="noStrike" cap="none">
                <a:solidFill>
                  <a:srgbClr val="0000FF"/>
                </a:solidFill>
                <a:latin typeface="Arial"/>
                <a:ea typeface="Arial"/>
                <a:cs typeface="Arial"/>
                <a:sym typeface="Arial"/>
              </a:rPr>
              <a:t>      thể hiện tình cảm thiết tha</a:t>
            </a:r>
            <a:endParaRPr sz="2800" b="1" i="0" u="none" strike="noStrike" cap="none">
              <a:solidFill>
                <a:srgbClr val="0000FF"/>
              </a:solidFill>
              <a:latin typeface="Arial"/>
              <a:ea typeface="Arial"/>
              <a:cs typeface="Arial"/>
              <a:sym typeface="Arial"/>
            </a:endParaRPr>
          </a:p>
        </p:txBody>
      </p:sp>
      <p:pic>
        <p:nvPicPr>
          <p:cNvPr id="150" name="Google Shape;150;p22"/>
          <p:cNvPicPr preferRelativeResize="0"/>
          <p:nvPr/>
        </p:nvPicPr>
        <p:blipFill rotWithShape="1">
          <a:blip r:embed="rId3">
            <a:alphaModFix/>
          </a:blip>
          <a:srcRect/>
          <a:stretch/>
        </p:blipFill>
        <p:spPr>
          <a:xfrm>
            <a:off x="457200" y="1447800"/>
            <a:ext cx="1890324" cy="2590800"/>
          </a:xfrm>
          <a:prstGeom prst="rect">
            <a:avLst/>
          </a:prstGeom>
          <a:noFill/>
          <a:ln>
            <a:noFill/>
          </a:ln>
        </p:spPr>
      </p:pic>
      <p:pic>
        <p:nvPicPr>
          <p:cNvPr id="151" name="Google Shape;151;p22"/>
          <p:cNvPicPr preferRelativeResize="0"/>
          <p:nvPr/>
        </p:nvPicPr>
        <p:blipFill rotWithShape="1">
          <a:blip r:embed="rId4">
            <a:alphaModFix/>
          </a:blip>
          <a:srcRect/>
          <a:stretch/>
        </p:blipFill>
        <p:spPr>
          <a:xfrm>
            <a:off x="2286000" y="1600200"/>
            <a:ext cx="7841505" cy="51429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p:nvPr/>
        </p:nvSpPr>
        <p:spPr>
          <a:xfrm>
            <a:off x="3200400" y="152400"/>
            <a:ext cx="5715000" cy="1524000"/>
          </a:xfrm>
          <a:prstGeom prst="wedgeRoundRectCallout">
            <a:avLst>
              <a:gd name="adj1" fmla="val -68627"/>
              <a:gd name="adj2" fmla="val 40773"/>
              <a:gd name="adj3" fmla="val 16667"/>
            </a:avLst>
          </a:prstGeom>
          <a:solidFill>
            <a:schemeClr val="accent5"/>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C00000"/>
                </a:solidFill>
                <a:latin typeface="Arial"/>
                <a:ea typeface="Arial"/>
                <a:cs typeface="Arial"/>
                <a:sym typeface="Arial"/>
              </a:rPr>
              <a:t>Hát có lĩnh xướng</a:t>
            </a:r>
            <a:endParaRPr/>
          </a:p>
          <a:p>
            <a:pPr marL="0" marR="0" lvl="0" indent="0" algn="just" rtl="0">
              <a:lnSpc>
                <a:spcPct val="150000"/>
              </a:lnSpc>
              <a:spcBef>
                <a:spcPts val="0"/>
              </a:spcBef>
              <a:spcAft>
                <a:spcPts val="0"/>
              </a:spcAft>
              <a:buNone/>
            </a:pPr>
            <a:r>
              <a:rPr lang="en-US" sz="2000" b="1" i="0" u="none" strike="noStrike" cap="none">
                <a:solidFill>
                  <a:srgbClr val="0000FF"/>
                </a:solidFill>
                <a:latin typeface="Arial"/>
                <a:ea typeface="Arial"/>
                <a:cs typeface="Arial"/>
                <a:sym typeface="Arial"/>
              </a:rPr>
              <a:t>– Đoạn 1 </a:t>
            </a:r>
            <a:r>
              <a:rPr lang="en-US" sz="2000" b="0" i="0" u="none" strike="noStrike" cap="none">
                <a:solidFill>
                  <a:srgbClr val="0000FF"/>
                </a:solidFill>
                <a:latin typeface="Arial"/>
                <a:ea typeface="Arial"/>
                <a:cs typeface="Arial"/>
                <a:sym typeface="Arial"/>
              </a:rPr>
              <a:t>(</a:t>
            </a:r>
            <a:r>
              <a:rPr lang="en-US" sz="2000" b="0" i="1" u="none" strike="noStrike" cap="none">
                <a:solidFill>
                  <a:srgbClr val="0000FF"/>
                </a:solidFill>
                <a:latin typeface="Arial"/>
                <a:ea typeface="Arial"/>
                <a:cs typeface="Arial"/>
                <a:sym typeface="Arial"/>
              </a:rPr>
              <a:t>Khi thầy..... tóc thầy)</a:t>
            </a:r>
            <a:r>
              <a:rPr lang="en-US" sz="2000" b="1" i="0" u="none" strike="noStrike" cap="none">
                <a:solidFill>
                  <a:srgbClr val="0000FF"/>
                </a:solidFill>
                <a:latin typeface="Arial"/>
                <a:ea typeface="Arial"/>
                <a:cs typeface="Arial"/>
                <a:sym typeface="Arial"/>
              </a:rPr>
              <a:t>:</a:t>
            </a:r>
            <a:r>
              <a:rPr lang="en-US" sz="2000" b="1" i="1" u="none" strike="noStrike" cap="none">
                <a:solidFill>
                  <a:srgbClr val="0000FF"/>
                </a:solidFill>
                <a:latin typeface="Arial"/>
                <a:ea typeface="Arial"/>
                <a:cs typeface="Arial"/>
                <a:sym typeface="Arial"/>
              </a:rPr>
              <a:t> </a:t>
            </a:r>
            <a:r>
              <a:rPr lang="en-US" sz="2000" b="0" i="0" u="none" strike="noStrike" cap="none">
                <a:solidFill>
                  <a:srgbClr val="0000FF"/>
                </a:solidFill>
                <a:latin typeface="Arial"/>
                <a:ea typeface="Arial"/>
                <a:cs typeface="Arial"/>
                <a:sym typeface="Arial"/>
              </a:rPr>
              <a:t>hát lĩnh xướng</a:t>
            </a:r>
            <a:endParaRPr sz="2000" b="1" i="0" u="none" strike="noStrike" cap="none">
              <a:solidFill>
                <a:srgbClr val="0000FF"/>
              </a:solidFill>
              <a:latin typeface="Arial"/>
              <a:ea typeface="Arial"/>
              <a:cs typeface="Arial"/>
              <a:sym typeface="Arial"/>
            </a:endParaRPr>
          </a:p>
          <a:p>
            <a:pPr marL="0" marR="0" lvl="0" indent="0" algn="just" rtl="0">
              <a:lnSpc>
                <a:spcPct val="150000"/>
              </a:lnSpc>
              <a:spcBef>
                <a:spcPts val="0"/>
              </a:spcBef>
              <a:spcAft>
                <a:spcPts val="0"/>
              </a:spcAft>
              <a:buNone/>
            </a:pPr>
            <a:r>
              <a:rPr lang="en-US" sz="2000" b="1" i="0" u="none" strike="noStrike" cap="none">
                <a:solidFill>
                  <a:srgbClr val="0000FF"/>
                </a:solidFill>
                <a:latin typeface="Arial"/>
                <a:ea typeface="Arial"/>
                <a:cs typeface="Arial"/>
                <a:sym typeface="Arial"/>
              </a:rPr>
              <a:t>– Đoạn 2 </a:t>
            </a:r>
            <a:r>
              <a:rPr lang="en-US" sz="2000" b="0" i="1" u="none" strike="noStrike" cap="none">
                <a:solidFill>
                  <a:srgbClr val="0000FF"/>
                </a:solidFill>
                <a:latin typeface="Arial"/>
                <a:ea typeface="Arial"/>
                <a:cs typeface="Arial"/>
                <a:sym typeface="Arial"/>
              </a:rPr>
              <a:t>(Em yêu..... còn thơ)</a:t>
            </a:r>
            <a:r>
              <a:rPr lang="en-US" sz="2000" b="1" i="0" u="none" strike="noStrike" cap="none">
                <a:solidFill>
                  <a:srgbClr val="0000FF"/>
                </a:solidFill>
                <a:latin typeface="Arial"/>
                <a:ea typeface="Arial"/>
                <a:cs typeface="Arial"/>
                <a:sym typeface="Arial"/>
              </a:rPr>
              <a:t>:</a:t>
            </a:r>
            <a:r>
              <a:rPr lang="en-US" sz="2000" b="1" i="1" u="none" strike="noStrike" cap="none">
                <a:solidFill>
                  <a:srgbClr val="0000FF"/>
                </a:solidFill>
                <a:latin typeface="Arial"/>
                <a:ea typeface="Arial"/>
                <a:cs typeface="Arial"/>
                <a:sym typeface="Arial"/>
              </a:rPr>
              <a:t> </a:t>
            </a:r>
            <a:r>
              <a:rPr lang="en-US" sz="2000" b="0" i="0" u="none" strike="noStrike" cap="none">
                <a:solidFill>
                  <a:srgbClr val="0000FF"/>
                </a:solidFill>
                <a:latin typeface="Arial"/>
                <a:ea typeface="Arial"/>
                <a:cs typeface="Arial"/>
                <a:sym typeface="Arial"/>
              </a:rPr>
              <a:t>hát đồng ca</a:t>
            </a:r>
            <a:endParaRPr/>
          </a:p>
        </p:txBody>
      </p:sp>
      <p:pic>
        <p:nvPicPr>
          <p:cNvPr id="157" name="Google Shape;157;p23"/>
          <p:cNvPicPr preferRelativeResize="0"/>
          <p:nvPr/>
        </p:nvPicPr>
        <p:blipFill rotWithShape="1">
          <a:blip r:embed="rId3">
            <a:alphaModFix/>
          </a:blip>
          <a:srcRect/>
          <a:stretch/>
        </p:blipFill>
        <p:spPr>
          <a:xfrm>
            <a:off x="381000" y="1599777"/>
            <a:ext cx="1892300" cy="3658446"/>
          </a:xfrm>
          <a:prstGeom prst="rect">
            <a:avLst/>
          </a:prstGeom>
          <a:noFill/>
          <a:ln>
            <a:noFill/>
          </a:ln>
        </p:spPr>
      </p:pic>
      <p:pic>
        <p:nvPicPr>
          <p:cNvPr id="158" name="Google Shape;158;p23"/>
          <p:cNvPicPr preferRelativeResize="0"/>
          <p:nvPr/>
        </p:nvPicPr>
        <p:blipFill rotWithShape="1">
          <a:blip r:embed="rId4">
            <a:alphaModFix/>
          </a:blip>
          <a:srcRect/>
          <a:stretch/>
        </p:blipFill>
        <p:spPr>
          <a:xfrm>
            <a:off x="2333078" y="1791268"/>
            <a:ext cx="7725322" cy="50667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p:nvPr/>
        </p:nvSpPr>
        <p:spPr>
          <a:xfrm>
            <a:off x="304800" y="1066800"/>
            <a:ext cx="1158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0000FF"/>
                </a:solidFill>
                <a:latin typeface="Arial"/>
                <a:ea typeface="Arial"/>
                <a:cs typeface="Arial"/>
                <a:sym typeface="Arial"/>
              </a:rPr>
              <a:t>b. Gõ đệm cho bài hát bằng nhạc cụ gõ</a:t>
            </a:r>
            <a:endParaRPr/>
          </a:p>
          <a:p>
            <a:pPr marL="0" marR="0" lvl="0" indent="0" algn="ctr" rtl="0">
              <a:spcBef>
                <a:spcPts val="0"/>
              </a:spcBef>
              <a:spcAft>
                <a:spcPts val="0"/>
              </a:spcAft>
              <a:buNone/>
            </a:pPr>
            <a:r>
              <a:rPr lang="en-US" sz="3200" b="1" i="0" u="none" strike="noStrike" cap="none">
                <a:solidFill>
                  <a:srgbClr val="0000FF"/>
                </a:solidFill>
                <a:latin typeface="Arial"/>
                <a:ea typeface="Arial"/>
                <a:cs typeface="Arial"/>
                <a:sym typeface="Arial"/>
              </a:rPr>
              <a:t>và động tác cơ thể</a:t>
            </a:r>
            <a:endParaRPr sz="3200" b="0" i="0" u="none" strike="noStrike" cap="none">
              <a:solidFill>
                <a:srgbClr val="0000FF"/>
              </a:solidFill>
              <a:latin typeface="Arial"/>
              <a:ea typeface="Arial"/>
              <a:cs typeface="Arial"/>
              <a:sym typeface="Arial"/>
            </a:endParaRPr>
          </a:p>
        </p:txBody>
      </p:sp>
      <p:grpSp>
        <p:nvGrpSpPr>
          <p:cNvPr id="164" name="Google Shape;164;p24"/>
          <p:cNvGrpSpPr/>
          <p:nvPr/>
        </p:nvGrpSpPr>
        <p:grpSpPr>
          <a:xfrm>
            <a:off x="1938450" y="2627397"/>
            <a:ext cx="8196150" cy="3072363"/>
            <a:chOff x="1905000" y="2627397"/>
            <a:chExt cx="8196150" cy="3072363"/>
          </a:xfrm>
        </p:grpSpPr>
        <p:pic>
          <p:nvPicPr>
            <p:cNvPr id="165" name="Google Shape;165;p24"/>
            <p:cNvPicPr preferRelativeResize="0"/>
            <p:nvPr/>
          </p:nvPicPr>
          <p:blipFill rotWithShape="1">
            <a:blip r:embed="rId3">
              <a:alphaModFix/>
            </a:blip>
            <a:srcRect b="5833"/>
            <a:stretch/>
          </p:blipFill>
          <p:spPr>
            <a:xfrm>
              <a:off x="8653350" y="3355805"/>
              <a:ext cx="1447800" cy="2183475"/>
            </a:xfrm>
            <a:prstGeom prst="rect">
              <a:avLst/>
            </a:prstGeom>
            <a:noFill/>
            <a:ln>
              <a:noFill/>
            </a:ln>
          </p:spPr>
        </p:pic>
        <p:pic>
          <p:nvPicPr>
            <p:cNvPr id="166" name="Google Shape;166;p24"/>
            <p:cNvPicPr preferRelativeResize="0"/>
            <p:nvPr/>
          </p:nvPicPr>
          <p:blipFill rotWithShape="1">
            <a:blip r:embed="rId4">
              <a:alphaModFix/>
            </a:blip>
            <a:srcRect/>
            <a:stretch/>
          </p:blipFill>
          <p:spPr>
            <a:xfrm>
              <a:off x="1905000" y="3355805"/>
              <a:ext cx="1981200" cy="2343955"/>
            </a:xfrm>
            <a:prstGeom prst="rect">
              <a:avLst/>
            </a:prstGeom>
            <a:noFill/>
            <a:ln>
              <a:noFill/>
            </a:ln>
          </p:spPr>
        </p:pic>
        <p:pic>
          <p:nvPicPr>
            <p:cNvPr id="167" name="Google Shape;167;p24"/>
            <p:cNvPicPr preferRelativeResize="0"/>
            <p:nvPr/>
          </p:nvPicPr>
          <p:blipFill rotWithShape="1">
            <a:blip r:embed="rId5">
              <a:alphaModFix/>
            </a:blip>
            <a:srcRect b="47388"/>
            <a:stretch/>
          </p:blipFill>
          <p:spPr>
            <a:xfrm>
              <a:off x="4860867" y="2627397"/>
              <a:ext cx="2741616" cy="2133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5"/>
          <p:cNvPicPr preferRelativeResize="0"/>
          <p:nvPr/>
        </p:nvPicPr>
        <p:blipFill rotWithShape="1">
          <a:blip r:embed="rId3">
            <a:alphaModFix/>
          </a:blip>
          <a:srcRect/>
          <a:stretch/>
        </p:blipFill>
        <p:spPr>
          <a:xfrm>
            <a:off x="1415910" y="165100"/>
            <a:ext cx="9175890" cy="63119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Custom</PresentationFormat>
  <Paragraphs>39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Giáo viên: Đỗ Thị Thu Hà Trường: THCS An Viên</vt:lpstr>
      <vt:lpstr>Chủ đề 3 BIẾT ƠN THẦY CÔ</vt:lpstr>
      <vt:lpstr>I. Ôn tập bài hát Bụi phấn, kết hợp gõ đệm bằng nhạc cụ gõ và động tác cơ thể</vt:lpstr>
      <vt:lpstr>PowerPoint Presentation</vt:lpstr>
      <vt:lpstr>Nghe bài hát</vt:lpstr>
      <vt:lpstr>PowerPoint Presentation</vt:lpstr>
      <vt:lpstr>PowerPoint Presentation</vt:lpstr>
      <vt:lpstr>PowerPoint Presentation</vt:lpstr>
      <vt:lpstr>PowerPoint Presentation</vt:lpstr>
      <vt:lpstr>Ứng dụng đệm cho bài hát Bụi phấn</vt:lpstr>
      <vt:lpstr>Ứng dụng đệm cho bài hát Bụi phấn</vt:lpstr>
      <vt:lpstr>II. Đàn tranh và đàn đáy</vt:lpstr>
      <vt:lpstr>PowerPoint Presentation</vt:lpstr>
      <vt:lpstr>Thảo luận nhóm</vt:lpstr>
      <vt:lpstr>PowerPoint Presentation</vt:lpstr>
      <vt:lpstr>PowerPoint Presentation</vt:lpstr>
      <vt:lpstr>III. Trải nghiệm và khám phá</vt:lpstr>
      <vt:lpstr>Ví dụ:</vt:lpstr>
      <vt:lpstr>Dặn dò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viên: Đỗ Thị Thu Hà Trường: THCS An Viên</dc:title>
  <cp:lastModifiedBy>ismail - [2010]</cp:lastModifiedBy>
  <cp:revision>1</cp:revision>
  <dcterms:modified xsi:type="dcterms:W3CDTF">2022-10-16T02:27:16Z</dcterms:modified>
</cp:coreProperties>
</file>