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365" r:id="rId2"/>
    <p:sldId id="375" r:id="rId3"/>
    <p:sldId id="376" r:id="rId4"/>
    <p:sldId id="379" r:id="rId5"/>
    <p:sldId id="292" r:id="rId6"/>
    <p:sldId id="359" r:id="rId7"/>
    <p:sldId id="310" r:id="rId8"/>
    <p:sldId id="357" r:id="rId9"/>
    <p:sldId id="366" r:id="rId10"/>
    <p:sldId id="370" r:id="rId11"/>
    <p:sldId id="371" r:id="rId12"/>
    <p:sldId id="315" r:id="rId13"/>
    <p:sldId id="362" r:id="rId14"/>
    <p:sldId id="338" r:id="rId15"/>
    <p:sldId id="358" r:id="rId16"/>
    <p:sldId id="372" r:id="rId17"/>
    <p:sldId id="368" r:id="rId18"/>
    <p:sldId id="332" r:id="rId19"/>
    <p:sldId id="378" r:id="rId20"/>
    <p:sldId id="373" r:id="rId21"/>
    <p:sldId id="342" r:id="rId22"/>
    <p:sldId id="344" r:id="rId23"/>
    <p:sldId id="363" r:id="rId24"/>
    <p:sldId id="364" r:id="rId25"/>
    <p:sldId id="356" r:id="rId2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02B"/>
    <a:srgbClr val="B2DE82"/>
    <a:srgbClr val="009900"/>
    <a:srgbClr val="DDF0C8"/>
    <a:srgbClr val="E1FFFF"/>
    <a:srgbClr val="C8FFFF"/>
    <a:srgbClr val="CC00CC"/>
    <a:srgbClr val="FF00FF"/>
    <a:srgbClr val="FFE3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73" autoAdjust="0"/>
    <p:restoredTop sz="94356" autoAdjust="0"/>
  </p:normalViewPr>
  <p:slideViewPr>
    <p:cSldViewPr>
      <p:cViewPr varScale="1">
        <p:scale>
          <a:sx n="92" d="100"/>
          <a:sy n="92" d="100"/>
        </p:scale>
        <p:origin x="-762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39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gif"/><Relationship Id="rId2" Type="http://schemas.openxmlformats.org/officeDocument/2006/relationships/audio" Target="file:///C:\Users\KHUYEN%20HA\Desktop\HOI%20GIANG%2020112012\Chao%20mung%20T.wav" TargetMode="External"/><Relationship Id="rId1" Type="http://schemas.openxmlformats.org/officeDocument/2006/relationships/audio" Target="file:///C:\Users\KHUYEN%20HA\Desktop\Chao%20mung%20T.wav" TargetMode="External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image" Target="../media/image27.png"/><Relationship Id="rId3" Type="http://schemas.microsoft.com/office/2007/relationships/media" Target="../media/media8.wav"/><Relationship Id="rId7" Type="http://schemas.microsoft.com/office/2007/relationships/media" Target="../media/media10.wav"/><Relationship Id="rId12" Type="http://schemas.openxmlformats.org/officeDocument/2006/relationships/image" Target="../media/image26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25.png"/><Relationship Id="rId5" Type="http://schemas.microsoft.com/office/2007/relationships/media" Target="../media/media9.wav"/><Relationship Id="rId10" Type="http://schemas.openxmlformats.org/officeDocument/2006/relationships/image" Target="../media/image24.GIF"/><Relationship Id="rId4" Type="http://schemas.openxmlformats.org/officeDocument/2006/relationships/audio" Target="../media/media8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video" Target="../media/media11.mp4"/><Relationship Id="rId16" Type="http://schemas.openxmlformats.org/officeDocument/2006/relationships/image" Target="../media/image40.jpeg"/><Relationship Id="rId1" Type="http://schemas.microsoft.com/office/2007/relationships/media" Target="../media/media11.mp4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wmf"/><Relationship Id="rId2" Type="http://schemas.openxmlformats.org/officeDocument/2006/relationships/audio" Target="file:///C:\Documents%20and%20Settings\QuangThang\Desktop\GVG%20Nhac\Nhac%20HK.wav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8.wm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28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13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1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openxmlformats.org/officeDocument/2006/relationships/image" Target="../media/image55.png"/><Relationship Id="rId5" Type="http://schemas.microsoft.com/office/2007/relationships/media" Target="../media/media14.wav"/><Relationship Id="rId10" Type="http://schemas.openxmlformats.org/officeDocument/2006/relationships/image" Target="../media/image54.png"/><Relationship Id="rId4" Type="http://schemas.openxmlformats.org/officeDocument/2006/relationships/audio" Target="../media/media13.wav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66676"/>
            <a:ext cx="12192000" cy="771525"/>
          </a:xfrm>
          <a:prstGeom prst="rect">
            <a:avLst/>
          </a:prstGeom>
          <a:gradFill rotWithShape="0">
            <a:gsLst>
              <a:gs pos="0">
                <a:srgbClr val="A7D3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2743200" y="152400"/>
            <a:ext cx="7518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 dirty="0" err="1">
                <a:ln w="635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H"/>
              </a:rPr>
              <a:t>tR¦êNG</a:t>
            </a:r>
            <a:r>
              <a:rPr lang="en-US" sz="2000" kern="10" dirty="0">
                <a:ln w="635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H"/>
              </a:rPr>
              <a:t> </a:t>
            </a:r>
            <a:r>
              <a:rPr lang="en-US" sz="2000" kern="10" dirty="0" err="1">
                <a:ln w="635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H"/>
              </a:rPr>
              <a:t>thcS</a:t>
            </a:r>
            <a:r>
              <a:rPr lang="en-US" sz="2000" kern="10" dirty="0">
                <a:ln w="635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H"/>
              </a:rPr>
              <a:t> </a:t>
            </a:r>
            <a:r>
              <a:rPr lang="vi-VN" sz="2000" kern="10" dirty="0" smtClean="0">
                <a:ln w="635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H"/>
              </a:rPr>
              <a:t>AN VIen</a:t>
            </a:r>
            <a:endParaRPr lang="en-US" sz="2000" kern="10" dirty="0">
              <a:ln w="6350">
                <a:solidFill>
                  <a:srgbClr val="993300"/>
                </a:solidFill>
                <a:round/>
                <a:headEnd/>
                <a:tailEnd/>
              </a:ln>
              <a:solidFill>
                <a:srgbClr val="FF0000"/>
              </a:solidFill>
              <a:latin typeface=".VnTimeH"/>
            </a:endParaRPr>
          </a:p>
          <a:p>
            <a:pPr algn="ctr"/>
            <a:endParaRPr lang="en-US" sz="2000" kern="10" dirty="0">
              <a:ln w="6350">
                <a:solidFill>
                  <a:srgbClr val="993300"/>
                </a:solidFill>
                <a:round/>
                <a:headEnd/>
                <a:tailEnd/>
              </a:ln>
              <a:solidFill>
                <a:srgbClr val="FF0000"/>
              </a:solidFill>
              <a:latin typeface=".VnTimeH"/>
            </a:endParaRPr>
          </a:p>
          <a:p>
            <a:pPr algn="ctr"/>
            <a:endParaRPr lang="en-US" sz="2000" kern="10" dirty="0">
              <a:ln w="6350">
                <a:solidFill>
                  <a:srgbClr val="993300"/>
                </a:solidFill>
                <a:round/>
                <a:headEnd/>
                <a:tailEnd/>
              </a:ln>
              <a:solidFill>
                <a:srgbClr val="FF0000"/>
              </a:solidFill>
              <a:latin typeface=".VnTimeH"/>
            </a:endParaRP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0" y="34925"/>
            <a:ext cx="12192000" cy="0"/>
          </a:xfrm>
          <a:prstGeom prst="line">
            <a:avLst/>
          </a:prstGeom>
          <a:noFill/>
          <a:ln w="57150" cmpd="thickThin">
            <a:solidFill>
              <a:srgbClr val="D3A7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0" y="762000"/>
            <a:ext cx="12192000" cy="0"/>
          </a:xfrm>
          <a:prstGeom prst="line">
            <a:avLst/>
          </a:prstGeom>
          <a:noFill/>
          <a:ln w="57150" cmpd="thinThick">
            <a:solidFill>
              <a:srgbClr val="D3A7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V="1">
            <a:off x="29633" y="33338"/>
            <a:ext cx="0" cy="6781800"/>
          </a:xfrm>
          <a:prstGeom prst="line">
            <a:avLst/>
          </a:prstGeom>
          <a:noFill/>
          <a:ln w="57150" cmpd="thickThin">
            <a:solidFill>
              <a:srgbClr val="D3A7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 flipV="1">
            <a:off x="12147551" y="33338"/>
            <a:ext cx="0" cy="6781800"/>
          </a:xfrm>
          <a:prstGeom prst="line">
            <a:avLst/>
          </a:prstGeom>
          <a:noFill/>
          <a:ln w="57150" cmpd="thinThick">
            <a:solidFill>
              <a:srgbClr val="D3A7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0" y="6840538"/>
            <a:ext cx="12192000" cy="0"/>
          </a:xfrm>
          <a:prstGeom prst="line">
            <a:avLst/>
          </a:prstGeom>
          <a:noFill/>
          <a:ln w="57150" cmpd="thinThick">
            <a:solidFill>
              <a:srgbClr val="D3A7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11379200" y="1066800"/>
            <a:ext cx="508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202" name="Picture 10" descr="illustration_cartoon_girl_B10-PSD-02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2000"/>
            <a:ext cx="12192000" cy="6096000"/>
          </a:xfrm>
          <a:noFill/>
        </p:spPr>
      </p:pic>
      <p:sp>
        <p:nvSpPr>
          <p:cNvPr id="80907" name="WordArt 11"/>
          <p:cNvSpPr>
            <a:spLocks noChangeArrowheads="1" noChangeShapeType="1" noTextEdit="1"/>
          </p:cNvSpPr>
          <p:nvPr/>
        </p:nvSpPr>
        <p:spPr bwMode="auto">
          <a:xfrm>
            <a:off x="2133600" y="990600"/>
            <a:ext cx="8737600" cy="1295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latin typeface=".VnTimeH"/>
              </a:rPr>
              <a:t>CHµO </a:t>
            </a:r>
            <a:r>
              <a:rPr lang="en-US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latin typeface=".VnTimeH"/>
              </a:rPr>
              <a:t>MõNG</a:t>
            </a: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latin typeface=".VnTimeH"/>
              </a:rPr>
              <a:t> C¸C THÇY C¤ §ÕN </a:t>
            </a:r>
            <a:r>
              <a:rPr lang="en-US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latin typeface=".VnTimeH"/>
              </a:rPr>
              <a:t>Dù</a:t>
            </a: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latin typeface=".VnTimeH"/>
              </a:rPr>
              <a:t> </a:t>
            </a:r>
            <a:r>
              <a:rPr lang="en-US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latin typeface=".VnTimeH"/>
              </a:rPr>
              <a:t>chuyªn</a:t>
            </a: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latin typeface=".VnTimeH"/>
              </a:rPr>
              <a:t> ®Ò ©m nh¹c </a:t>
            </a:r>
            <a:r>
              <a:rPr lang="en-US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latin typeface=".VnTimeH"/>
              </a:rPr>
              <a:t>líp</a:t>
            </a: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latin typeface=".VnTimeH"/>
              </a:rPr>
              <a:t> </a:t>
            </a: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latin typeface=".VnTimeH"/>
              </a:rPr>
              <a:t>6</a:t>
            </a:r>
            <a:r>
              <a:rPr lang="vi-VN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66"/>
                    </a:gs>
                  </a:gsLst>
                  <a:lin ang="5400000" scaled="1"/>
                </a:gradFill>
                <a:latin typeface=".VnTimeH"/>
              </a:rPr>
              <a:t>C</a:t>
            </a:r>
            <a:endParaRPr lang="en-US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FF66"/>
                  </a:gs>
                </a:gsLst>
                <a:lin ang="5400000" scaled="1"/>
              </a:gradFill>
              <a:latin typeface=".VnTimeH"/>
            </a:endParaRPr>
          </a:p>
        </p:txBody>
      </p:sp>
      <p:pic>
        <p:nvPicPr>
          <p:cNvPr id="8204" name="Picture 12" descr="single flow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4343400"/>
            <a:ext cx="172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3" descr="single flow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5410200"/>
            <a:ext cx="172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monarc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24201"/>
            <a:ext cx="12192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15" descr="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04801"/>
            <a:ext cx="70485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12" name="WordArt 16"/>
          <p:cNvSpPr>
            <a:spLocks noChangeArrowheads="1" noChangeShapeType="1" noTextEdit="1"/>
          </p:cNvSpPr>
          <p:nvPr/>
        </p:nvSpPr>
        <p:spPr bwMode="auto">
          <a:xfrm>
            <a:off x="304800" y="152400"/>
            <a:ext cx="1117600" cy="8382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1280892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.VnTime"/>
              </a:rPr>
              <a:t>- §oµn kÕt  - Ch¨m ngoan - Häc giái</a:t>
            </a:r>
            <a:endParaRPr lang="en-US" sz="3600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9900"/>
              </a:solidFill>
              <a:latin typeface=".VnTime"/>
            </a:endParaRPr>
          </a:p>
        </p:txBody>
      </p:sp>
      <p:pic>
        <p:nvPicPr>
          <p:cNvPr id="80913" name="Picture 17" descr="feather_writ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590800"/>
            <a:ext cx="4470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4" name="Picture 18" descr="falbutto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2000"/>
            <a:ext cx="2222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15" name="Text Box 19"/>
          <p:cNvSpPr txBox="1">
            <a:spLocks noChangeArrowheads="1"/>
          </p:cNvSpPr>
          <p:nvPr/>
        </p:nvSpPr>
        <p:spPr bwMode="auto">
          <a:xfrm>
            <a:off x="304800" y="6019799"/>
            <a:ext cx="9550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D60093"/>
                </a:solidFill>
                <a:latin typeface=".VnAristote" pitchFamily="34" charset="0"/>
              </a:rPr>
              <a:t>   </a:t>
            </a:r>
            <a:r>
              <a:rPr lang="en-US" sz="40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sz="4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viên</a:t>
            </a:r>
            <a:r>
              <a:rPr lang="en-US" sz="4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40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Đỗ</a:t>
            </a:r>
            <a:r>
              <a:rPr lang="en-US" sz="4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Thị</a:t>
            </a:r>
            <a:r>
              <a:rPr lang="en-US" sz="4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sz="40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Hà</a:t>
            </a:r>
            <a:r>
              <a:rPr lang="en-US" sz="4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/>
            </a:r>
            <a:br>
              <a:rPr lang="en-US" sz="4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</a:br>
            <a:endParaRPr lang="en-US" sz="4000" i="1" dirty="0">
              <a:solidFill>
                <a:srgbClr val="C00000"/>
              </a:solidFill>
              <a:latin typeface=".VnAristote" pitchFamily="34" charset="0"/>
            </a:endParaRPr>
          </a:p>
        </p:txBody>
      </p:sp>
      <p:pic>
        <p:nvPicPr>
          <p:cNvPr id="80916" name="Chao mung T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7" name="Chao mung T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671381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5000" fill="hold"/>
                                        <p:tgtEl>
                                          <p:spTgt spid="809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0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92" decel="100000"/>
                                        <p:tgtEl>
                                          <p:spTgt spid="809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92" decel="100000"/>
                                        <p:tgtEl>
                                          <p:spTgt spid="809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92" fill="hold"/>
                                        <p:tgtEl>
                                          <p:spTgt spid="80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92" fill="hold"/>
                                        <p:tgtEl>
                                          <p:spTgt spid="80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0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0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0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9436" fill="hold"/>
                                        <p:tgtEl>
                                          <p:spTgt spid="809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1436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436" fill="hold"/>
                                        <p:tgtEl>
                                          <p:spTgt spid="809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916"/>
                </p:tgtEl>
              </p:cMediaNode>
            </p:audio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917"/>
                </p:tgtEl>
              </p:cMediaNode>
            </p:audio>
          </p:childTnLst>
        </p:cTn>
      </p:par>
    </p:tnLst>
    <p:bldLst>
      <p:bldP spid="80907" grpId="0" animBg="1"/>
      <p:bldP spid="80912" grpId="0" animBg="1"/>
      <p:bldP spid="809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43000" y="152400"/>
            <a:ext cx="9701213" cy="3414713"/>
            <a:chOff x="1143000" y="228600"/>
            <a:chExt cx="9701213" cy="34147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0" y="228600"/>
              <a:ext cx="9701213" cy="341471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2743200" y="228600"/>
              <a:ext cx="1143000" cy="8480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51529" y="4384318"/>
            <a:ext cx="3441867" cy="1604645"/>
            <a:chOff x="1451529" y="4384318"/>
            <a:chExt cx="3441867" cy="1604645"/>
          </a:xfrm>
        </p:grpSpPr>
        <p:sp>
          <p:nvSpPr>
            <p:cNvPr id="11" name="TextBox 10"/>
            <p:cNvSpPr txBox="1"/>
            <p:nvPr/>
          </p:nvSpPr>
          <p:spPr>
            <a:xfrm>
              <a:off x="2747809" y="4435909"/>
              <a:ext cx="2145587" cy="1553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>
                  <a:solidFill>
                    <a:srgbClr val="0000FF"/>
                  </a:solidFill>
                </a:rPr>
                <a:t>Nhịp:</a:t>
              </a:r>
            </a:p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>
                  <a:solidFill>
                    <a:srgbClr val="0000FF"/>
                  </a:solidFill>
                </a:rPr>
                <a:t>Cao độ:</a:t>
              </a:r>
            </a:p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>
                  <a:solidFill>
                    <a:srgbClr val="0000FF"/>
                  </a:solidFill>
                </a:rPr>
                <a:t>Trường độ: </a:t>
              </a:r>
              <a:endParaRPr lang="vi-VN" sz="2200" b="1">
                <a:solidFill>
                  <a:srgbClr val="0000FF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t="14660"/>
            <a:stretch>
              <a:fillRect/>
            </a:stretch>
          </p:blipFill>
          <p:spPr>
            <a:xfrm>
              <a:off x="1451529" y="4384318"/>
              <a:ext cx="1230713" cy="821966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3056345" y="4343400"/>
            <a:ext cx="6824636" cy="2149909"/>
            <a:chOff x="3056345" y="4343400"/>
            <a:chExt cx="6824636" cy="2149909"/>
          </a:xfrm>
        </p:grpSpPr>
        <p:grpSp>
          <p:nvGrpSpPr>
            <p:cNvPr id="13" name="Group 12"/>
            <p:cNvGrpSpPr/>
            <p:nvPr/>
          </p:nvGrpSpPr>
          <p:grpSpPr>
            <a:xfrm>
              <a:off x="3935110" y="4343400"/>
              <a:ext cx="356188" cy="730470"/>
              <a:chOff x="2286000" y="4419600"/>
              <a:chExt cx="356188" cy="730470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2286000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C00000"/>
                    </a:solidFill>
                  </a:rPr>
                  <a:t>3</a:t>
                </a:r>
                <a:endParaRPr lang="vi-VN" sz="2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286000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C00000"/>
                    </a:solidFill>
                  </a:rPr>
                  <a:t>4</a:t>
                </a:r>
                <a:endParaRPr lang="vi-VN" sz="2400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259638" y="5022474"/>
              <a:ext cx="3826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err="1">
                  <a:solidFill>
                    <a:srgbClr val="C00000"/>
                  </a:solidFill>
                </a:rPr>
                <a:t>Đô</a:t>
              </a:r>
              <a:r>
                <a:rPr lang="en-US" sz="2200" b="1" dirty="0">
                  <a:solidFill>
                    <a:srgbClr val="C00000"/>
                  </a:solidFill>
                </a:rPr>
                <a:t>, </a:t>
              </a:r>
              <a:r>
                <a:rPr lang="en-US" sz="2200" b="1" dirty="0" err="1">
                  <a:solidFill>
                    <a:srgbClr val="C00000"/>
                  </a:solidFill>
                </a:rPr>
                <a:t>Rê</a:t>
              </a:r>
              <a:r>
                <a:rPr lang="en-US" sz="2200" b="1" dirty="0">
                  <a:solidFill>
                    <a:srgbClr val="C00000"/>
                  </a:solidFill>
                </a:rPr>
                <a:t>, </a:t>
              </a:r>
              <a:r>
                <a:rPr lang="en-US" sz="2200" b="1" dirty="0" err="1">
                  <a:solidFill>
                    <a:srgbClr val="C00000"/>
                  </a:solidFill>
                </a:rPr>
                <a:t>Mi</a:t>
              </a:r>
              <a:r>
                <a:rPr lang="en-US" sz="2200" b="1" dirty="0">
                  <a:solidFill>
                    <a:srgbClr val="C00000"/>
                  </a:solidFill>
                </a:rPr>
                <a:t>, </a:t>
              </a:r>
              <a:r>
                <a:rPr lang="en-US" sz="2200" b="1" dirty="0" err="1">
                  <a:solidFill>
                    <a:srgbClr val="C00000"/>
                  </a:solidFill>
                </a:rPr>
                <a:t>Pha</a:t>
              </a:r>
              <a:r>
                <a:rPr lang="en-US" sz="2200" b="1" dirty="0">
                  <a:solidFill>
                    <a:srgbClr val="C00000"/>
                  </a:solidFill>
                </a:rPr>
                <a:t>, Son, La, Si</a:t>
              </a:r>
              <a:endParaRPr lang="vi-VN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20145" y="5507108"/>
              <a:ext cx="516083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err="1">
                  <a:solidFill>
                    <a:srgbClr val="C00000"/>
                  </a:solidFill>
                </a:rPr>
                <a:t>Trắng</a:t>
              </a:r>
              <a:r>
                <a:rPr lang="en-US" sz="2200" b="1" dirty="0">
                  <a:solidFill>
                    <a:srgbClr val="C00000"/>
                  </a:solidFill>
                </a:rPr>
                <a:t>, </a:t>
              </a:r>
              <a:r>
                <a:rPr lang="en-US" sz="2200" b="1" dirty="0" err="1">
                  <a:solidFill>
                    <a:srgbClr val="C00000"/>
                  </a:solidFill>
                </a:rPr>
                <a:t>trắng</a:t>
              </a:r>
              <a:r>
                <a:rPr lang="en-US" sz="2200" b="1" dirty="0">
                  <a:solidFill>
                    <a:srgbClr val="C00000"/>
                  </a:solidFill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</a:rPr>
                <a:t>chấm</a:t>
              </a:r>
              <a:r>
                <a:rPr lang="en-US" sz="2200" b="1" dirty="0">
                  <a:solidFill>
                    <a:srgbClr val="C00000"/>
                  </a:solidFill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</a:rPr>
                <a:t>dôi</a:t>
              </a:r>
              <a:r>
                <a:rPr lang="en-US" sz="2200" b="1" dirty="0">
                  <a:solidFill>
                    <a:srgbClr val="C00000"/>
                  </a:solidFill>
                </a:rPr>
                <a:t>, </a:t>
              </a:r>
              <a:r>
                <a:rPr lang="en-US" sz="2200" b="1" dirty="0" err="1">
                  <a:solidFill>
                    <a:srgbClr val="C00000"/>
                  </a:solidFill>
                </a:rPr>
                <a:t>đen</a:t>
              </a:r>
              <a:r>
                <a:rPr lang="en-US" sz="2200" b="1" dirty="0">
                  <a:solidFill>
                    <a:srgbClr val="C00000"/>
                  </a:solidFill>
                </a:rPr>
                <a:t>, </a:t>
              </a:r>
              <a:r>
                <a:rPr lang="en-US" sz="2200" b="1" dirty="0" err="1">
                  <a:solidFill>
                    <a:srgbClr val="C00000"/>
                  </a:solidFill>
                </a:rPr>
                <a:t>móc</a:t>
              </a:r>
              <a:r>
                <a:rPr lang="en-US" sz="2200" b="1" dirty="0">
                  <a:solidFill>
                    <a:srgbClr val="C00000"/>
                  </a:solidFill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</a:rPr>
                <a:t>đơn</a:t>
              </a:r>
              <a:endParaRPr lang="vi-VN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56345" y="6031644"/>
              <a:ext cx="51122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(</a:t>
              </a:r>
              <a:r>
                <a:rPr lang="en-US" sz="2400" i="1" dirty="0" err="1">
                  <a:solidFill>
                    <a:srgbClr val="00B050"/>
                  </a:solidFill>
                </a:rPr>
                <a:t>Bài</a:t>
              </a:r>
              <a:r>
                <a:rPr lang="en-US" sz="2400" i="1" dirty="0">
                  <a:solidFill>
                    <a:srgbClr val="00B050"/>
                  </a:solidFill>
                </a:rPr>
                <a:t> </a:t>
              </a:r>
              <a:r>
                <a:rPr lang="en-US" sz="2400" i="1" dirty="0" err="1">
                  <a:solidFill>
                    <a:srgbClr val="00B050"/>
                  </a:solidFill>
                </a:rPr>
                <a:t>đọc</a:t>
              </a:r>
              <a:r>
                <a:rPr lang="en-US" sz="2400" i="1" dirty="0">
                  <a:solidFill>
                    <a:srgbClr val="00B050"/>
                  </a:solidFill>
                </a:rPr>
                <a:t> </a:t>
              </a:r>
              <a:r>
                <a:rPr lang="en-US" sz="2400" i="1" dirty="0" err="1">
                  <a:solidFill>
                    <a:srgbClr val="00B050"/>
                  </a:solidFill>
                </a:rPr>
                <a:t>nhạc</a:t>
              </a:r>
              <a:r>
                <a:rPr lang="en-US" sz="2400" i="1" dirty="0">
                  <a:solidFill>
                    <a:srgbClr val="00B050"/>
                  </a:solidFill>
                </a:rPr>
                <a:t> </a:t>
              </a:r>
              <a:r>
                <a:rPr lang="en-US" sz="2400" i="1" dirty="0" err="1">
                  <a:solidFill>
                    <a:srgbClr val="00B050"/>
                  </a:solidFill>
                </a:rPr>
                <a:t>số</a:t>
              </a:r>
              <a:r>
                <a:rPr lang="en-US" sz="2400" i="1" dirty="0">
                  <a:solidFill>
                    <a:srgbClr val="00B050"/>
                  </a:solidFill>
                </a:rPr>
                <a:t> 3 </a:t>
              </a:r>
              <a:r>
                <a:rPr lang="en-US" sz="2400" dirty="0" err="1">
                  <a:solidFill>
                    <a:srgbClr val="00B050"/>
                  </a:solidFill>
                </a:rPr>
                <a:t>gồm</a:t>
              </a:r>
              <a:r>
                <a:rPr lang="en-US" sz="2400" dirty="0">
                  <a:solidFill>
                    <a:srgbClr val="00B050"/>
                  </a:solidFill>
                </a:rPr>
                <a:t> 3 </a:t>
              </a:r>
              <a:r>
                <a:rPr lang="en-US" sz="2400" dirty="0" err="1">
                  <a:solidFill>
                    <a:srgbClr val="00B050"/>
                  </a:solidFill>
                </a:rPr>
                <a:t>nét</a:t>
              </a:r>
              <a:r>
                <a:rPr lang="en-US" sz="2400" dirty="0">
                  <a:solidFill>
                    <a:srgbClr val="00B050"/>
                  </a:solidFill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</a:rPr>
                <a:t>nhạc</a:t>
              </a:r>
              <a:r>
                <a:rPr lang="en-US" sz="2400" dirty="0">
                  <a:solidFill>
                    <a:srgbClr val="00B050"/>
                  </a:solidFill>
                </a:rPr>
                <a:t>)</a:t>
              </a:r>
              <a:endParaRPr lang="vi-VN" sz="2400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 bwMode="auto">
          <a:xfrm flipV="1">
            <a:off x="8382000" y="3429000"/>
            <a:ext cx="0" cy="4428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91328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143000" y="152400"/>
            <a:ext cx="10287000" cy="3414713"/>
            <a:chOff x="1143000" y="228600"/>
            <a:chExt cx="10287000" cy="3414713"/>
          </a:xfrm>
        </p:grpSpPr>
        <p:grpSp>
          <p:nvGrpSpPr>
            <p:cNvPr id="7" name="Group 6"/>
            <p:cNvGrpSpPr/>
            <p:nvPr/>
          </p:nvGrpSpPr>
          <p:grpSpPr>
            <a:xfrm>
              <a:off x="1143000" y="228600"/>
              <a:ext cx="9701213" cy="3414713"/>
              <a:chOff x="1143000" y="228600"/>
              <a:chExt cx="9701213" cy="341471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43000" y="228600"/>
                <a:ext cx="9701213" cy="3414713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 bwMode="auto">
              <a:xfrm>
                <a:off x="2743200" y="228600"/>
                <a:ext cx="1143000" cy="84806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vi-V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405187" y="1397827"/>
              <a:ext cx="8024813" cy="1733813"/>
              <a:chOff x="3405187" y="1397827"/>
              <a:chExt cx="8024813" cy="173381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7236453" y="1397827"/>
                <a:ext cx="70961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sym typeface="Maestro Wide" panose="02000506050000020004" pitchFamily="2" charset="2"/>
                  </a:rPr>
                  <a:t>                   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405187" y="2432148"/>
                <a:ext cx="8024813" cy="699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sym typeface="Maestro Wide" panose="02000506050000020004" pitchFamily="2" charset="2"/>
                  </a:rPr>
                  <a:t>                                        </a:t>
                </a: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451529" y="4384318"/>
            <a:ext cx="3441867" cy="1604645"/>
            <a:chOff x="1451529" y="4384318"/>
            <a:chExt cx="3441867" cy="1604645"/>
          </a:xfrm>
        </p:grpSpPr>
        <p:sp>
          <p:nvSpPr>
            <p:cNvPr id="11" name="TextBox 10"/>
            <p:cNvSpPr txBox="1"/>
            <p:nvPr/>
          </p:nvSpPr>
          <p:spPr>
            <a:xfrm>
              <a:off x="2747809" y="4435909"/>
              <a:ext cx="2145587" cy="1553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 dirty="0" err="1">
                  <a:solidFill>
                    <a:srgbClr val="0000FF"/>
                  </a:solidFill>
                </a:rPr>
                <a:t>Nhịp</a:t>
              </a:r>
              <a:r>
                <a:rPr lang="en-US" sz="2200" b="1" dirty="0">
                  <a:solidFill>
                    <a:srgbClr val="0000FF"/>
                  </a:solidFill>
                </a:rPr>
                <a:t>:</a:t>
              </a:r>
            </a:p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 dirty="0">
                  <a:solidFill>
                    <a:srgbClr val="0000FF"/>
                  </a:solidFill>
                </a:rPr>
                <a:t>Cao </a:t>
              </a:r>
              <a:r>
                <a:rPr lang="en-US" sz="2200" b="1" dirty="0" err="1">
                  <a:solidFill>
                    <a:srgbClr val="0000FF"/>
                  </a:solidFill>
                </a:rPr>
                <a:t>độ</a:t>
              </a:r>
              <a:r>
                <a:rPr lang="en-US" sz="2200" b="1" dirty="0">
                  <a:solidFill>
                    <a:srgbClr val="0000FF"/>
                  </a:solidFill>
                </a:rPr>
                <a:t>:</a:t>
              </a:r>
            </a:p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 dirty="0" err="1">
                  <a:solidFill>
                    <a:srgbClr val="0000FF"/>
                  </a:solidFill>
                </a:rPr>
                <a:t>Trường</a:t>
              </a:r>
              <a:r>
                <a:rPr lang="en-US" sz="2200" b="1" dirty="0">
                  <a:solidFill>
                    <a:srgbClr val="0000FF"/>
                  </a:solidFill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</a:rPr>
                <a:t>độ</a:t>
              </a:r>
              <a:r>
                <a:rPr lang="en-US" sz="2200" b="1" dirty="0">
                  <a:solidFill>
                    <a:srgbClr val="0000FF"/>
                  </a:solidFill>
                </a:rPr>
                <a:t>: </a:t>
              </a:r>
              <a:endParaRPr lang="vi-VN" sz="2200" b="1" dirty="0">
                <a:solidFill>
                  <a:srgbClr val="0000FF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t="14660"/>
            <a:stretch>
              <a:fillRect/>
            </a:stretch>
          </p:blipFill>
          <p:spPr>
            <a:xfrm>
              <a:off x="1451529" y="4384318"/>
              <a:ext cx="1230713" cy="821966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3056345" y="4343400"/>
            <a:ext cx="6824636" cy="2149909"/>
            <a:chOff x="3056345" y="4343400"/>
            <a:chExt cx="6824636" cy="2149909"/>
          </a:xfrm>
        </p:grpSpPr>
        <p:grpSp>
          <p:nvGrpSpPr>
            <p:cNvPr id="13" name="Group 12"/>
            <p:cNvGrpSpPr/>
            <p:nvPr/>
          </p:nvGrpSpPr>
          <p:grpSpPr>
            <a:xfrm>
              <a:off x="3935110" y="4343400"/>
              <a:ext cx="356188" cy="730470"/>
              <a:chOff x="2286000" y="4419600"/>
              <a:chExt cx="356188" cy="730470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2286000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C00000"/>
                    </a:solidFill>
                  </a:rPr>
                  <a:t>3</a:t>
                </a:r>
                <a:endParaRPr lang="vi-VN" sz="24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286000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C00000"/>
                    </a:solidFill>
                  </a:rPr>
                  <a:t>4</a:t>
                </a:r>
                <a:endParaRPr lang="vi-VN" sz="2400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259638" y="5022474"/>
              <a:ext cx="3826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err="1">
                  <a:solidFill>
                    <a:srgbClr val="C00000"/>
                  </a:solidFill>
                </a:rPr>
                <a:t>Đô</a:t>
              </a:r>
              <a:r>
                <a:rPr lang="en-US" sz="2200" b="1" dirty="0">
                  <a:solidFill>
                    <a:srgbClr val="C00000"/>
                  </a:solidFill>
                </a:rPr>
                <a:t>, </a:t>
              </a:r>
              <a:r>
                <a:rPr lang="en-US" sz="2200" b="1" dirty="0" err="1">
                  <a:solidFill>
                    <a:srgbClr val="C00000"/>
                  </a:solidFill>
                </a:rPr>
                <a:t>Rê</a:t>
              </a:r>
              <a:r>
                <a:rPr lang="en-US" sz="2200" b="1" dirty="0">
                  <a:solidFill>
                    <a:srgbClr val="C00000"/>
                  </a:solidFill>
                </a:rPr>
                <a:t>, </a:t>
              </a:r>
              <a:r>
                <a:rPr lang="en-US" sz="2200" b="1" dirty="0" err="1">
                  <a:solidFill>
                    <a:srgbClr val="C00000"/>
                  </a:solidFill>
                </a:rPr>
                <a:t>Mi</a:t>
              </a:r>
              <a:r>
                <a:rPr lang="en-US" sz="2200" b="1" dirty="0">
                  <a:solidFill>
                    <a:srgbClr val="C00000"/>
                  </a:solidFill>
                </a:rPr>
                <a:t>, </a:t>
              </a:r>
              <a:r>
                <a:rPr lang="en-US" sz="2200" b="1" dirty="0" err="1">
                  <a:solidFill>
                    <a:srgbClr val="C00000"/>
                  </a:solidFill>
                </a:rPr>
                <a:t>Pha</a:t>
              </a:r>
              <a:r>
                <a:rPr lang="en-US" sz="2200" b="1" dirty="0">
                  <a:solidFill>
                    <a:srgbClr val="C00000"/>
                  </a:solidFill>
                </a:rPr>
                <a:t>, Son, La, Si</a:t>
              </a:r>
              <a:endParaRPr lang="vi-VN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20145" y="5507108"/>
              <a:ext cx="516083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err="1">
                  <a:solidFill>
                    <a:srgbClr val="C00000"/>
                  </a:solidFill>
                </a:rPr>
                <a:t>Trắng</a:t>
              </a:r>
              <a:r>
                <a:rPr lang="en-US" sz="2200" b="1" dirty="0">
                  <a:solidFill>
                    <a:srgbClr val="C00000"/>
                  </a:solidFill>
                </a:rPr>
                <a:t>, </a:t>
              </a:r>
              <a:r>
                <a:rPr lang="en-US" sz="2200" b="1" dirty="0" err="1">
                  <a:solidFill>
                    <a:srgbClr val="C00000"/>
                  </a:solidFill>
                </a:rPr>
                <a:t>trắng</a:t>
              </a:r>
              <a:r>
                <a:rPr lang="en-US" sz="2200" b="1" dirty="0">
                  <a:solidFill>
                    <a:srgbClr val="C00000"/>
                  </a:solidFill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</a:rPr>
                <a:t>chấm</a:t>
              </a:r>
              <a:r>
                <a:rPr lang="en-US" sz="2200" b="1" dirty="0">
                  <a:solidFill>
                    <a:srgbClr val="C00000"/>
                  </a:solidFill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</a:rPr>
                <a:t>dôi</a:t>
              </a:r>
              <a:r>
                <a:rPr lang="en-US" sz="2200" b="1" dirty="0">
                  <a:solidFill>
                    <a:srgbClr val="C00000"/>
                  </a:solidFill>
                </a:rPr>
                <a:t>, </a:t>
              </a:r>
              <a:r>
                <a:rPr lang="en-US" sz="2200" b="1" dirty="0" err="1">
                  <a:solidFill>
                    <a:srgbClr val="C00000"/>
                  </a:solidFill>
                </a:rPr>
                <a:t>đen</a:t>
              </a:r>
              <a:r>
                <a:rPr lang="en-US" sz="2200" b="1" dirty="0">
                  <a:solidFill>
                    <a:srgbClr val="C00000"/>
                  </a:solidFill>
                </a:rPr>
                <a:t>, </a:t>
              </a:r>
              <a:r>
                <a:rPr lang="en-US" sz="2200" b="1" dirty="0" err="1">
                  <a:solidFill>
                    <a:srgbClr val="C00000"/>
                  </a:solidFill>
                </a:rPr>
                <a:t>móc</a:t>
              </a:r>
              <a:r>
                <a:rPr lang="en-US" sz="2200" b="1" dirty="0">
                  <a:solidFill>
                    <a:srgbClr val="C00000"/>
                  </a:solidFill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</a:rPr>
                <a:t>đơn</a:t>
              </a:r>
              <a:endParaRPr lang="vi-VN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56345" y="6031644"/>
              <a:ext cx="51122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(</a:t>
              </a:r>
              <a:r>
                <a:rPr lang="en-US" sz="2400" i="1" dirty="0" err="1">
                  <a:solidFill>
                    <a:srgbClr val="00B050"/>
                  </a:solidFill>
                </a:rPr>
                <a:t>Bài</a:t>
              </a:r>
              <a:r>
                <a:rPr lang="en-US" sz="2400" i="1" dirty="0">
                  <a:solidFill>
                    <a:srgbClr val="00B050"/>
                  </a:solidFill>
                </a:rPr>
                <a:t> </a:t>
              </a:r>
              <a:r>
                <a:rPr lang="en-US" sz="2400" i="1" dirty="0" err="1">
                  <a:solidFill>
                    <a:srgbClr val="00B050"/>
                  </a:solidFill>
                </a:rPr>
                <a:t>đọc</a:t>
              </a:r>
              <a:r>
                <a:rPr lang="en-US" sz="2400" i="1" dirty="0">
                  <a:solidFill>
                    <a:srgbClr val="00B050"/>
                  </a:solidFill>
                </a:rPr>
                <a:t> </a:t>
              </a:r>
              <a:r>
                <a:rPr lang="en-US" sz="2400" i="1" dirty="0" err="1">
                  <a:solidFill>
                    <a:srgbClr val="00B050"/>
                  </a:solidFill>
                </a:rPr>
                <a:t>nhạc</a:t>
              </a:r>
              <a:r>
                <a:rPr lang="en-US" sz="2400" i="1" dirty="0">
                  <a:solidFill>
                    <a:srgbClr val="00B050"/>
                  </a:solidFill>
                </a:rPr>
                <a:t> </a:t>
              </a:r>
              <a:r>
                <a:rPr lang="en-US" sz="2400" i="1" dirty="0" err="1">
                  <a:solidFill>
                    <a:srgbClr val="00B050"/>
                  </a:solidFill>
                </a:rPr>
                <a:t>số</a:t>
              </a:r>
              <a:r>
                <a:rPr lang="en-US" sz="2400" i="1" dirty="0">
                  <a:solidFill>
                    <a:srgbClr val="00B050"/>
                  </a:solidFill>
                </a:rPr>
                <a:t> 3 </a:t>
              </a:r>
              <a:r>
                <a:rPr lang="en-US" sz="2400" dirty="0" err="1">
                  <a:solidFill>
                    <a:srgbClr val="00B050"/>
                  </a:solidFill>
                </a:rPr>
                <a:t>gồm</a:t>
              </a:r>
              <a:r>
                <a:rPr lang="en-US" sz="2400" dirty="0">
                  <a:solidFill>
                    <a:srgbClr val="00B050"/>
                  </a:solidFill>
                </a:rPr>
                <a:t> 3 </a:t>
              </a:r>
              <a:r>
                <a:rPr lang="en-US" sz="2400" dirty="0" err="1">
                  <a:solidFill>
                    <a:srgbClr val="00B050"/>
                  </a:solidFill>
                </a:rPr>
                <a:t>nét</a:t>
              </a:r>
              <a:r>
                <a:rPr lang="en-US" sz="2400" dirty="0">
                  <a:solidFill>
                    <a:srgbClr val="00B050"/>
                  </a:solidFill>
                </a:rPr>
                <a:t> </a:t>
              </a:r>
              <a:r>
                <a:rPr lang="en-US" sz="2400" dirty="0" err="1">
                  <a:solidFill>
                    <a:srgbClr val="00B050"/>
                  </a:solidFill>
                </a:rPr>
                <a:t>nhạc</a:t>
              </a:r>
              <a:r>
                <a:rPr lang="en-US" sz="2400" dirty="0">
                  <a:solidFill>
                    <a:srgbClr val="00B050"/>
                  </a:solidFill>
                </a:rPr>
                <a:t>)</a:t>
              </a:r>
              <a:endParaRPr lang="vi-VN" sz="24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1" name="Oval 20"/>
          <p:cNvSpPr/>
          <p:nvPr/>
        </p:nvSpPr>
        <p:spPr bwMode="auto">
          <a:xfrm>
            <a:off x="2262187" y="2721170"/>
            <a:ext cx="1143000" cy="10668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696200" y="3429000"/>
            <a:ext cx="1371600" cy="852487"/>
            <a:chOff x="7696200" y="3567113"/>
            <a:chExt cx="1371600" cy="852487"/>
          </a:xfrm>
        </p:grpSpPr>
        <p:sp>
          <p:nvSpPr>
            <p:cNvPr id="23" name="Rectangle 22"/>
            <p:cNvSpPr/>
            <p:nvPr/>
          </p:nvSpPr>
          <p:spPr bwMode="auto">
            <a:xfrm>
              <a:off x="7696200" y="3988713"/>
              <a:ext cx="1371600" cy="430887"/>
            </a:xfrm>
            <a:prstGeom prst="rect">
              <a:avLst/>
            </a:prstGeom>
            <a:solidFill>
              <a:srgbClr val="DDF0C8"/>
            </a:solidFill>
            <a:ln w="19050">
              <a:solidFill>
                <a:srgbClr val="00B050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/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200">
                  <a:solidFill>
                    <a:srgbClr val="FF0000"/>
                  </a:solidFill>
                </a:rPr>
                <a:t>4 phách</a:t>
              </a:r>
              <a:endParaRPr kumimoji="0" lang="en-US" sz="220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 flipV="1">
              <a:off x="8382000" y="3567113"/>
              <a:ext cx="0" cy="44286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6" name="Oval 35"/>
          <p:cNvSpPr/>
          <p:nvPr/>
        </p:nvSpPr>
        <p:spPr bwMode="auto">
          <a:xfrm>
            <a:off x="4191000" y="2743200"/>
            <a:ext cx="1828800" cy="10668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911666" y="1706346"/>
            <a:ext cx="526734" cy="649602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144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341438"/>
            <a:ext cx="7620000" cy="944562"/>
          </a:xfrm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</a:rPr>
              <a:t>Luyện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tập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tiết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tấu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3125" t="38001" r="55625" b="53334"/>
          <a:stretch>
            <a:fillRect/>
          </a:stretch>
        </p:blipFill>
        <p:spPr>
          <a:xfrm>
            <a:off x="2212210" y="3200400"/>
            <a:ext cx="7465190" cy="1164409"/>
          </a:xfrm>
          <a:prstGeom prst="rect">
            <a:avLst/>
          </a:prstGeom>
        </p:spPr>
      </p:pic>
      <p:pic>
        <p:nvPicPr>
          <p:cNvPr id="11" name="CD3 AmHinhTietTau bai doc nhac 3 amT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8644" y="2438400"/>
            <a:ext cx="529409" cy="529409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036638"/>
            <a:ext cx="9982200" cy="944562"/>
          </a:xfrm>
        </p:spPr>
        <p:txBody>
          <a:bodyPr/>
          <a:lstStyle/>
          <a:p>
            <a:r>
              <a:rPr lang="en-US" sz="2800" b="1" err="1">
                <a:solidFill>
                  <a:srgbClr val="0000FF"/>
                </a:solidFill>
              </a:rPr>
              <a:t>Luyện</a:t>
            </a:r>
            <a:r>
              <a:rPr lang="en-US" sz="2800" b="1">
                <a:solidFill>
                  <a:srgbClr val="0000FF"/>
                </a:solidFill>
              </a:rPr>
              <a:t> đọc các nốt: Si, La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125" t="37778" r="60625" b="51111"/>
          <a:stretch>
            <a:fillRect/>
          </a:stretch>
        </p:blipFill>
        <p:spPr>
          <a:xfrm>
            <a:off x="2971800" y="2819400"/>
            <a:ext cx="6720840" cy="1600200"/>
          </a:xfrm>
          <a:prstGeom prst="rect">
            <a:avLst/>
          </a:prstGeom>
        </p:spPr>
      </p:pic>
      <p:pic>
        <p:nvPicPr>
          <p:cNvPr id="7" name="cao do si la âm t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2209800"/>
            <a:ext cx="660400" cy="660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doc nhac 3 nghe m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140" t="2041" r="2250" b="2242"/>
          <a:stretch>
            <a:fillRect/>
          </a:stretch>
        </p:blipFill>
        <p:spPr>
          <a:xfrm>
            <a:off x="1295400" y="1447800"/>
            <a:ext cx="9546535" cy="39624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0" y="655638"/>
            <a:ext cx="7620000" cy="9445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</a:rPr>
              <a:t>Nghe mẫu </a:t>
            </a:r>
            <a:endParaRPr lang="en-US" sz="2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3075" y="1726362"/>
            <a:ext cx="219075" cy="466725"/>
          </a:xfrm>
          <a:prstGeom prst="rect">
            <a:avLst/>
          </a:prstGeom>
        </p:spPr>
      </p:pic>
      <p:sp>
        <p:nvSpPr>
          <p:cNvPr id="9" name="Oval 8"/>
          <p:cNvSpPr>
            <a:spLocks noChangeAspect="1"/>
          </p:cNvSpPr>
          <p:nvPr/>
        </p:nvSpPr>
        <p:spPr bwMode="auto">
          <a:xfrm>
            <a:off x="2261235" y="160020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8301" y="3412837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2261616" y="3313084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2255139" y="50253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8931" y="5151045"/>
            <a:ext cx="219075" cy="466725"/>
          </a:xfrm>
          <a:prstGeom prst="rect">
            <a:avLst/>
          </a:prstGeom>
        </p:spPr>
      </p:pic>
      <p:sp>
        <p:nvSpPr>
          <p:cNvPr id="25" name="Left Brace 24"/>
          <p:cNvSpPr/>
          <p:nvPr/>
        </p:nvSpPr>
        <p:spPr bwMode="auto">
          <a:xfrm>
            <a:off x="1609725" y="1295400"/>
            <a:ext cx="787825" cy="4639117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eaLnBrk="0" hangingPunct="0"/>
            <a:endParaRPr lang="vi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/>
          <a:srcRect l="9517" t="37778" r="55624" b="52811"/>
          <a:stretch>
            <a:fillRect/>
          </a:stretch>
        </p:blipFill>
        <p:spPr>
          <a:xfrm>
            <a:off x="3088999" y="1453167"/>
            <a:ext cx="6566264" cy="99715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/>
          <a:srcRect l="8891" t="37778" r="56250" b="52222"/>
          <a:stretch>
            <a:fillRect/>
          </a:stretch>
        </p:blipFill>
        <p:spPr>
          <a:xfrm>
            <a:off x="2987251" y="3131439"/>
            <a:ext cx="6668011" cy="105956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3"/>
          <a:srcRect l="9375" t="37778" r="52500" b="52022"/>
          <a:stretch>
            <a:fillRect/>
          </a:stretch>
        </p:blipFill>
        <p:spPr>
          <a:xfrm>
            <a:off x="3043696" y="4853765"/>
            <a:ext cx="7033860" cy="1080752"/>
          </a:xfrm>
          <a:prstGeom prst="rect">
            <a:avLst/>
          </a:prstGeom>
        </p:spPr>
      </p:pic>
      <p:pic>
        <p:nvPicPr>
          <p:cNvPr id="34" name="Cau 1 Bai doc nhac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44200" y="1665605"/>
            <a:ext cx="406400" cy="406400"/>
          </a:xfrm>
          <a:prstGeom prst="rect">
            <a:avLst/>
          </a:prstGeom>
        </p:spPr>
      </p:pic>
      <p:pic>
        <p:nvPicPr>
          <p:cNvPr id="35" name="Cau 2 Bai doc nhac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44200" y="3389576"/>
            <a:ext cx="406400" cy="406400"/>
          </a:xfrm>
          <a:prstGeom prst="rect">
            <a:avLst/>
          </a:prstGeom>
        </p:spPr>
      </p:pic>
      <p:pic>
        <p:nvPicPr>
          <p:cNvPr id="36" name="Cau 3 Bai doc nhac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44200" y="5071670"/>
            <a:ext cx="406400" cy="406400"/>
          </a:xfrm>
          <a:prstGeom prst="rect">
            <a:avLst/>
          </a:prstGeom>
        </p:spPr>
      </p:pic>
      <p:pic>
        <p:nvPicPr>
          <p:cNvPr id="37" name="CD3 Bai doc nhac 3 am thanh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96671" y="3389576"/>
            <a:ext cx="406400" cy="4064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0625" y="3417223"/>
            <a:ext cx="219075" cy="4667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05000" y="548340"/>
            <a:ext cx="8229600" cy="685801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chỉnh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</a:br>
            <a:endParaRPr lang="en-US" sz="40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CD3 BaiDocNhac 3 BQ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8500" y="1270000"/>
            <a:ext cx="10795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35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3 BaiDocNhac 3 BQ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8500" y="1270000"/>
            <a:ext cx="10795000" cy="505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2270175" y="4062865"/>
            <a:ext cx="376834" cy="392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5380651" y="4093218"/>
            <a:ext cx="392276" cy="408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3909035" y="4065066"/>
            <a:ext cx="388103" cy="4038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6951228" y="4098870"/>
            <a:ext cx="402312" cy="418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8379494" y="4077186"/>
            <a:ext cx="450106" cy="4683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9740413" y="4082300"/>
            <a:ext cx="476232" cy="4955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1390371" y="5409309"/>
            <a:ext cx="377481" cy="3927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2789379" y="5412367"/>
            <a:ext cx="393122" cy="4090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4207247" y="5398444"/>
            <a:ext cx="470152" cy="4891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5560638" y="5345545"/>
            <a:ext cx="448772" cy="4669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6916071" y="5344994"/>
            <a:ext cx="445956" cy="4640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8535532" y="5330545"/>
            <a:ext cx="441206" cy="459074"/>
          </a:xfrm>
          <a:prstGeom prst="rect">
            <a:avLst/>
          </a:prstGeom>
        </p:spPr>
      </p:pic>
      <p:sp>
        <p:nvSpPr>
          <p:cNvPr id="19" name="Title 18"/>
          <p:cNvSpPr txBox="1">
            <a:spLocks noGrp="1"/>
          </p:cNvSpPr>
          <p:nvPr>
            <p:ph type="title"/>
          </p:nvPr>
        </p:nvSpPr>
        <p:spPr>
          <a:xfrm>
            <a:off x="609600" y="153640"/>
            <a:ext cx="1097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2452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05000" y="304799"/>
            <a:ext cx="8229600" cy="685801"/>
          </a:xfrm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</a:br>
            <a:r>
              <a:rPr 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gõ</a:t>
            </a:r>
            <a:r>
              <a:rPr 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theo phách bằng trống nhỏ</a:t>
            </a:r>
            <a:r>
              <a:rPr 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CD3 BaiDocNhac 3 BQ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8500" y="1270000"/>
            <a:ext cx="10795000" cy="505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389" y="4038599"/>
            <a:ext cx="814501" cy="490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66" y="4038600"/>
            <a:ext cx="814501" cy="490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99" y="4008591"/>
            <a:ext cx="814501" cy="490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008590"/>
            <a:ext cx="814501" cy="4904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008589"/>
            <a:ext cx="814501" cy="4904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008588"/>
            <a:ext cx="814501" cy="4904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84" y="5419970"/>
            <a:ext cx="814501" cy="490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419970"/>
            <a:ext cx="814501" cy="4904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419970"/>
            <a:ext cx="814501" cy="4904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965" y="5419970"/>
            <a:ext cx="814501" cy="4904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5419970"/>
            <a:ext cx="814501" cy="4904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483" y="5419969"/>
            <a:ext cx="814501" cy="4904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05000" y="304799"/>
            <a:ext cx="8229600" cy="685801"/>
          </a:xfrm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</a:br>
            <a:r>
              <a:rPr 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gõ</a:t>
            </a:r>
            <a:r>
              <a:rPr 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theo phách bằng trống nhỏ</a:t>
            </a:r>
            <a:r>
              <a:rPr 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CD3 BaiDocNhac 3 BQ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2355" y="1270000"/>
            <a:ext cx="10795000" cy="5054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2253" y="4097004"/>
            <a:ext cx="344720" cy="3614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555" y="4067164"/>
            <a:ext cx="364998" cy="3827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855" y="4083639"/>
            <a:ext cx="351771" cy="3688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2419" y="4083639"/>
            <a:ext cx="335246" cy="3515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5954" y="4072379"/>
            <a:ext cx="362518" cy="3801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6891" y="4083639"/>
            <a:ext cx="351781" cy="3688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8583" y="5435137"/>
            <a:ext cx="393069" cy="3751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799" y="5441542"/>
            <a:ext cx="393072" cy="3687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736" y="5441542"/>
            <a:ext cx="393072" cy="3687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431" y="5410200"/>
            <a:ext cx="393072" cy="4000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520" y="5461112"/>
            <a:ext cx="393072" cy="3612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4253" y="4094349"/>
            <a:ext cx="367222" cy="3844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6652" y="4092296"/>
            <a:ext cx="338809" cy="3547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0553" y="4072379"/>
            <a:ext cx="363083" cy="38013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5982" y="4072379"/>
            <a:ext cx="363082" cy="38013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5428" y="4083639"/>
            <a:ext cx="352328" cy="36887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8471" y="4072379"/>
            <a:ext cx="363083" cy="38013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672" y="4094349"/>
            <a:ext cx="342099" cy="35816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1544" y="5435138"/>
            <a:ext cx="401964" cy="37511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939" y="5435137"/>
            <a:ext cx="401964" cy="3751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808" y="5435137"/>
            <a:ext cx="401964" cy="3751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9816" y="5410200"/>
            <a:ext cx="401964" cy="40004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592" y="5462492"/>
            <a:ext cx="401964" cy="34775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992" y="4116521"/>
            <a:ext cx="397798" cy="36229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3760" y="4086203"/>
            <a:ext cx="397798" cy="36229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7471" y="4094349"/>
            <a:ext cx="397798" cy="36229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1780" y="4097004"/>
            <a:ext cx="397798" cy="36229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5600" y="4097003"/>
            <a:ext cx="397798" cy="36229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0" y="4105434"/>
            <a:ext cx="397798" cy="36229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2790" y="5441542"/>
            <a:ext cx="397798" cy="36229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2186" y="5441541"/>
            <a:ext cx="397798" cy="36229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6665" y="5441540"/>
            <a:ext cx="397798" cy="36229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9284" y="5429074"/>
            <a:ext cx="418523" cy="38117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4499" y="5462492"/>
            <a:ext cx="397798" cy="32887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" y="5462491"/>
            <a:ext cx="397798" cy="36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5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ChangeArrowheads="1"/>
          </p:cNvSpPr>
          <p:nvPr/>
        </p:nvSpPr>
        <p:spPr bwMode="auto">
          <a:xfrm>
            <a:off x="406400" y="2438400"/>
            <a:ext cx="9144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9219" name="Picture 3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68844" y="-38365"/>
            <a:ext cx="849312" cy="112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AutoShape 4"/>
          <p:cNvSpPr>
            <a:spLocks noChangeArrowheads="1"/>
          </p:cNvSpPr>
          <p:nvPr/>
        </p:nvSpPr>
        <p:spPr bwMode="auto">
          <a:xfrm>
            <a:off x="11277601" y="1981200"/>
            <a:ext cx="514351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749" name="AutoShape 5"/>
          <p:cNvSpPr>
            <a:spLocks noChangeArrowheads="1"/>
          </p:cNvSpPr>
          <p:nvPr/>
        </p:nvSpPr>
        <p:spPr bwMode="auto">
          <a:xfrm>
            <a:off x="11074401" y="4038600"/>
            <a:ext cx="658284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AutoShape 6"/>
          <p:cNvSpPr>
            <a:spLocks noChangeArrowheads="1"/>
          </p:cNvSpPr>
          <p:nvPr/>
        </p:nvSpPr>
        <p:spPr bwMode="auto">
          <a:xfrm>
            <a:off x="11176001" y="5181601"/>
            <a:ext cx="537633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9223" name="Picture 7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5778500"/>
            <a:ext cx="1524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AutoShape 8"/>
          <p:cNvSpPr>
            <a:spLocks noChangeArrowheads="1"/>
          </p:cNvSpPr>
          <p:nvPr/>
        </p:nvSpPr>
        <p:spPr bwMode="auto">
          <a:xfrm>
            <a:off x="0" y="3505200"/>
            <a:ext cx="488951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AutoShape 9"/>
          <p:cNvSpPr>
            <a:spLocks noChangeArrowheads="1"/>
          </p:cNvSpPr>
          <p:nvPr/>
        </p:nvSpPr>
        <p:spPr bwMode="auto">
          <a:xfrm>
            <a:off x="2235200" y="381000"/>
            <a:ext cx="609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>
            <a:off x="406400" y="2438400"/>
            <a:ext cx="9144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755" name="AutoShape 11"/>
          <p:cNvSpPr>
            <a:spLocks noChangeArrowheads="1"/>
          </p:cNvSpPr>
          <p:nvPr/>
        </p:nvSpPr>
        <p:spPr bwMode="auto">
          <a:xfrm>
            <a:off x="2032000" y="1219201"/>
            <a:ext cx="677333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AutoShape 12"/>
          <p:cNvSpPr>
            <a:spLocks noChangeArrowheads="1"/>
          </p:cNvSpPr>
          <p:nvPr/>
        </p:nvSpPr>
        <p:spPr bwMode="auto">
          <a:xfrm>
            <a:off x="4572001" y="6019800"/>
            <a:ext cx="488951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7" name="AutoShape 13"/>
          <p:cNvSpPr>
            <a:spLocks noChangeArrowheads="1"/>
          </p:cNvSpPr>
          <p:nvPr/>
        </p:nvSpPr>
        <p:spPr bwMode="auto">
          <a:xfrm>
            <a:off x="3048000" y="5181600"/>
            <a:ext cx="8128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758" name="AutoShape 14"/>
          <p:cNvSpPr>
            <a:spLocks noChangeArrowheads="1"/>
          </p:cNvSpPr>
          <p:nvPr/>
        </p:nvSpPr>
        <p:spPr bwMode="auto">
          <a:xfrm>
            <a:off x="7416800" y="5867400"/>
            <a:ext cx="609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31" name="Picture 1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6019801"/>
            <a:ext cx="12192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6" descr="BAR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713259" y="3379259"/>
            <a:ext cx="6858000" cy="9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BAR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18" descr="BAR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7988"/>
            <a:ext cx="1219200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3" name="AutoShape 19"/>
          <p:cNvSpPr>
            <a:spLocks noChangeArrowheads="1"/>
          </p:cNvSpPr>
          <p:nvPr/>
        </p:nvSpPr>
        <p:spPr bwMode="auto">
          <a:xfrm>
            <a:off x="226485" y="5511801"/>
            <a:ext cx="537633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764" name="AutoShape 20"/>
          <p:cNvSpPr>
            <a:spLocks noChangeArrowheads="1"/>
          </p:cNvSpPr>
          <p:nvPr/>
        </p:nvSpPr>
        <p:spPr bwMode="auto">
          <a:xfrm>
            <a:off x="1930401" y="5943600"/>
            <a:ext cx="658284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5" name="AutoShape 21"/>
          <p:cNvSpPr>
            <a:spLocks noChangeArrowheads="1"/>
          </p:cNvSpPr>
          <p:nvPr/>
        </p:nvSpPr>
        <p:spPr bwMode="auto">
          <a:xfrm>
            <a:off x="11068051" y="523875"/>
            <a:ext cx="8128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766" name="AutoShape 22"/>
          <p:cNvSpPr>
            <a:spLocks noChangeArrowheads="1"/>
          </p:cNvSpPr>
          <p:nvPr/>
        </p:nvSpPr>
        <p:spPr bwMode="auto">
          <a:xfrm>
            <a:off x="10058400" y="457200"/>
            <a:ext cx="609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7" name="AutoShape 23"/>
          <p:cNvSpPr>
            <a:spLocks noChangeArrowheads="1"/>
          </p:cNvSpPr>
          <p:nvPr/>
        </p:nvSpPr>
        <p:spPr bwMode="auto">
          <a:xfrm>
            <a:off x="6597652" y="523876"/>
            <a:ext cx="537633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768" name="AutoShape 24"/>
          <p:cNvSpPr>
            <a:spLocks noChangeArrowheads="1"/>
          </p:cNvSpPr>
          <p:nvPr/>
        </p:nvSpPr>
        <p:spPr bwMode="auto">
          <a:xfrm>
            <a:off x="7918451" y="371475"/>
            <a:ext cx="488949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9" name="AutoShape 25"/>
          <p:cNvSpPr>
            <a:spLocks noChangeArrowheads="1"/>
          </p:cNvSpPr>
          <p:nvPr/>
        </p:nvSpPr>
        <p:spPr bwMode="auto">
          <a:xfrm>
            <a:off x="11677651" y="2124075"/>
            <a:ext cx="514349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770" name="AutoShape 26"/>
          <p:cNvSpPr>
            <a:spLocks noChangeArrowheads="1"/>
          </p:cNvSpPr>
          <p:nvPr/>
        </p:nvSpPr>
        <p:spPr bwMode="auto">
          <a:xfrm>
            <a:off x="11474451" y="4181475"/>
            <a:ext cx="65828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1" name="AutoShape 27"/>
          <p:cNvSpPr>
            <a:spLocks noChangeArrowheads="1"/>
          </p:cNvSpPr>
          <p:nvPr/>
        </p:nvSpPr>
        <p:spPr bwMode="auto">
          <a:xfrm>
            <a:off x="11576052" y="5324476"/>
            <a:ext cx="537633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31772" name="Nhac HK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1054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5" name="AutoShape 29"/>
          <p:cNvSpPr>
            <a:spLocks noChangeArrowheads="1"/>
          </p:cNvSpPr>
          <p:nvPr/>
        </p:nvSpPr>
        <p:spPr bwMode="auto">
          <a:xfrm>
            <a:off x="1504951" y="3151179"/>
            <a:ext cx="1708149" cy="858857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7160" rIns="0" bIns="13716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err="1" smtClean="0">
                <a:solidFill>
                  <a:schemeClr val="bg1"/>
                </a:solidFill>
                <a:latin typeface=".VnTimeH" pitchFamily="34" charset="0"/>
              </a:rPr>
              <a:t>Thi</a:t>
            </a:r>
            <a:r>
              <a:rPr lang="en-US" sz="2400" dirty="0" smtClean="0">
                <a:solidFill>
                  <a:schemeClr val="bg1"/>
                </a:solidFill>
                <a:latin typeface=".VnTimeH" pitchFamily="34" charset="0"/>
              </a:rPr>
              <a:t> </a:t>
            </a:r>
            <a:endParaRPr lang="en-US" sz="2400" dirty="0">
              <a:solidFill>
                <a:schemeClr val="bg1"/>
              </a:solidFill>
              <a:latin typeface=".VnTimeH" pitchFamily="34" charset="0"/>
            </a:endParaRPr>
          </a:p>
        </p:txBody>
      </p:sp>
      <p:sp>
        <p:nvSpPr>
          <p:cNvPr id="9246" name="AutoShape 30"/>
          <p:cNvSpPr>
            <a:spLocks noChangeArrowheads="1"/>
          </p:cNvSpPr>
          <p:nvPr/>
        </p:nvSpPr>
        <p:spPr bwMode="auto">
          <a:xfrm>
            <a:off x="5486400" y="3151972"/>
            <a:ext cx="1625600" cy="858857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7160" rIns="0" bIns="13716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err="1" smtClean="0">
                <a:solidFill>
                  <a:schemeClr val="bg1"/>
                </a:solidFill>
                <a:latin typeface=".VnTimeH" pitchFamily="34" charset="0"/>
              </a:rPr>
              <a:t>ai</a:t>
            </a:r>
            <a:endParaRPr lang="en-US" sz="2400" dirty="0">
              <a:solidFill>
                <a:schemeClr val="bg1"/>
              </a:solidFill>
              <a:latin typeface=".VnTimeH" pitchFamily="34" charset="0"/>
            </a:endParaRPr>
          </a:p>
        </p:txBody>
      </p:sp>
      <p:sp>
        <p:nvSpPr>
          <p:cNvPr id="9247" name="AutoShape 31"/>
          <p:cNvSpPr>
            <a:spLocks noChangeArrowheads="1"/>
          </p:cNvSpPr>
          <p:nvPr/>
        </p:nvSpPr>
        <p:spPr bwMode="auto">
          <a:xfrm>
            <a:off x="3490385" y="3155941"/>
            <a:ext cx="1646767" cy="858857"/>
          </a:xfrm>
          <a:prstGeom prst="bevel">
            <a:avLst>
              <a:gd name="adj" fmla="val 125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7160" rIns="0" bIns="13716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err="1" smtClean="0">
                <a:solidFill>
                  <a:schemeClr val="bg1"/>
                </a:solidFill>
                <a:latin typeface=".VnTimeH" pitchFamily="34" charset="0"/>
              </a:rPr>
              <a:t>Xem</a:t>
            </a:r>
            <a:r>
              <a:rPr lang="en-US" sz="2400" dirty="0" smtClean="0">
                <a:solidFill>
                  <a:schemeClr val="bg1"/>
                </a:solidFill>
                <a:latin typeface=".VnTimeH" pitchFamily="34" charset="0"/>
              </a:rPr>
              <a:t> </a:t>
            </a:r>
            <a:endParaRPr lang="en-US" sz="2400" dirty="0">
              <a:solidFill>
                <a:schemeClr val="bg1"/>
              </a:solidFill>
              <a:latin typeface=".VnTimeH" pitchFamily="34" charset="0"/>
            </a:endParaRPr>
          </a:p>
        </p:txBody>
      </p:sp>
      <p:sp>
        <p:nvSpPr>
          <p:cNvPr id="9248" name="AutoShape 32"/>
          <p:cNvSpPr>
            <a:spLocks noChangeArrowheads="1"/>
          </p:cNvSpPr>
          <p:nvPr/>
        </p:nvSpPr>
        <p:spPr bwMode="auto">
          <a:xfrm>
            <a:off x="7423151" y="3151972"/>
            <a:ext cx="1625600" cy="858857"/>
          </a:xfrm>
          <a:prstGeom prst="bevel">
            <a:avLst>
              <a:gd name="adj" fmla="val 125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7160" rIns="0" bIns="13716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err="1" smtClean="0">
                <a:solidFill>
                  <a:schemeClr val="bg1"/>
                </a:solidFill>
                <a:latin typeface=".VnTimeH" pitchFamily="34" charset="0"/>
              </a:rPr>
              <a:t>nhanh</a:t>
            </a:r>
            <a:endParaRPr lang="en-US" sz="2400" dirty="0">
              <a:solidFill>
                <a:schemeClr val="bg1"/>
              </a:solidFill>
              <a:latin typeface=".VnTimeH" pitchFamily="34" charset="0"/>
            </a:endParaRPr>
          </a:p>
        </p:txBody>
      </p:sp>
      <p:sp>
        <p:nvSpPr>
          <p:cNvPr id="9249" name="AutoShape 33"/>
          <p:cNvSpPr>
            <a:spLocks noChangeArrowheads="1"/>
          </p:cNvSpPr>
          <p:nvPr/>
        </p:nvSpPr>
        <p:spPr bwMode="auto">
          <a:xfrm>
            <a:off x="9353551" y="3151179"/>
            <a:ext cx="1545167" cy="858857"/>
          </a:xfrm>
          <a:prstGeom prst="bevel">
            <a:avLst>
              <a:gd name="adj" fmla="val 125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7160" rIns="0" bIns="13716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err="1" smtClean="0">
                <a:solidFill>
                  <a:schemeClr val="bg1"/>
                </a:solidFill>
                <a:latin typeface=".VnTimeH" pitchFamily="34" charset="0"/>
              </a:rPr>
              <a:t>hơn</a:t>
            </a:r>
            <a:endParaRPr lang="en-US" sz="2400" dirty="0">
              <a:solidFill>
                <a:schemeClr val="bg1"/>
              </a:solidFill>
              <a:latin typeface=".VnTimeH" pitchFamily="34" charset="0"/>
            </a:endParaRPr>
          </a:p>
        </p:txBody>
      </p:sp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1930400" y="3943350"/>
            <a:ext cx="1016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rgbClr val="FF0000"/>
                </a:solidFill>
                <a:latin typeface=".VnTimeH" pitchFamily="34" charset="0"/>
              </a:rPr>
              <a:t> 1</a:t>
            </a:r>
          </a:p>
        </p:txBody>
      </p:sp>
      <p:sp>
        <p:nvSpPr>
          <p:cNvPr id="9251" name="Text Box 35"/>
          <p:cNvSpPr txBox="1">
            <a:spLocks noChangeArrowheads="1"/>
          </p:cNvSpPr>
          <p:nvPr/>
        </p:nvSpPr>
        <p:spPr bwMode="auto">
          <a:xfrm>
            <a:off x="3759200" y="3943350"/>
            <a:ext cx="1016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rgbClr val="FF0000"/>
                </a:solidFill>
                <a:latin typeface=".VnTimeH" pitchFamily="34" charset="0"/>
              </a:rPr>
              <a:t> 2</a:t>
            </a:r>
          </a:p>
        </p:txBody>
      </p:sp>
      <p:sp>
        <p:nvSpPr>
          <p:cNvPr id="9252" name="Text Box 36"/>
          <p:cNvSpPr txBox="1">
            <a:spLocks noChangeArrowheads="1"/>
          </p:cNvSpPr>
          <p:nvPr/>
        </p:nvSpPr>
        <p:spPr bwMode="auto">
          <a:xfrm>
            <a:off x="5892800" y="3943350"/>
            <a:ext cx="1016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rgbClr val="FF0000"/>
                </a:solidFill>
                <a:latin typeface=".VnTimeH" pitchFamily="34" charset="0"/>
              </a:rPr>
              <a:t> 3</a:t>
            </a:r>
          </a:p>
        </p:txBody>
      </p:sp>
      <p:sp>
        <p:nvSpPr>
          <p:cNvPr id="9253" name="Text Box 37"/>
          <p:cNvSpPr txBox="1">
            <a:spLocks noChangeArrowheads="1"/>
          </p:cNvSpPr>
          <p:nvPr/>
        </p:nvSpPr>
        <p:spPr bwMode="auto">
          <a:xfrm>
            <a:off x="7721600" y="3943350"/>
            <a:ext cx="1016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rgbClr val="FF0000"/>
                </a:solidFill>
                <a:latin typeface=".VnTimeH" pitchFamily="34" charset="0"/>
              </a:rPr>
              <a:t> 4</a:t>
            </a:r>
          </a:p>
        </p:txBody>
      </p:sp>
      <p:sp>
        <p:nvSpPr>
          <p:cNvPr id="9254" name="Text Box 38"/>
          <p:cNvSpPr txBox="1">
            <a:spLocks noChangeArrowheads="1"/>
          </p:cNvSpPr>
          <p:nvPr/>
        </p:nvSpPr>
        <p:spPr bwMode="auto">
          <a:xfrm>
            <a:off x="9836151" y="3954463"/>
            <a:ext cx="1016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rgbClr val="FF0000"/>
                </a:solidFill>
                <a:latin typeface=".VnTimeH" pitchFamily="34" charset="0"/>
              </a:rPr>
              <a:t> 5</a:t>
            </a:r>
          </a:p>
        </p:txBody>
      </p:sp>
      <p:sp>
        <p:nvSpPr>
          <p:cNvPr id="31783" name="AutoShape 39"/>
          <p:cNvSpPr>
            <a:spLocks noChangeArrowheads="1"/>
          </p:cNvSpPr>
          <p:nvPr/>
        </p:nvSpPr>
        <p:spPr bwMode="auto">
          <a:xfrm>
            <a:off x="1470315" y="3137747"/>
            <a:ext cx="1828800" cy="858857"/>
          </a:xfrm>
          <a:prstGeom prst="bevel">
            <a:avLst>
              <a:gd name="adj" fmla="val 12500"/>
            </a:avLst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7160" rIns="0" bIns="13716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2400">
              <a:solidFill>
                <a:schemeClr val="bg1"/>
              </a:solidFill>
              <a:latin typeface=".VnTimeH" pitchFamily="34" charset="0"/>
            </a:endParaRPr>
          </a:p>
        </p:txBody>
      </p:sp>
      <p:sp>
        <p:nvSpPr>
          <p:cNvPr id="31784" name="AutoShape 40"/>
          <p:cNvSpPr>
            <a:spLocks noChangeArrowheads="1"/>
          </p:cNvSpPr>
          <p:nvPr/>
        </p:nvSpPr>
        <p:spPr bwMode="auto">
          <a:xfrm>
            <a:off x="3399368" y="3155940"/>
            <a:ext cx="1828800" cy="858857"/>
          </a:xfrm>
          <a:prstGeom prst="bevel">
            <a:avLst>
              <a:gd name="adj" fmla="val 12500"/>
            </a:avLst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7160" rIns="0" bIns="13716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2400">
              <a:solidFill>
                <a:schemeClr val="bg1"/>
              </a:solidFill>
              <a:latin typeface=".VnTimeH" pitchFamily="34" charset="0"/>
            </a:endParaRPr>
          </a:p>
        </p:txBody>
      </p:sp>
      <p:sp>
        <p:nvSpPr>
          <p:cNvPr id="31785" name="AutoShape 41"/>
          <p:cNvSpPr>
            <a:spLocks noChangeArrowheads="1"/>
          </p:cNvSpPr>
          <p:nvPr/>
        </p:nvSpPr>
        <p:spPr bwMode="auto">
          <a:xfrm>
            <a:off x="5391151" y="3151178"/>
            <a:ext cx="1828800" cy="858857"/>
          </a:xfrm>
          <a:prstGeom prst="bevel">
            <a:avLst>
              <a:gd name="adj" fmla="val 12500"/>
            </a:avLst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7160" rIns="0" bIns="13716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2400">
              <a:solidFill>
                <a:schemeClr val="bg1"/>
              </a:solidFill>
              <a:latin typeface=".VnTimeH" pitchFamily="34" charset="0"/>
            </a:endParaRPr>
          </a:p>
        </p:txBody>
      </p:sp>
      <p:sp>
        <p:nvSpPr>
          <p:cNvPr id="31786" name="AutoShape 42"/>
          <p:cNvSpPr>
            <a:spLocks noChangeArrowheads="1"/>
          </p:cNvSpPr>
          <p:nvPr/>
        </p:nvSpPr>
        <p:spPr bwMode="auto">
          <a:xfrm>
            <a:off x="7361960" y="3120429"/>
            <a:ext cx="1771649" cy="858857"/>
          </a:xfrm>
          <a:prstGeom prst="bevel">
            <a:avLst>
              <a:gd name="adj" fmla="val 12500"/>
            </a:avLst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7160" rIns="0" bIns="13716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2400">
              <a:solidFill>
                <a:schemeClr val="bg1"/>
              </a:solidFill>
              <a:latin typeface=".VnTimeH" pitchFamily="34" charset="0"/>
            </a:endParaRPr>
          </a:p>
        </p:txBody>
      </p:sp>
      <p:sp>
        <p:nvSpPr>
          <p:cNvPr id="31787" name="AutoShape 43"/>
          <p:cNvSpPr>
            <a:spLocks noChangeArrowheads="1"/>
          </p:cNvSpPr>
          <p:nvPr/>
        </p:nvSpPr>
        <p:spPr bwMode="auto">
          <a:xfrm>
            <a:off x="9290051" y="3155941"/>
            <a:ext cx="1771649" cy="858857"/>
          </a:xfrm>
          <a:prstGeom prst="bevel">
            <a:avLst>
              <a:gd name="adj" fmla="val 12500"/>
            </a:avLst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7160" rIns="0" bIns="13716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2400">
              <a:solidFill>
                <a:schemeClr val="bg1"/>
              </a:solidFill>
              <a:latin typeface=".VnTimeH" pitchFamily="34" charset="0"/>
            </a:endParaRPr>
          </a:p>
        </p:txBody>
      </p:sp>
      <p:sp>
        <p:nvSpPr>
          <p:cNvPr id="9260" name="WordArt 44"/>
          <p:cNvSpPr>
            <a:spLocks noChangeArrowheads="1" noChangeShapeType="1" noTextEdit="1"/>
          </p:cNvSpPr>
          <p:nvPr/>
        </p:nvSpPr>
        <p:spPr bwMode="auto">
          <a:xfrm>
            <a:off x="2235200" y="685800"/>
            <a:ext cx="8026400" cy="1905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ristote"/>
              </a:rPr>
              <a:t>Trß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ristote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ristote"/>
              </a:rPr>
              <a:t>ch¬i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ristote"/>
              </a:rPr>
              <a:t> ¢m nh¹c</a:t>
            </a:r>
          </a:p>
        </p:txBody>
      </p:sp>
      <p:sp>
        <p:nvSpPr>
          <p:cNvPr id="31789" name="AutoShape 45"/>
          <p:cNvSpPr>
            <a:spLocks noChangeArrowheads="1"/>
          </p:cNvSpPr>
          <p:nvPr/>
        </p:nvSpPr>
        <p:spPr bwMode="auto">
          <a:xfrm>
            <a:off x="609601" y="533401"/>
            <a:ext cx="537633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9262" name="Picture 46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4939">
            <a:off x="-4233" y="88900"/>
            <a:ext cx="113241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91" name="AutoShape 47"/>
          <p:cNvSpPr>
            <a:spLocks noChangeArrowheads="1"/>
          </p:cNvSpPr>
          <p:nvPr/>
        </p:nvSpPr>
        <p:spPr bwMode="auto">
          <a:xfrm>
            <a:off x="406400" y="1143000"/>
            <a:ext cx="8128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8153184"/>
      </p:ext>
    </p:extLst>
  </p:cSld>
  <p:clrMapOvr>
    <a:masterClrMapping/>
  </p:clrMapOvr>
  <p:transition spd="slow" advTm="1800000">
    <p:diamond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34427" fill="hold"/>
                                        <p:tgtEl>
                                          <p:spTgt spid="317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1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1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1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1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1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1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72"/>
                </p:tgtEl>
              </p:cMediaNode>
            </p:audio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17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5" dur="500"/>
                                        <p:tgtEl>
                                          <p:spTgt spid="31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8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17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 nodeType="clickPar">
                      <p:stCondLst>
                        <p:cond delay="0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1" dur="500"/>
                                        <p:tgtEl>
                                          <p:spTgt spid="31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8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17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31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85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17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 nodeType="clickPar">
                      <p:stCondLst>
                        <p:cond delay="0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31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8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17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 nodeType="clickPar">
                      <p:stCondLst>
                        <p:cond delay="0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9" dur="500"/>
                                        <p:tgtEl>
                                          <p:spTgt spid="31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87"/>
                  </p:tgtEl>
                </p:cond>
              </p:nextCondLst>
            </p:seq>
          </p:childTnLst>
        </p:cTn>
      </p:par>
    </p:tnLst>
    <p:bldLst>
      <p:bldP spid="31746" grpId="0" animBg="1"/>
      <p:bldP spid="31748" grpId="0" animBg="1"/>
      <p:bldP spid="31749" grpId="0" animBg="1"/>
      <p:bldP spid="31750" grpId="0" animBg="1"/>
      <p:bldP spid="31752" grpId="0" animBg="1"/>
      <p:bldP spid="31753" grpId="0" animBg="1"/>
      <p:bldP spid="31754" grpId="0" animBg="1"/>
      <p:bldP spid="31755" grpId="0" animBg="1"/>
      <p:bldP spid="31756" grpId="0" animBg="1"/>
      <p:bldP spid="31757" grpId="0" animBg="1"/>
      <p:bldP spid="31758" grpId="0" animBg="1"/>
      <p:bldP spid="31763" grpId="0" animBg="1"/>
      <p:bldP spid="31764" grpId="0" animBg="1"/>
      <p:bldP spid="31765" grpId="0" animBg="1"/>
      <p:bldP spid="31766" grpId="0" animBg="1"/>
      <p:bldP spid="31767" grpId="0" animBg="1"/>
      <p:bldP spid="31768" grpId="0" animBg="1"/>
      <p:bldP spid="31769" grpId="0" animBg="1"/>
      <p:bldP spid="31770" grpId="0" animBg="1"/>
      <p:bldP spid="31771" grpId="0" animBg="1"/>
      <p:bldP spid="31783" grpId="0" animBg="1"/>
      <p:bldP spid="31784" grpId="0" animBg="1"/>
      <p:bldP spid="31785" grpId="0" animBg="1"/>
      <p:bldP spid="31786" grpId="0" animBg="1"/>
      <p:bldP spid="31787" grpId="0" animBg="1"/>
      <p:bldP spid="31789" grpId="0" animBg="1"/>
      <p:bldP spid="3179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10655300" cy="685801"/>
          </a:xfrm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gõ</a:t>
            </a:r>
            <a:r>
              <a:rPr lang="en-US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theo nhịp, phách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CD3 BaiDocNhac 3 BQ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3276600"/>
            <a:ext cx="10795000" cy="3403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121" y="5180185"/>
            <a:ext cx="340890" cy="224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77" y="5192756"/>
            <a:ext cx="351649" cy="211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330" y="5202456"/>
            <a:ext cx="392866" cy="236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66" y="5210761"/>
            <a:ext cx="395183" cy="237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93" y="5188886"/>
            <a:ext cx="433500" cy="2610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243" y="5204690"/>
            <a:ext cx="407251" cy="2452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98" y="6066204"/>
            <a:ext cx="407251" cy="2452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21" y="6066204"/>
            <a:ext cx="407251" cy="2452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35" y="6087189"/>
            <a:ext cx="407251" cy="2452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897" y="6051435"/>
            <a:ext cx="456307" cy="2747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066204"/>
            <a:ext cx="407251" cy="2452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11" y="6087189"/>
            <a:ext cx="407251" cy="245208"/>
          </a:xfrm>
          <a:prstGeom prst="rect">
            <a:avLst/>
          </a:prstGeom>
        </p:spPr>
      </p:pic>
      <p:pic>
        <p:nvPicPr>
          <p:cNvPr id="18" name="CD3 BaiDocNhac 3 BQ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914400"/>
            <a:ext cx="10795000" cy="3200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2315633" y="2640729"/>
            <a:ext cx="255361" cy="2657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3832396" y="2667645"/>
            <a:ext cx="255361" cy="2657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5359254" y="2667645"/>
            <a:ext cx="255361" cy="2657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6919657" y="2667646"/>
            <a:ext cx="255361" cy="2657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8362010" y="2667647"/>
            <a:ext cx="255361" cy="2657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9756101" y="2667647"/>
            <a:ext cx="255361" cy="2657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1283376" y="3478929"/>
            <a:ext cx="255361" cy="2657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2711042" y="3478929"/>
            <a:ext cx="255361" cy="26570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6955971" y="3478928"/>
            <a:ext cx="255361" cy="2657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8479859" y="3478929"/>
            <a:ext cx="255361" cy="26570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8969432" y="4545729"/>
            <a:ext cx="255361" cy="2657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4114449" y="3478929"/>
            <a:ext cx="255361" cy="2657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5584794" y="3478929"/>
            <a:ext cx="255361" cy="26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965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 fullScrn="1"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111252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II. Nhạc cụ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762000"/>
            <a:ext cx="7446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Thế bấm các hợp âm C, F, G trên kèn phím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b="67140"/>
          <a:stretch>
            <a:fillRect/>
          </a:stretch>
        </p:blipFill>
        <p:spPr>
          <a:xfrm>
            <a:off x="457200" y="1885507"/>
            <a:ext cx="3505200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t="34516" b="33888"/>
          <a:stretch>
            <a:fillRect/>
          </a:stretch>
        </p:blipFill>
        <p:spPr>
          <a:xfrm>
            <a:off x="4368209" y="1883735"/>
            <a:ext cx="3505200" cy="1904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t="67694"/>
          <a:stretch>
            <a:fillRect/>
          </a:stretch>
        </p:blipFill>
        <p:spPr>
          <a:xfrm>
            <a:off x="8279218" y="1840872"/>
            <a:ext cx="3505200" cy="1947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15417" t="39630" r="72083" b="49999"/>
          <a:stretch>
            <a:fillRect/>
          </a:stretch>
        </p:blipFill>
        <p:spPr>
          <a:xfrm>
            <a:off x="990592" y="3962400"/>
            <a:ext cx="2286000" cy="10668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5417" t="40967" r="73750" b="50741"/>
          <a:stretch>
            <a:fillRect/>
          </a:stretch>
        </p:blipFill>
        <p:spPr>
          <a:xfrm>
            <a:off x="4953000" y="4105302"/>
            <a:ext cx="1981139" cy="8529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/>
          <a:srcRect l="15833" t="41111" r="73750" b="50741"/>
          <a:stretch>
            <a:fillRect/>
          </a:stretch>
        </p:blipFill>
        <p:spPr>
          <a:xfrm>
            <a:off x="9079287" y="4191015"/>
            <a:ext cx="1905061" cy="838185"/>
          </a:xfrm>
          <a:prstGeom prst="rect">
            <a:avLst/>
          </a:prstGeom>
        </p:spPr>
      </p:pic>
      <p:pic>
        <p:nvPicPr>
          <p:cNvPr id="16" name="C d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49544" y="4926830"/>
            <a:ext cx="406400" cy="406400"/>
          </a:xfrm>
          <a:prstGeom prst="rect">
            <a:avLst/>
          </a:prstGeom>
        </p:spPr>
      </p:pic>
      <p:pic>
        <p:nvPicPr>
          <p:cNvPr id="17" name="F du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40369" y="4953000"/>
            <a:ext cx="406400" cy="406400"/>
          </a:xfrm>
          <a:prstGeom prst="rect">
            <a:avLst/>
          </a:prstGeom>
        </p:spPr>
      </p:pic>
      <p:pic>
        <p:nvPicPr>
          <p:cNvPr id="18" name="G du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82200" y="502406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3 TheHienHopAm BQ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84" y="609600"/>
            <a:ext cx="12075956" cy="579543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382000" cy="609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</a:t>
            </a:r>
            <a:endParaRPr lang="en-US" sz="3200" b="1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24464" y="914400"/>
            <a:ext cx="7724004" cy="5595977"/>
            <a:chOff x="2424464" y="914400"/>
            <a:chExt cx="7724004" cy="55959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7951" b="74648"/>
            <a:stretch>
              <a:fillRect/>
            </a:stretch>
          </p:blipFill>
          <p:spPr>
            <a:xfrm>
              <a:off x="3124200" y="914400"/>
              <a:ext cx="6324533" cy="158252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7763" t="25352" r="4258"/>
            <a:stretch>
              <a:fillRect/>
            </a:stretch>
          </p:blipFill>
          <p:spPr>
            <a:xfrm>
              <a:off x="2424464" y="2496924"/>
              <a:ext cx="7724004" cy="401345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Ví dụ: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CD3 Cac Vidu BGCT B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5858" y="609600"/>
            <a:ext cx="9720283" cy="6019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752600"/>
            <a:ext cx="87630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3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thể hiện các hợp âm C, F, G bằng kèn phím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092355"/>
            <a:ext cx="1143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(viết</a:t>
            </a:r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chữ cái la tinh)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38200" y="3048000"/>
            <a:ext cx="3352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00" t="36667" r="51667" b="51481"/>
          <a:stretch/>
        </p:blipFill>
        <p:spPr>
          <a:xfrm>
            <a:off x="838200" y="3368263"/>
            <a:ext cx="10363199" cy="25801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4953000"/>
            <a:ext cx="9296400" cy="76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71599" y="5103167"/>
            <a:ext cx="975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  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        D          D           C           E            D         C          G        G  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44"/>
          <p:cNvSpPr>
            <a:spLocks noChangeArrowheads="1" noChangeShapeType="1" noTextEdit="1"/>
          </p:cNvSpPr>
          <p:nvPr/>
        </p:nvSpPr>
        <p:spPr bwMode="auto">
          <a:xfrm>
            <a:off x="2918687" y="-76200"/>
            <a:ext cx="6659424" cy="1524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.VnAristote"/>
              </a:rPr>
              <a:t>Trß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.VnAristote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.VnAristote"/>
              </a:rPr>
              <a:t>ch¬i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.VnAristote"/>
              </a:rPr>
              <a:t> ¢m nh¹c</a:t>
            </a:r>
          </a:p>
        </p:txBody>
      </p:sp>
    </p:spTree>
    <p:extLst>
      <p:ext uri="{BB962C8B-B14F-4D97-AF65-F5344CB8AC3E}">
        <p14:creationId xmlns:p14="http://schemas.microsoft.com/office/powerpoint/2010/main" val="401576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518" y="2057400"/>
            <a:ext cx="1143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(viết</a:t>
            </a:r>
            <a:r>
              <a:rPr lang="en-US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chữ cái la tinh)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WordArt 44"/>
          <p:cNvSpPr>
            <a:spLocks noChangeArrowheads="1" noChangeShapeType="1" noTextEdit="1"/>
          </p:cNvSpPr>
          <p:nvPr/>
        </p:nvSpPr>
        <p:spPr bwMode="auto">
          <a:xfrm>
            <a:off x="2438400" y="152400"/>
            <a:ext cx="8026400" cy="1905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.VnAristote"/>
              </a:rPr>
              <a:t>Trß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.VnAristote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.VnAristote"/>
              </a:rPr>
              <a:t>ch¬i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.VnAristote"/>
              </a:rPr>
              <a:t> ¢m nh¹c</a:t>
            </a:r>
          </a:p>
        </p:txBody>
      </p:sp>
      <p:pic>
        <p:nvPicPr>
          <p:cNvPr id="11" name="nhạc nền trò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480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9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30187"/>
            <a:ext cx="8153400" cy="178117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b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 ƠN THẦY CÔ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38200" y="2286000"/>
            <a:ext cx="10668000" cy="2590800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3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*</a:t>
            </a:r>
            <a:r>
              <a:rPr lang="en-US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quãng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3;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Bài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nhạc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số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3</a:t>
            </a:r>
          </a:p>
          <a:p>
            <a:pPr algn="just"/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*</a:t>
            </a:r>
            <a:r>
              <a:rPr lang="en-US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cụ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bấm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âm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C, F, G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kèn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phím</a:t>
            </a:r>
            <a:endParaRPr lang="en-US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*</a:t>
            </a:r>
            <a:r>
              <a:rPr lang="en-US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Trải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nghiệm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khám</a:t>
            </a:r>
            <a:r>
              <a:rPr lang="en-US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phá</a:t>
            </a:r>
            <a:endParaRPr lang="en-US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52400"/>
            <a:ext cx="12192000" cy="6423755"/>
            <a:chOff x="0" y="152400"/>
            <a:chExt cx="12192000" cy="642375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1166" y="533400"/>
              <a:ext cx="8804434" cy="6042755"/>
            </a:xfrm>
            <a:prstGeom prst="rect">
              <a:avLst/>
            </a:prstGeom>
          </p:spPr>
        </p:pic>
        <p:sp>
          <p:nvSpPr>
            <p:cNvPr id="4" name="Subtitle 6"/>
            <p:cNvSpPr txBox="1"/>
            <p:nvPr/>
          </p:nvSpPr>
          <p:spPr bwMode="auto">
            <a:xfrm>
              <a:off x="0" y="152400"/>
              <a:ext cx="12192000" cy="114300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en-US" b="1" kern="0">
                  <a:solidFill>
                    <a:srgbClr val="0000FF"/>
                  </a:solidFill>
                  <a:cs typeface="Times New Roman" panose="02020603050405020304" pitchFamily="18" charset="0"/>
                </a:rPr>
                <a:t>I. Đọc nhạc</a:t>
              </a:r>
            </a:p>
            <a:p>
              <a:pPr marL="0" indent="0" algn="ctr">
                <a:buNone/>
              </a:pPr>
              <a:endParaRPr lang="en-US" sz="2800" ker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ctr">
                <a:buNone/>
              </a:pPr>
              <a:endParaRPr lang="en-US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524000" y="381000"/>
              <a:ext cx="1447800" cy="1143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m Truc C BQ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90" r="3390"/>
          <a:stretch>
            <a:fillRect/>
          </a:stretch>
        </p:blipFill>
        <p:spPr>
          <a:xfrm>
            <a:off x="751748" y="304800"/>
            <a:ext cx="10688503" cy="602445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D3 doc q3 BQ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3" y="685800"/>
            <a:ext cx="12146070" cy="545858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43000" y="152400"/>
            <a:ext cx="10210800" cy="4038600"/>
            <a:chOff x="1143000" y="228600"/>
            <a:chExt cx="9701213" cy="34147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0" y="228600"/>
              <a:ext cx="9701213" cy="341471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2743200" y="228600"/>
              <a:ext cx="1143000" cy="8480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51529" y="4460154"/>
            <a:ext cx="3523172" cy="1667418"/>
            <a:chOff x="1451529" y="4384318"/>
            <a:chExt cx="3523172" cy="1667418"/>
          </a:xfrm>
        </p:grpSpPr>
        <p:sp>
          <p:nvSpPr>
            <p:cNvPr id="11" name="TextBox 10"/>
            <p:cNvSpPr txBox="1"/>
            <p:nvPr/>
          </p:nvSpPr>
          <p:spPr>
            <a:xfrm>
              <a:off x="2747809" y="4435909"/>
              <a:ext cx="2226892" cy="1615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vi-VN" sz="22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2200" b="1" dirty="0" err="1" smtClean="0">
                  <a:solidFill>
                    <a:srgbClr val="0000FF"/>
                  </a:solidFill>
                </a:rPr>
                <a:t>Nhịp</a:t>
              </a:r>
              <a:r>
                <a:rPr lang="en-US" sz="2200" b="1" dirty="0">
                  <a:solidFill>
                    <a:srgbClr val="0000FF"/>
                  </a:solidFill>
                </a:rPr>
                <a:t>:</a:t>
              </a:r>
            </a:p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 dirty="0">
                  <a:solidFill>
                    <a:srgbClr val="0000FF"/>
                  </a:solidFill>
                </a:rPr>
                <a:t>Cao </a:t>
              </a:r>
              <a:r>
                <a:rPr lang="en-US" sz="2200" b="1" dirty="0" err="1">
                  <a:solidFill>
                    <a:srgbClr val="0000FF"/>
                  </a:solidFill>
                </a:rPr>
                <a:t>độ</a:t>
              </a:r>
              <a:r>
                <a:rPr lang="en-US" sz="2200" b="1" dirty="0">
                  <a:solidFill>
                    <a:srgbClr val="0000FF"/>
                  </a:solidFill>
                </a:rPr>
                <a:t>:</a:t>
              </a:r>
            </a:p>
            <a:p>
              <a:pPr marL="342900" indent="-342900">
                <a:lnSpc>
                  <a:spcPct val="15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2200" b="1" dirty="0" err="1">
                  <a:solidFill>
                    <a:srgbClr val="0000FF"/>
                  </a:solidFill>
                </a:rPr>
                <a:t>Trường</a:t>
              </a:r>
              <a:r>
                <a:rPr lang="en-US" sz="2200" b="1" dirty="0">
                  <a:solidFill>
                    <a:srgbClr val="0000FF"/>
                  </a:solidFill>
                </a:rPr>
                <a:t> </a:t>
              </a:r>
              <a:r>
                <a:rPr lang="en-US" sz="2200" b="1" dirty="0" err="1">
                  <a:solidFill>
                    <a:srgbClr val="0000FF"/>
                  </a:solidFill>
                </a:rPr>
                <a:t>độ</a:t>
              </a:r>
              <a:r>
                <a:rPr lang="en-US" sz="2200" b="1" dirty="0">
                  <a:solidFill>
                    <a:srgbClr val="0000FF"/>
                  </a:solidFill>
                </a:rPr>
                <a:t>: </a:t>
              </a:r>
              <a:endParaRPr lang="vi-VN" sz="2200" b="1" dirty="0">
                <a:solidFill>
                  <a:srgbClr val="0000FF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t="14660"/>
            <a:stretch>
              <a:fillRect/>
            </a:stretch>
          </p:blipFill>
          <p:spPr>
            <a:xfrm>
              <a:off x="1451529" y="4384318"/>
              <a:ext cx="1230713" cy="821966"/>
            </a:xfrm>
            <a:prstGeom prst="rect">
              <a:avLst/>
            </a:prstGeom>
          </p:spPr>
        </p:pic>
      </p:grpSp>
      <p:cxnSp>
        <p:nvCxnSpPr>
          <p:cNvPr id="26" name="Straight Arrow Connector 25"/>
          <p:cNvCxnSpPr/>
          <p:nvPr/>
        </p:nvCxnSpPr>
        <p:spPr bwMode="auto">
          <a:xfrm flipV="1">
            <a:off x="8382000" y="3429000"/>
            <a:ext cx="0" cy="4428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27354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422</Words>
  <Application>Microsoft Office PowerPoint</Application>
  <PresentationFormat>Custom</PresentationFormat>
  <Paragraphs>71</Paragraphs>
  <Slides>25</Slides>
  <Notes>0</Notes>
  <HiddenSlides>0</HiddenSlides>
  <MMClips>24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Chủ đề 3 BIẾT ƠN THẦY CÔ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tiết tấu</vt:lpstr>
      <vt:lpstr>Luyện đọc các nốt: Si, La</vt:lpstr>
      <vt:lpstr>Nghe mẫu </vt:lpstr>
      <vt:lpstr>Đọc từng nét nhạc</vt:lpstr>
      <vt:lpstr>Đọc nhạc hoàn chỉnh cả bài </vt:lpstr>
      <vt:lpstr>Đọc nhạc hoàn chỉnh cả bài  kết hợp gõ tiết tấu bằng thanh phách </vt:lpstr>
      <vt:lpstr>Đọc nhạc hoàn chỉnh cả bài kết hợp gõ theo phách bằng trống nhỏ </vt:lpstr>
      <vt:lpstr>Đọc nhạc hoàn chỉnh cả bài kết hợp gõ theo phách bằng trống nhỏ </vt:lpstr>
      <vt:lpstr>Đọc nhạc hoàn chỉnh cả bài kết hợp gõ theo nhịp, phách</vt:lpstr>
      <vt:lpstr>II. Nhạc cụ</vt:lpstr>
      <vt:lpstr>PowerPoint Presentation</vt:lpstr>
      <vt:lpstr>III. Trải nghiệm và khám phá</vt:lpstr>
      <vt:lpstr>Ví dụ: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320</cp:revision>
  <dcterms:created xsi:type="dcterms:W3CDTF">2006-11-06T13:45:00Z</dcterms:created>
  <dcterms:modified xsi:type="dcterms:W3CDTF">2022-10-31T15:31:55Z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11D329EF6B2E432FB7E49D77570D9605</vt:lpwstr>
  </property>
  <property fmtid="{D5CDD505-2E9C-101B-9397-08002B2CF9AE}" pid="3" name="KSOProductBuildVer">
    <vt:lpwstr>1033-11.2.0.11167</vt:lpwstr>
  </property>
</Properties>
</file>