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6"/>
  </p:notesMasterIdLst>
  <p:sldIdLst>
    <p:sldId id="331" r:id="rId2"/>
    <p:sldId id="292" r:id="rId3"/>
    <p:sldId id="359" r:id="rId4"/>
    <p:sldId id="378" r:id="rId5"/>
    <p:sldId id="365" r:id="rId6"/>
    <p:sldId id="315" r:id="rId7"/>
    <p:sldId id="362" r:id="rId8"/>
    <p:sldId id="310" r:id="rId9"/>
    <p:sldId id="338" r:id="rId10"/>
    <p:sldId id="368" r:id="rId11"/>
    <p:sldId id="332" r:id="rId12"/>
    <p:sldId id="379" r:id="rId13"/>
    <p:sldId id="370" r:id="rId14"/>
    <p:sldId id="354" r:id="rId15"/>
    <p:sldId id="369" r:id="rId16"/>
    <p:sldId id="371" r:id="rId17"/>
    <p:sldId id="374" r:id="rId18"/>
    <p:sldId id="372" r:id="rId19"/>
    <p:sldId id="375" r:id="rId20"/>
    <p:sldId id="377" r:id="rId21"/>
    <p:sldId id="376" r:id="rId22"/>
    <p:sldId id="345" r:id="rId23"/>
    <p:sldId id="346" r:id="rId24"/>
    <p:sldId id="356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02B"/>
    <a:srgbClr val="009900"/>
    <a:srgbClr val="0000FF"/>
    <a:srgbClr val="CC6600"/>
    <a:srgbClr val="FFCC00"/>
    <a:srgbClr val="B2DE82"/>
    <a:srgbClr val="DDF0C8"/>
    <a:srgbClr val="E1FFFF"/>
    <a:srgbClr val="C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1" autoAdjust="0"/>
    <p:restoredTop sz="94356" autoAdjust="0"/>
  </p:normalViewPr>
  <p:slideViewPr>
    <p:cSldViewPr>
      <p:cViewPr>
        <p:scale>
          <a:sx n="55" d="100"/>
          <a:sy n="55" d="100"/>
        </p:scale>
        <p:origin x="-720" y="-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C4A0E-AE95-454F-A2E2-71B23AF28C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6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EE483-DD1C-4192-AD40-C8F21048B1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4362E-EEC3-4576-BDFE-7739F93EDD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130BA-9B41-4D5B-8CD7-263DBE816A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3D9F9-6FA6-4913-AC9C-E88B45A273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9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EDE19-A640-4E92-93C1-021EA31184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5E3F-7D6A-4CA7-B93E-E99E08BA59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3C4FF-FCF3-423C-AF0D-CC2F270ACB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9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4EED5-014E-4B21-AF20-0FAAD83CE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6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9440E-59E1-47FA-B69F-0F304E9996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2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0BE4AC-A57C-4D7A-8622-A771FD9AD3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5C7E76-F3A5-4018-853D-E449C62038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1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2.png"/><Relationship Id="rId5" Type="http://schemas.microsoft.com/office/2007/relationships/media" Target="../media/media7.wav"/><Relationship Id="rId10" Type="http://schemas.openxmlformats.org/officeDocument/2006/relationships/image" Target="../media/image11.gif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7.png"/><Relationship Id="rId5" Type="http://schemas.microsoft.com/office/2007/relationships/media" Target="../media/media12.wav"/><Relationship Id="rId10" Type="http://schemas.openxmlformats.org/officeDocument/2006/relationships/image" Target="../media/image16.png"/><Relationship Id="rId4" Type="http://schemas.openxmlformats.org/officeDocument/2006/relationships/audio" Target="../media/media11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13" Type="http://schemas.openxmlformats.org/officeDocument/2006/relationships/image" Target="../media/image7.png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image" Target="../media/image2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24.png"/><Relationship Id="rId5" Type="http://schemas.microsoft.com/office/2007/relationships/media" Target="../media/media15.wav"/><Relationship Id="rId10" Type="http://schemas.openxmlformats.org/officeDocument/2006/relationships/image" Target="../media/image11.gif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THCSAn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85800"/>
            <a:ext cx="1051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000"/>
                </a:solidFill>
                <a:latin typeface=".VnBodoniH" pitchFamily="34" charset="0"/>
              </a:rPr>
              <a:t>XIN NHIỆT LIỆT CHÀO MỪNG THẦY </a:t>
            </a:r>
            <a:r>
              <a:rPr lang="en-US" sz="4400" dirty="0" smtClean="0">
                <a:solidFill>
                  <a:srgbClr val="008000"/>
                </a:solidFill>
                <a:latin typeface="Showcard Gothic" pitchFamily="82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.VnBodoniH" pitchFamily="34" charset="0"/>
              </a:rPr>
              <a:t> VỀ DỰ GIỜ THĂM LỚP.</a:t>
            </a:r>
            <a:endParaRPr lang="en-US" sz="4400" dirty="0">
              <a:solidFill>
                <a:srgbClr val="008000"/>
              </a:solidFill>
              <a:latin typeface=".VnBodoniH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257041"/>
            <a:ext cx="4495800" cy="43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225" y="1726362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9700" y="34128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889760" y="331308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889760" y="502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4410" y="4358640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914400" y="1295400"/>
            <a:ext cx="787825" cy="4639117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405793"/>
            <a:ext cx="219075" cy="466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6E4B44B-37AC-44F1-B77A-EBBE6A5B03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22222" r="46250" b="67778"/>
          <a:stretch/>
        </p:blipFill>
        <p:spPr>
          <a:xfrm>
            <a:off x="2754630" y="1436370"/>
            <a:ext cx="7303770" cy="925830"/>
          </a:xfrm>
          <a:prstGeom prst="rect">
            <a:avLst/>
          </a:prstGeom>
        </p:spPr>
      </p:pic>
      <p:pic>
        <p:nvPicPr>
          <p:cNvPr id="3" name="CD4 Bai doc nhac 4 Cau1 - Cau 2">
            <a:hlinkClick r:id="" action="ppaction://media"/>
            <a:extLst>
              <a:ext uri="{FF2B5EF4-FFF2-40B4-BE49-F238E27FC236}">
                <a16:creationId xmlns:a16="http://schemas.microsoft.com/office/drawing/2014/main" xmlns="" id="{323832AA-65E1-45F2-B49C-88FD88EDC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8200" y="1662862"/>
            <a:ext cx="406400" cy="4064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CC76DD8-2A61-48EB-B483-437EB5E6C1B9}"/>
              </a:ext>
            </a:extLst>
          </p:cNvPr>
          <p:cNvSpPr>
            <a:spLocks noChangeAspect="1"/>
          </p:cNvSpPr>
          <p:nvPr/>
        </p:nvSpPr>
        <p:spPr bwMode="auto">
          <a:xfrm>
            <a:off x="1447800" y="1600200"/>
            <a:ext cx="1243965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+ 2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E84C28A-E8C3-483F-A3CC-C6C42A09E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35555" r="46875" b="54445"/>
          <a:stretch/>
        </p:blipFill>
        <p:spPr>
          <a:xfrm>
            <a:off x="2781300" y="3145067"/>
            <a:ext cx="7200900" cy="925830"/>
          </a:xfrm>
          <a:prstGeom prst="rect">
            <a:avLst/>
          </a:prstGeom>
        </p:spPr>
      </p:pic>
      <p:pic>
        <p:nvPicPr>
          <p:cNvPr id="4" name="CD4 Bai doc nhac 4 Cau 3">
            <a:hlinkClick r:id="" action="ppaction://media"/>
            <a:extLst>
              <a:ext uri="{FF2B5EF4-FFF2-40B4-BE49-F238E27FC236}">
                <a16:creationId xmlns:a16="http://schemas.microsoft.com/office/drawing/2014/main" xmlns="" id="{FA741774-AF98-4622-9A25-7C1DAA4C6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8200" y="3378489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EDE15D5-0979-47D5-A627-9F9FB6E76B0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50000" r="46875" b="40000"/>
          <a:stretch/>
        </p:blipFill>
        <p:spPr>
          <a:xfrm>
            <a:off x="2781300" y="4844726"/>
            <a:ext cx="7200900" cy="925830"/>
          </a:xfrm>
          <a:prstGeom prst="rect">
            <a:avLst/>
          </a:prstGeom>
        </p:spPr>
      </p:pic>
      <p:pic>
        <p:nvPicPr>
          <p:cNvPr id="6" name="CD4 Bai doc nhac 4 am thanh">
            <a:hlinkClick r:id="" action="ppaction://media"/>
            <a:extLst>
              <a:ext uri="{FF2B5EF4-FFF2-40B4-BE49-F238E27FC236}">
                <a16:creationId xmlns:a16="http://schemas.microsoft.com/office/drawing/2014/main" xmlns="" id="{B5090012-36EF-41EA-BB9E-1EE0AE9489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77600" y="3349337"/>
            <a:ext cx="406400" cy="406400"/>
          </a:xfrm>
          <a:prstGeom prst="rect">
            <a:avLst/>
          </a:prstGeom>
        </p:spPr>
      </p:pic>
      <p:pic>
        <p:nvPicPr>
          <p:cNvPr id="7" name="CD4 Bai doc nhac 4 cau 3 - cau 4">
            <a:hlinkClick r:id="" action="ppaction://media"/>
            <a:extLst>
              <a:ext uri="{FF2B5EF4-FFF2-40B4-BE49-F238E27FC236}">
                <a16:creationId xmlns:a16="http://schemas.microsoft.com/office/drawing/2014/main" xmlns="" id="{3670BD34-E991-442F-AB7A-3CB6A90472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5175" y="4226704"/>
            <a:ext cx="406400" cy="406400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1524000" y="3145067"/>
            <a:ext cx="583775" cy="2789450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>
            <a:normAutofit fontScale="90000"/>
          </a:bodyPr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b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vào phách 1 và phách 3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CD4 Bai DocNhac 4 BQ2">
            <a:hlinkClick r:id="" action="ppaction://media"/>
            <a:extLst>
              <a:ext uri="{FF2B5EF4-FFF2-40B4-BE49-F238E27FC236}">
                <a16:creationId xmlns:a16="http://schemas.microsoft.com/office/drawing/2014/main" xmlns="" id="{62F1C4D2-081D-4E53-876E-83D7E2A8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11" y="1143000"/>
            <a:ext cx="9746578" cy="52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D30660E-8E65-4E69-BD6A-E3D0FCDED15C}"/>
              </a:ext>
            </a:extLst>
          </p:cNvPr>
          <p:cNvGrpSpPr/>
          <p:nvPr/>
        </p:nvGrpSpPr>
        <p:grpSpPr>
          <a:xfrm>
            <a:off x="0" y="190500"/>
            <a:ext cx="11734800" cy="1333500"/>
            <a:chOff x="0" y="190500"/>
            <a:chExt cx="11811000" cy="1333500"/>
          </a:xfrm>
        </p:grpSpPr>
        <p:sp>
          <p:nvSpPr>
            <p:cNvPr id="4" name="Subtitle 6"/>
            <p:cNvSpPr txBox="1">
              <a:spLocks/>
            </p:cNvSpPr>
            <p:nvPr/>
          </p:nvSpPr>
          <p:spPr bwMode="auto">
            <a:xfrm>
              <a:off x="0" y="381000"/>
              <a:ext cx="11811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II. </a:t>
              </a:r>
              <a:r>
                <a:rPr lang="en-US" b="1" kern="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Lí</a:t>
              </a: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thuyết</a:t>
              </a: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âm</a:t>
              </a: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nhạc</a:t>
              </a: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: </a:t>
              </a:r>
              <a:r>
                <a:rPr lang="en-US" b="1" kern="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kern="0" dirty="0" err="1" smtClean="0">
                  <a:solidFill>
                    <a:srgbClr val="008000"/>
                  </a:solidFill>
                  <a:cs typeface="Times New Roman" panose="02020603050405020304" pitchFamily="18" charset="0"/>
                </a:rPr>
                <a:t>Nhịp</a:t>
              </a:r>
              <a:endParaRPr lang="en-US" b="1" kern="0" dirty="0">
                <a:solidFill>
                  <a:srgbClr val="008000"/>
                </a:solidFill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38368FE-E52F-439D-BC78-1ECFCD71B8B3}"/>
                </a:ext>
              </a:extLst>
            </p:cNvPr>
            <p:cNvSpPr txBox="1"/>
            <p:nvPr/>
          </p:nvSpPr>
          <p:spPr>
            <a:xfrm>
              <a:off x="8468465" y="1905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000"/>
                  </a:solidFill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71C6157-03D6-450D-8AE4-89BA8F716106}"/>
                </a:ext>
              </a:extLst>
            </p:cNvPr>
            <p:cNvSpPr txBox="1"/>
            <p:nvPr/>
          </p:nvSpPr>
          <p:spPr>
            <a:xfrm>
              <a:off x="8457833" y="51435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000"/>
                  </a:solidFill>
                </a:rPr>
                <a:t>4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905000" y="2000309"/>
            <a:ext cx="365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8000"/>
                </a:solidFill>
              </a:rPr>
              <a:t>Chúng</a:t>
            </a:r>
            <a:r>
              <a:rPr lang="en-US" sz="2800" b="1" dirty="0" smtClean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mình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81500" y="2857619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8000"/>
                </a:solidFill>
              </a:rPr>
              <a:t>Cùng</a:t>
            </a:r>
            <a:r>
              <a:rPr lang="en-US" sz="2800" dirty="0" smtClean="0"/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</a:t>
            </a:r>
            <a:r>
              <a:rPr lang="en-US" sz="2800" b="1" dirty="0" err="1" smtClean="0">
                <a:solidFill>
                  <a:srgbClr val="008000"/>
                </a:solidFill>
              </a:rPr>
              <a:t>ìm</a:t>
            </a:r>
            <a:r>
              <a:rPr lang="en-US" sz="2800" b="1" dirty="0" smtClean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hiểu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400800" y="3847540"/>
            <a:ext cx="3810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8000"/>
                </a:solidFill>
              </a:rPr>
              <a:t>về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nhịp</a:t>
            </a:r>
            <a:r>
              <a:rPr lang="en-US" sz="2800" b="1" dirty="0">
                <a:solidFill>
                  <a:srgbClr val="008000"/>
                </a:solidFill>
              </a:rPr>
              <a:t>          </a:t>
            </a:r>
            <a:r>
              <a:rPr lang="en-US" sz="2800" b="1" dirty="0" err="1">
                <a:solidFill>
                  <a:srgbClr val="008000"/>
                </a:solidFill>
              </a:rPr>
              <a:t>nào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</a:p>
          <a:p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0394075-B4AD-4F98-95C9-29349A2F4F29}"/>
              </a:ext>
            </a:extLst>
          </p:cNvPr>
          <p:cNvGrpSpPr/>
          <p:nvPr/>
        </p:nvGrpSpPr>
        <p:grpSpPr>
          <a:xfrm>
            <a:off x="8052376" y="3733727"/>
            <a:ext cx="385042" cy="958168"/>
            <a:chOff x="4479604" y="3508307"/>
            <a:chExt cx="385042" cy="95816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208F95E-BA5C-4B48-A8AC-168ACF87C106}"/>
                </a:ext>
              </a:extLst>
            </p:cNvPr>
            <p:cNvSpPr txBox="1"/>
            <p:nvPr/>
          </p:nvSpPr>
          <p:spPr>
            <a:xfrm>
              <a:off x="4479604" y="350830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78BD49F-3034-4B04-9D2A-366BD29F50D0}"/>
                </a:ext>
              </a:extLst>
            </p:cNvPr>
            <p:cNvSpPr txBox="1"/>
            <p:nvPr/>
          </p:nvSpPr>
          <p:spPr>
            <a:xfrm>
              <a:off x="4479604" y="394325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215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D30660E-8E65-4E69-BD6A-E3D0FCDED15C}"/>
              </a:ext>
            </a:extLst>
          </p:cNvPr>
          <p:cNvGrpSpPr/>
          <p:nvPr/>
        </p:nvGrpSpPr>
        <p:grpSpPr>
          <a:xfrm>
            <a:off x="0" y="190500"/>
            <a:ext cx="11734800" cy="1333500"/>
            <a:chOff x="0" y="190500"/>
            <a:chExt cx="11811000" cy="1333500"/>
          </a:xfrm>
        </p:grpSpPr>
        <p:sp>
          <p:nvSpPr>
            <p:cNvPr id="4" name="Subtitle 6"/>
            <p:cNvSpPr txBox="1">
              <a:spLocks/>
            </p:cNvSpPr>
            <p:nvPr/>
          </p:nvSpPr>
          <p:spPr bwMode="auto">
            <a:xfrm>
              <a:off x="0" y="381000"/>
              <a:ext cx="11811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II. </a:t>
              </a:r>
              <a:r>
                <a:rPr lang="en-US" b="1" kern="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Lí</a:t>
              </a: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thuyết</a:t>
              </a: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âm</a:t>
              </a: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nhạc</a:t>
              </a:r>
              <a:r>
                <a:rPr lang="en-US" b="1" kern="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: </a:t>
              </a:r>
              <a:r>
                <a:rPr lang="en-US" b="1" kern="0" dirty="0" err="1" smtClean="0">
                  <a:solidFill>
                    <a:srgbClr val="008000"/>
                  </a:solidFill>
                  <a:cs typeface="Times New Roman" panose="02020603050405020304" pitchFamily="18" charset="0"/>
                </a:rPr>
                <a:t>Nhịp</a:t>
              </a:r>
              <a:endParaRPr lang="en-US" b="1" kern="0" dirty="0">
                <a:solidFill>
                  <a:srgbClr val="008000"/>
                </a:solidFill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38368FE-E52F-439D-BC78-1ECFCD71B8B3}"/>
                </a:ext>
              </a:extLst>
            </p:cNvPr>
            <p:cNvSpPr txBox="1"/>
            <p:nvPr/>
          </p:nvSpPr>
          <p:spPr>
            <a:xfrm>
              <a:off x="8468465" y="1905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8000"/>
                  </a:solidFill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71C6157-03D6-450D-8AE4-89BA8F716106}"/>
                </a:ext>
              </a:extLst>
            </p:cNvPr>
            <p:cNvSpPr txBox="1"/>
            <p:nvPr/>
          </p:nvSpPr>
          <p:spPr>
            <a:xfrm>
              <a:off x="8457833" y="51435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8000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A9AC593-E1AB-4D6E-B2D6-1F9C3905DFDE}"/>
              </a:ext>
            </a:extLst>
          </p:cNvPr>
          <p:cNvGrpSpPr/>
          <p:nvPr/>
        </p:nvGrpSpPr>
        <p:grpSpPr>
          <a:xfrm>
            <a:off x="381000" y="1295400"/>
            <a:ext cx="9688033" cy="1322557"/>
            <a:chOff x="381000" y="1485089"/>
            <a:chExt cx="9688033" cy="13225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3FB835-C435-4E51-81F9-BAED47E092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000" y="1786890"/>
              <a:ext cx="1752600" cy="537210"/>
            </a:xfrm>
            <a:prstGeom prst="ellipse">
              <a:avLst/>
            </a:prstGeom>
            <a:solidFill>
              <a:srgbClr val="B2DE8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solidFill>
                    <a:srgbClr val="FF0000"/>
                  </a:solidFill>
                </a:rPr>
                <a:t>Ví dụ 1</a:t>
              </a:r>
              <a:endParaRPr kumimoji="0" lang="vi-VN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1DCCBEA-CF01-4D24-885A-1C36D485C9CB}"/>
                </a:ext>
              </a:extLst>
            </p:cNvPr>
            <p:cNvSpPr txBox="1"/>
            <p:nvPr/>
          </p:nvSpPr>
          <p:spPr>
            <a:xfrm>
              <a:off x="3005008" y="2407536"/>
              <a:ext cx="1715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M</a:t>
              </a:r>
              <a:r>
                <a:rPr lang="en-US" sz="2000" b="1">
                  <a:solidFill>
                    <a:srgbClr val="0000FF"/>
                  </a:solidFill>
                </a:rPr>
                <a:t>   n    n   n 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C002985B-4056-43DF-A9C4-C6B049FDA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875" t="42222" r="40625" b="47778"/>
            <a:stretch/>
          </p:blipFill>
          <p:spPr>
            <a:xfrm>
              <a:off x="2296633" y="1485089"/>
              <a:ext cx="7772400" cy="10287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56FA6CA-8AFB-46D7-8D24-33560E9023E6}"/>
              </a:ext>
            </a:extLst>
          </p:cNvPr>
          <p:cNvGrpSpPr/>
          <p:nvPr/>
        </p:nvGrpSpPr>
        <p:grpSpPr>
          <a:xfrm>
            <a:off x="381000" y="3048811"/>
            <a:ext cx="9688033" cy="1333500"/>
            <a:chOff x="381000" y="3238500"/>
            <a:chExt cx="9688033" cy="13335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09FFCA75-6AF2-4251-90E1-6B934D39CE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000" y="3539490"/>
              <a:ext cx="1752600" cy="537210"/>
            </a:xfrm>
            <a:prstGeom prst="ellipse">
              <a:avLst/>
            </a:prstGeom>
            <a:solidFill>
              <a:srgbClr val="B2DE8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solidFill>
                    <a:srgbClr val="FF0000"/>
                  </a:solidFill>
                </a:rPr>
                <a:t>Ví dụ 2</a:t>
              </a:r>
              <a:endParaRPr kumimoji="0" lang="vi-VN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9D5A11A-DA2A-477D-B229-7B010A690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875" t="42222" r="40625" b="47778"/>
            <a:stretch/>
          </p:blipFill>
          <p:spPr>
            <a:xfrm>
              <a:off x="2296633" y="3238500"/>
              <a:ext cx="7772400" cy="10287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E69DED7-E264-499B-AD7A-C1AE172AADF8}"/>
                </a:ext>
              </a:extLst>
            </p:cNvPr>
            <p:cNvSpPr txBox="1"/>
            <p:nvPr/>
          </p:nvSpPr>
          <p:spPr>
            <a:xfrm>
              <a:off x="3003699" y="4171890"/>
              <a:ext cx="1771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M</a:t>
              </a:r>
              <a:r>
                <a:rPr lang="en-US" sz="2000" b="1">
                  <a:solidFill>
                    <a:srgbClr val="0000FF"/>
                  </a:solidFill>
                </a:rPr>
                <a:t>   n  </a:t>
              </a:r>
              <a:r>
                <a:rPr lang="en-US" sz="1400" b="1">
                  <a:solidFill>
                    <a:srgbClr val="0000FF"/>
                  </a:solidFill>
                </a:rPr>
                <a:t>  </a:t>
              </a:r>
              <a:r>
                <a:rPr lang="en-US" sz="2000" b="1">
                  <a:solidFill>
                    <a:srgbClr val="FF0000"/>
                  </a:solidFill>
                </a:rPr>
                <a:t>M </a:t>
              </a:r>
              <a:r>
                <a:rPr lang="en-US" sz="2000" b="1">
                  <a:solidFill>
                    <a:srgbClr val="0000FF"/>
                  </a:solidFill>
                </a:rPr>
                <a:t>  n 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04BDA72-E4FA-4B00-854C-CAC97C409127}"/>
              </a:ext>
            </a:extLst>
          </p:cNvPr>
          <p:cNvGrpSpPr/>
          <p:nvPr/>
        </p:nvGrpSpPr>
        <p:grpSpPr>
          <a:xfrm>
            <a:off x="381000" y="4953811"/>
            <a:ext cx="9695121" cy="1333500"/>
            <a:chOff x="381000" y="5143500"/>
            <a:chExt cx="9695121" cy="13335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BFDF0769-5BF9-4570-B575-F2BE177ABD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000" y="5444490"/>
              <a:ext cx="1752600" cy="537210"/>
            </a:xfrm>
            <a:prstGeom prst="ellipse">
              <a:avLst/>
            </a:prstGeom>
            <a:solidFill>
              <a:srgbClr val="B2DE8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solidFill>
                    <a:srgbClr val="FF0000"/>
                  </a:solidFill>
                </a:rPr>
                <a:t>Ví dụ 3</a:t>
              </a:r>
              <a:endParaRPr kumimoji="0" lang="vi-VN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D8211BB0-DAD8-4C60-906C-057698752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875" t="42222" r="40625" b="47778"/>
            <a:stretch/>
          </p:blipFill>
          <p:spPr>
            <a:xfrm>
              <a:off x="2303721" y="5143500"/>
              <a:ext cx="7772400" cy="10287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2355279-4B27-42C1-B477-851963E440EA}"/>
                </a:ext>
              </a:extLst>
            </p:cNvPr>
            <p:cNvSpPr txBox="1"/>
            <p:nvPr/>
          </p:nvSpPr>
          <p:spPr>
            <a:xfrm>
              <a:off x="3016101" y="6076890"/>
              <a:ext cx="17732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M</a:t>
              </a:r>
              <a:r>
                <a:rPr lang="en-US" sz="2000" b="1">
                  <a:solidFill>
                    <a:srgbClr val="0000FF"/>
                  </a:solidFill>
                </a:rPr>
                <a:t>   n  </a:t>
              </a:r>
              <a:r>
                <a:rPr lang="en-US" sz="2000" b="1">
                  <a:solidFill>
                    <a:srgbClr val="CC6600"/>
                  </a:solidFill>
                </a:rPr>
                <a:t>mv</a:t>
              </a:r>
              <a:r>
                <a:rPr lang="en-US" sz="2000" b="1">
                  <a:solidFill>
                    <a:srgbClr val="FFCC00"/>
                  </a:solidFill>
                </a:rPr>
                <a:t> </a:t>
              </a:r>
              <a:r>
                <a:rPr lang="en-US" sz="1400" b="1">
                  <a:solidFill>
                    <a:srgbClr val="0000FF"/>
                  </a:solidFill>
                </a:rPr>
                <a:t>  </a:t>
              </a:r>
              <a:r>
                <a:rPr lang="en-US" sz="2000" b="1">
                  <a:solidFill>
                    <a:srgbClr val="0000FF"/>
                  </a:solidFill>
                </a:rPr>
                <a:t>n  </a:t>
              </a:r>
            </a:p>
          </p:txBody>
        </p:sp>
      </p:grpSp>
      <p:pic>
        <p:nvPicPr>
          <p:cNvPr id="3" name="CD4 M n n n ken">
            <a:hlinkClick r:id="" action="ppaction://media"/>
            <a:extLst>
              <a:ext uri="{FF2B5EF4-FFF2-40B4-BE49-F238E27FC236}">
                <a16:creationId xmlns:a16="http://schemas.microsoft.com/office/drawing/2014/main" xmlns="" id="{E418D0C6-7BD9-4DCF-8BB4-8D9144035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1400" y="1662606"/>
            <a:ext cx="406400" cy="406400"/>
          </a:xfrm>
          <a:prstGeom prst="rect">
            <a:avLst/>
          </a:prstGeom>
        </p:spPr>
      </p:pic>
      <p:pic>
        <p:nvPicPr>
          <p:cNvPr id="5" name="CD4 M n M n ken">
            <a:hlinkClick r:id="" action="ppaction://media"/>
            <a:extLst>
              <a:ext uri="{FF2B5EF4-FFF2-40B4-BE49-F238E27FC236}">
                <a16:creationId xmlns:a16="http://schemas.microsoft.com/office/drawing/2014/main" xmlns="" id="{F30AA972-49C0-4E62-905B-4145AA67E9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1400" y="3403600"/>
            <a:ext cx="406400" cy="406400"/>
          </a:xfrm>
          <a:prstGeom prst="rect">
            <a:avLst/>
          </a:prstGeom>
        </p:spPr>
      </p:pic>
      <p:pic>
        <p:nvPicPr>
          <p:cNvPr id="6" name="CD4 M n Mv n ken">
            <a:hlinkClick r:id="" action="ppaction://media"/>
            <a:extLst>
              <a:ext uri="{FF2B5EF4-FFF2-40B4-BE49-F238E27FC236}">
                <a16:creationId xmlns:a16="http://schemas.microsoft.com/office/drawing/2014/main" xmlns="" id="{DEAE2200-CF7A-4AA3-96F8-A28342C4F8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1400" y="53202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228600"/>
            <a:ext cx="3962400" cy="457200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1" y="610093"/>
            <a:ext cx="8211657" cy="291077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b="1" dirty="0" smtClean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                                                    </a:t>
            </a:r>
            <a:r>
              <a:rPr lang="en-US" sz="2400" b="1" dirty="0" err="1" smtClean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Nhận</a:t>
            </a:r>
            <a:r>
              <a:rPr lang="en-US" sz="2400" b="1" dirty="0" smtClean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xét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B</a:t>
            </a:r>
            <a:r>
              <a:rPr lang="en-US" sz="2400" b="1" i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ài</a:t>
            </a:r>
            <a:r>
              <a:rPr lang="en-US" sz="24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đọc</a:t>
            </a:r>
            <a:r>
              <a:rPr lang="en-US" sz="24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nhạc</a:t>
            </a:r>
            <a:r>
              <a:rPr lang="en-US" sz="24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số</a:t>
            </a:r>
            <a:r>
              <a:rPr lang="en-US" sz="24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4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bao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phách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nhịp</a:t>
            </a:r>
            <a:r>
              <a:rPr lang="en-US" sz="2400" dirty="0" smtClean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nốt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đen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đương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mấy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phách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nốt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tròn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đương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mấy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phách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ví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dụ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nhấn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phách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ví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dụ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Bài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đọc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nhạc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4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9663"/>
            <a:ext cx="1776609" cy="10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4C7F122B-E635-44EA-9FD5-8F960D309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437636"/>
              </p:ext>
            </p:extLst>
          </p:nvPr>
        </p:nvGraphicFramePr>
        <p:xfrm>
          <a:off x="609600" y="3671091"/>
          <a:ext cx="10972800" cy="284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xmlns="" val="304062862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334328844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142665391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1685728640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điểm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      </a:t>
                      </a: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Nhịp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</a:t>
                      </a: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</a:t>
                      </a: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Nhịp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</a:t>
                      </a: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Nhịp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0217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phách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trong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ô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nhịp</a:t>
                      </a:r>
                      <a:endParaRPr lang="en-US" sz="2400" b="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7220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Giá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trị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độ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môt</a:t>
                      </a:r>
                      <a:r>
                        <a:rPr lang="en-US" sz="2400" b="0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n-US" sz="2400" b="0" dirty="0" err="1" smtClean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phách</a:t>
                      </a:r>
                      <a:endParaRPr lang="en-US" sz="2400" b="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42902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Độ mạnh nhẹ của các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163986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947022A-0C7C-4802-BBA5-F38A6D26854A}"/>
              </a:ext>
            </a:extLst>
          </p:cNvPr>
          <p:cNvGrpSpPr/>
          <p:nvPr/>
        </p:nvGrpSpPr>
        <p:grpSpPr>
          <a:xfrm>
            <a:off x="5440280" y="3671091"/>
            <a:ext cx="375572" cy="709593"/>
            <a:chOff x="3435220" y="3499600"/>
            <a:chExt cx="356188" cy="81532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A3C60E7-CAD9-4ABD-8A5F-B0329F09B7F5}"/>
                </a:ext>
              </a:extLst>
            </p:cNvPr>
            <p:cNvSpPr txBox="1"/>
            <p:nvPr/>
          </p:nvSpPr>
          <p:spPr>
            <a:xfrm>
              <a:off x="3435220" y="3499600"/>
              <a:ext cx="337804" cy="530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6401960-2053-4BE2-A175-FEF2E71A547D}"/>
                </a:ext>
              </a:extLst>
            </p:cNvPr>
            <p:cNvSpPr txBox="1"/>
            <p:nvPr/>
          </p:nvSpPr>
          <p:spPr>
            <a:xfrm>
              <a:off x="3435220" y="385325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C5D2BA1-DD6B-400C-A723-DDF59BC18E66}"/>
              </a:ext>
            </a:extLst>
          </p:cNvPr>
          <p:cNvGrpSpPr/>
          <p:nvPr/>
        </p:nvGrpSpPr>
        <p:grpSpPr>
          <a:xfrm>
            <a:off x="7643925" y="3616708"/>
            <a:ext cx="359726" cy="794550"/>
            <a:chOff x="4495800" y="3529353"/>
            <a:chExt cx="359726" cy="7945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C583A48-138A-4A1B-96E9-8B3A94D34321}"/>
                </a:ext>
              </a:extLst>
            </p:cNvPr>
            <p:cNvSpPr txBox="1"/>
            <p:nvPr/>
          </p:nvSpPr>
          <p:spPr>
            <a:xfrm>
              <a:off x="4499338" y="35293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E87063-50AD-4246-890D-AB2BAF3F0065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0394075-B4AD-4F98-95C9-29349A2F4F29}"/>
              </a:ext>
            </a:extLst>
          </p:cNvPr>
          <p:cNvGrpSpPr/>
          <p:nvPr/>
        </p:nvGrpSpPr>
        <p:grpSpPr>
          <a:xfrm>
            <a:off x="10353359" y="3616708"/>
            <a:ext cx="359726" cy="785443"/>
            <a:chOff x="4495800" y="3538460"/>
            <a:chExt cx="359726" cy="7854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208F95E-BA5C-4B48-A8AC-168ACF87C106}"/>
                </a:ext>
              </a:extLst>
            </p:cNvPr>
            <p:cNvSpPr txBox="1"/>
            <p:nvPr/>
          </p:nvSpPr>
          <p:spPr>
            <a:xfrm>
              <a:off x="4499338" y="353846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78BD49F-3034-4B04-9D2A-366BD29F50D0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AAD1FB-D68C-4201-8395-5611AE126ADB}"/>
              </a:ext>
            </a:extLst>
          </p:cNvPr>
          <p:cNvSpPr txBox="1"/>
          <p:nvPr/>
        </p:nvSpPr>
        <p:spPr>
          <a:xfrm>
            <a:off x="4403735" y="4490036"/>
            <a:ext cx="1263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2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dirty="0" err="1">
                <a:solidFill>
                  <a:srgbClr val="C00000"/>
                </a:solidFill>
              </a:rPr>
              <a:t>Nốt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đen</a:t>
            </a:r>
            <a:endParaRPr lang="en-US" sz="2400" dirty="0">
              <a:solidFill>
                <a:srgbClr val="C00000"/>
              </a:solidFill>
            </a:endParaRP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A48684-1A83-4EAE-A07A-6FC51671F692}"/>
              </a:ext>
            </a:extLst>
          </p:cNvPr>
          <p:cNvSpPr txBox="1"/>
          <p:nvPr/>
        </p:nvSpPr>
        <p:spPr>
          <a:xfrm>
            <a:off x="6629400" y="4402151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3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dirty="0" err="1">
                <a:solidFill>
                  <a:srgbClr val="C00000"/>
                </a:solidFill>
              </a:rPr>
              <a:t>Nốt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đen</a:t>
            </a:r>
            <a:endParaRPr lang="en-US" sz="2400" dirty="0">
              <a:solidFill>
                <a:srgbClr val="C00000"/>
              </a:solidFill>
            </a:endParaRP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 </a:t>
            </a:r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405DB5F-AD2E-4E5D-AADB-F1D50C12554C}"/>
              </a:ext>
            </a:extLst>
          </p:cNvPr>
          <p:cNvSpPr txBox="1"/>
          <p:nvPr/>
        </p:nvSpPr>
        <p:spPr>
          <a:xfrm>
            <a:off x="9025663" y="4432039"/>
            <a:ext cx="2406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4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dirty="0" err="1">
                <a:solidFill>
                  <a:srgbClr val="C00000"/>
                </a:solidFill>
              </a:rPr>
              <a:t>Nốt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đen</a:t>
            </a:r>
            <a:endParaRPr lang="en-US" sz="2400" dirty="0">
              <a:solidFill>
                <a:srgbClr val="C00000"/>
              </a:solidFill>
            </a:endParaRP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 </a:t>
            </a:r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Mv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n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3C5870B-E490-4BA0-8328-E93E2A5AF6D3}"/>
              </a:ext>
            </a:extLst>
          </p:cNvPr>
          <p:cNvSpPr txBox="1"/>
          <p:nvPr/>
        </p:nvSpPr>
        <p:spPr>
          <a:xfrm>
            <a:off x="9246438" y="4402151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2400" b="1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2400" b="1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20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6843" y="1058653"/>
            <a:ext cx="39041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4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phách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1 ô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nhịp</a:t>
            </a:r>
            <a:endParaRPr lang="en-US" sz="2200" b="1" dirty="0" smtClean="0">
              <a:solidFill>
                <a:srgbClr val="00602B"/>
              </a:solidFill>
              <a:latin typeface="+mj-lt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độ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nốt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đen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tương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đương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1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phách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độ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nốt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tròn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tương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đương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4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phách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.</a:t>
            </a:r>
          </a:p>
          <a:p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-  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Ví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dụ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3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phù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hợp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nhạc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602B"/>
                </a:solidFill>
                <a:latin typeface="+mj-lt"/>
                <a:cs typeface="Times New Roman" pitchFamily="18" charset="0"/>
              </a:rPr>
              <a:t> 4.</a:t>
            </a:r>
            <a:endParaRPr lang="en-US" sz="2200" b="1" dirty="0">
              <a:solidFill>
                <a:srgbClr val="00602B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03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  <p:bldP spid="2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571C29-34E8-4808-85A0-D7AEDB0590AB}"/>
              </a:ext>
            </a:extLst>
          </p:cNvPr>
          <p:cNvGrpSpPr/>
          <p:nvPr/>
        </p:nvGrpSpPr>
        <p:grpSpPr>
          <a:xfrm>
            <a:off x="1663636" y="0"/>
            <a:ext cx="8864727" cy="6637020"/>
            <a:chOff x="1663636" y="0"/>
            <a:chExt cx="8864727" cy="66370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B3E6ED8-43EF-46F1-BA0F-CBFDC88FE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99" t="-1190" b="89960"/>
            <a:stretch/>
          </p:blipFill>
          <p:spPr>
            <a:xfrm>
              <a:off x="2514600" y="0"/>
              <a:ext cx="8013763" cy="76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DBC410E-B335-478D-92C6-F052714AD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779"/>
            <a:stretch/>
          </p:blipFill>
          <p:spPr>
            <a:xfrm>
              <a:off x="1663636" y="990600"/>
              <a:ext cx="8864727" cy="5646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95D09C9E-A837-4793-B9DD-8CED8192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50673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Đánh nhịp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C595FEF-0FB7-4BBE-8A16-ED3DCA7CA04F}"/>
              </a:ext>
            </a:extLst>
          </p:cNvPr>
          <p:cNvGrpSpPr/>
          <p:nvPr/>
        </p:nvGrpSpPr>
        <p:grpSpPr>
          <a:xfrm>
            <a:off x="6865080" y="228600"/>
            <a:ext cx="415830" cy="914575"/>
            <a:chOff x="6865080" y="26670"/>
            <a:chExt cx="415830" cy="9145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DDAEFA6-5FE9-40F0-9299-3171F4427F43}"/>
                </a:ext>
              </a:extLst>
            </p:cNvPr>
            <p:cNvSpPr txBox="1"/>
            <p:nvPr/>
          </p:nvSpPr>
          <p:spPr>
            <a:xfrm>
              <a:off x="6868618" y="2667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91472EF-D7CB-4279-AEBF-8302256E4FFE}"/>
                </a:ext>
              </a:extLst>
            </p:cNvPr>
            <p:cNvSpPr txBox="1"/>
            <p:nvPr/>
          </p:nvSpPr>
          <p:spPr>
            <a:xfrm>
              <a:off x="6865080" y="35647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4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262E0F1D-0F50-4B29-BC09-D89F6431A8A2}"/>
              </a:ext>
            </a:extLst>
          </p:cNvPr>
          <p:cNvCxnSpPr>
            <a:cxnSpLocks/>
          </p:cNvCxnSpPr>
          <p:nvPr/>
        </p:nvCxnSpPr>
        <p:spPr bwMode="auto">
          <a:xfrm>
            <a:off x="8610600" y="1849755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6BA18E7-8390-45DC-A5FD-14F197B54917}"/>
              </a:ext>
            </a:extLst>
          </p:cNvPr>
          <p:cNvCxnSpPr>
            <a:cxnSpLocks/>
          </p:cNvCxnSpPr>
          <p:nvPr/>
        </p:nvCxnSpPr>
        <p:spPr bwMode="auto">
          <a:xfrm>
            <a:off x="7772400" y="2716530"/>
            <a:ext cx="1828800" cy="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091560AC-CE4F-4521-BE51-07F90B48E01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20001" y="2792730"/>
            <a:ext cx="838200" cy="76200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ACF50055-A263-44A4-8297-0F84E5AF7EA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724900" y="1849755"/>
            <a:ext cx="838200" cy="76200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4484E0E2-83C2-4B11-B62E-D50A4DAFBB32}"/>
              </a:ext>
            </a:extLst>
          </p:cNvPr>
          <p:cNvCxnSpPr>
            <a:cxnSpLocks/>
          </p:cNvCxnSpPr>
          <p:nvPr/>
        </p:nvCxnSpPr>
        <p:spPr bwMode="auto">
          <a:xfrm>
            <a:off x="8610600" y="1847850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BC1FD24-9F9D-47C3-8442-6381610147D9}"/>
              </a:ext>
            </a:extLst>
          </p:cNvPr>
          <p:cNvCxnSpPr>
            <a:cxnSpLocks/>
          </p:cNvCxnSpPr>
          <p:nvPr/>
        </p:nvCxnSpPr>
        <p:spPr bwMode="auto">
          <a:xfrm>
            <a:off x="7772400" y="2714625"/>
            <a:ext cx="1828800" cy="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3045584B-4D16-486D-B689-B80D386A7A4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20001" y="2790825"/>
            <a:ext cx="838200" cy="76200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017E7209-3AA7-43BE-8B4A-CE192670B84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724900" y="1847850"/>
            <a:ext cx="838200" cy="76200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7517873-D96A-4504-B817-95B9B08ACF16}"/>
              </a:ext>
            </a:extLst>
          </p:cNvPr>
          <p:cNvGrpSpPr/>
          <p:nvPr/>
        </p:nvGrpSpPr>
        <p:grpSpPr>
          <a:xfrm>
            <a:off x="7305675" y="1662410"/>
            <a:ext cx="2371725" cy="2082820"/>
            <a:chOff x="7305675" y="1662410"/>
            <a:chExt cx="2371725" cy="20828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F9945F3-7CFA-4AF7-A8A9-248C18B39229}"/>
                </a:ext>
              </a:extLst>
            </p:cNvPr>
            <p:cNvSpPr txBox="1"/>
            <p:nvPr/>
          </p:nvSpPr>
          <p:spPr>
            <a:xfrm>
              <a:off x="8646842" y="328356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0C91A94-8375-461E-BFF8-1D7800EEA471}"/>
                </a:ext>
              </a:extLst>
            </p:cNvPr>
            <p:cNvSpPr txBox="1"/>
            <p:nvPr/>
          </p:nvSpPr>
          <p:spPr>
            <a:xfrm>
              <a:off x="7305675" y="271462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0356AE0-4834-4B76-8F03-1967DCE9CC09}"/>
                </a:ext>
              </a:extLst>
            </p:cNvPr>
            <p:cNvSpPr txBox="1"/>
            <p:nvPr/>
          </p:nvSpPr>
          <p:spPr>
            <a:xfrm>
              <a:off x="9321212" y="273873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4F758D7-B0B3-4E79-9E9E-4723AAA0FB45}"/>
                </a:ext>
              </a:extLst>
            </p:cNvPr>
            <p:cNvSpPr txBox="1"/>
            <p:nvPr/>
          </p:nvSpPr>
          <p:spPr>
            <a:xfrm>
              <a:off x="8905875" y="166241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4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77D96055-8E7B-4C51-B898-24F488327D85}"/>
              </a:ext>
            </a:extLst>
          </p:cNvPr>
          <p:cNvCxnSpPr>
            <a:cxnSpLocks/>
          </p:cNvCxnSpPr>
          <p:nvPr/>
        </p:nvCxnSpPr>
        <p:spPr bwMode="auto">
          <a:xfrm>
            <a:off x="3375660" y="1836420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BB362954-77A0-41C8-B388-3CCA9DBF8D13}"/>
              </a:ext>
            </a:extLst>
          </p:cNvPr>
          <p:cNvCxnSpPr>
            <a:cxnSpLocks/>
          </p:cNvCxnSpPr>
          <p:nvPr/>
        </p:nvCxnSpPr>
        <p:spPr bwMode="auto">
          <a:xfrm flipH="1">
            <a:off x="2396490" y="2726055"/>
            <a:ext cx="1981200" cy="2411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E90A6F76-694E-446A-AE03-28FF616852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7101" y="2819400"/>
            <a:ext cx="952499" cy="733426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046AE26-4197-48C3-BA94-5A110FE0F497}"/>
              </a:ext>
            </a:extLst>
          </p:cNvPr>
          <p:cNvGrpSpPr/>
          <p:nvPr/>
        </p:nvGrpSpPr>
        <p:grpSpPr>
          <a:xfrm>
            <a:off x="2286000" y="1691640"/>
            <a:ext cx="2438400" cy="2053590"/>
            <a:chOff x="7915275" y="1691640"/>
            <a:chExt cx="2438400" cy="205359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5E51297-A9B3-42FB-A863-D04E307AFE9C}"/>
                </a:ext>
              </a:extLst>
            </p:cNvPr>
            <p:cNvSpPr txBox="1"/>
            <p:nvPr/>
          </p:nvSpPr>
          <p:spPr>
            <a:xfrm>
              <a:off x="8646842" y="328356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4E87BBE-B35A-4337-9D8F-4F88F08240A8}"/>
                </a:ext>
              </a:extLst>
            </p:cNvPr>
            <p:cNvSpPr txBox="1"/>
            <p:nvPr/>
          </p:nvSpPr>
          <p:spPr>
            <a:xfrm>
              <a:off x="9989867" y="2731770"/>
              <a:ext cx="363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1A5CA73-1681-4539-B950-81E69DD63943}"/>
                </a:ext>
              </a:extLst>
            </p:cNvPr>
            <p:cNvSpPr txBox="1"/>
            <p:nvPr/>
          </p:nvSpPr>
          <p:spPr>
            <a:xfrm>
              <a:off x="7915275" y="273873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F32EED6-FC2A-4069-875D-0F677276F341}"/>
                </a:ext>
              </a:extLst>
            </p:cNvPr>
            <p:cNvSpPr txBox="1"/>
            <p:nvPr/>
          </p:nvSpPr>
          <p:spPr>
            <a:xfrm>
              <a:off x="8372475" y="1691640"/>
              <a:ext cx="302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4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309058A-0804-43DF-A4BF-8FE0F0D93F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0770" y="1899284"/>
            <a:ext cx="952499" cy="733426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C1397A0-E71C-4F95-9109-A8FC5F5DF451}"/>
              </a:ext>
            </a:extLst>
          </p:cNvPr>
          <p:cNvCxnSpPr>
            <a:cxnSpLocks/>
          </p:cNvCxnSpPr>
          <p:nvPr/>
        </p:nvCxnSpPr>
        <p:spPr bwMode="auto">
          <a:xfrm>
            <a:off x="3371850" y="1836420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AE3F179D-CA29-4C0F-B0C6-37C96B9C0A30}"/>
              </a:ext>
            </a:extLst>
          </p:cNvPr>
          <p:cNvCxnSpPr>
            <a:cxnSpLocks/>
          </p:cNvCxnSpPr>
          <p:nvPr/>
        </p:nvCxnSpPr>
        <p:spPr bwMode="auto">
          <a:xfrm flipH="1">
            <a:off x="2392680" y="2726055"/>
            <a:ext cx="1981200" cy="24110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040EDDED-A576-4131-B9BA-00AA45445A1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3291" y="2819400"/>
            <a:ext cx="952499" cy="733426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35367E9-2CBE-4036-97C1-F20368976196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6960" y="1899284"/>
            <a:ext cx="952499" cy="733426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BED5F92-B819-4829-8CD6-39C512581CD4}"/>
              </a:ext>
            </a:extLst>
          </p:cNvPr>
          <p:cNvSpPr txBox="1"/>
          <p:nvPr/>
        </p:nvSpPr>
        <p:spPr>
          <a:xfrm>
            <a:off x="8644937" y="327469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C120EAE-760A-42FF-87D5-4FCCB412573F}"/>
              </a:ext>
            </a:extLst>
          </p:cNvPr>
          <p:cNvSpPr txBox="1"/>
          <p:nvPr/>
        </p:nvSpPr>
        <p:spPr>
          <a:xfrm>
            <a:off x="7303770" y="27057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598F555-1102-4BCE-841C-A515B656FF24}"/>
              </a:ext>
            </a:extLst>
          </p:cNvPr>
          <p:cNvSpPr txBox="1"/>
          <p:nvPr/>
        </p:nvSpPr>
        <p:spPr>
          <a:xfrm>
            <a:off x="9319307" y="272986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17391A5-1F53-4DE8-8BF8-93925A4EE40F}"/>
              </a:ext>
            </a:extLst>
          </p:cNvPr>
          <p:cNvSpPr txBox="1"/>
          <p:nvPr/>
        </p:nvSpPr>
        <p:spPr>
          <a:xfrm>
            <a:off x="8903970" y="165354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1B13EAE-71F9-4FD5-9201-0C53471622BD}"/>
              </a:ext>
            </a:extLst>
          </p:cNvPr>
          <p:cNvSpPr txBox="1"/>
          <p:nvPr/>
        </p:nvSpPr>
        <p:spPr>
          <a:xfrm>
            <a:off x="3017567" y="32797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FCDB4C8-0A5A-4FAE-A948-2AC796D594DB}"/>
              </a:ext>
            </a:extLst>
          </p:cNvPr>
          <p:cNvSpPr txBox="1"/>
          <p:nvPr/>
        </p:nvSpPr>
        <p:spPr>
          <a:xfrm>
            <a:off x="4360592" y="2727960"/>
            <a:ext cx="36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59D4FC5-91BC-4CD7-BFEA-36A58A3DA660}"/>
              </a:ext>
            </a:extLst>
          </p:cNvPr>
          <p:cNvSpPr txBox="1"/>
          <p:nvPr/>
        </p:nvSpPr>
        <p:spPr>
          <a:xfrm>
            <a:off x="2286000" y="273492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DB025A69-FE04-4B1A-AAF0-03FAE3F933B1}"/>
              </a:ext>
            </a:extLst>
          </p:cNvPr>
          <p:cNvSpPr txBox="1"/>
          <p:nvPr/>
        </p:nvSpPr>
        <p:spPr>
          <a:xfrm>
            <a:off x="2743200" y="1687830"/>
            <a:ext cx="30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0C29B7-9D84-4040-AD77-35559E0F8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3" y="457566"/>
            <a:ext cx="1650437" cy="319084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8BF2BE82-B139-41AB-BD18-E70DBDE9B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81" y="3823907"/>
            <a:ext cx="744197" cy="14913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AF92647D-E9E3-4D5F-86B7-3428021E7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403" y="3823906"/>
            <a:ext cx="744197" cy="149134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AC9281C-437B-4213-8B41-EA1C8BA80608}"/>
              </a:ext>
            </a:extLst>
          </p:cNvPr>
          <p:cNvSpPr txBox="1"/>
          <p:nvPr/>
        </p:nvSpPr>
        <p:spPr>
          <a:xfrm>
            <a:off x="2590800" y="5638800"/>
            <a:ext cx="706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Tay trái                                                     Tay phải</a:t>
            </a:r>
          </a:p>
          <a:p>
            <a:endParaRPr lang="en-US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35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6" grpId="0"/>
      <p:bldP spid="57" grpId="0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Bai DocNhac 4 BQ2">
            <a:hlinkClick r:id="" action="ppaction://media"/>
            <a:extLst>
              <a:ext uri="{FF2B5EF4-FFF2-40B4-BE49-F238E27FC236}">
                <a16:creationId xmlns:a16="http://schemas.microsoft.com/office/drawing/2014/main" xmlns="" id="{62F1C4D2-081D-4E53-876E-83D7E2A8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11" y="1143000"/>
            <a:ext cx="9746578" cy="52600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180D1C5-511B-453C-A340-90306DF2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43053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Luyện tập đánh nhịp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22C07D-4CBC-4C67-98D8-282C3189F0C4}"/>
              </a:ext>
            </a:extLst>
          </p:cNvPr>
          <p:cNvGrpSpPr/>
          <p:nvPr/>
        </p:nvGrpSpPr>
        <p:grpSpPr>
          <a:xfrm>
            <a:off x="7813770" y="152400"/>
            <a:ext cx="415830" cy="914575"/>
            <a:chOff x="6865080" y="26670"/>
            <a:chExt cx="415830" cy="9145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304E3C8-C0C2-47C7-AB31-98B24FC94FF0}"/>
                </a:ext>
              </a:extLst>
            </p:cNvPr>
            <p:cNvSpPr txBox="1"/>
            <p:nvPr/>
          </p:nvSpPr>
          <p:spPr>
            <a:xfrm>
              <a:off x="6868618" y="2667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47CD7D0-96C8-4F8E-A2B7-5AB7AF56DA38}"/>
                </a:ext>
              </a:extLst>
            </p:cNvPr>
            <p:cNvSpPr txBox="1"/>
            <p:nvPr/>
          </p:nvSpPr>
          <p:spPr>
            <a:xfrm>
              <a:off x="6865080" y="35647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001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6D5F79-7972-4AED-885A-2ED1B7B42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35555" r="33750" b="42222"/>
          <a:stretch/>
        </p:blipFill>
        <p:spPr>
          <a:xfrm>
            <a:off x="914400" y="2514600"/>
            <a:ext cx="10172700" cy="228608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xmlns="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8580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Bài tập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E59E1B1-CAED-47CA-9193-8ED3C7238933}"/>
              </a:ext>
            </a:extLst>
          </p:cNvPr>
          <p:cNvSpPr txBox="1"/>
          <p:nvPr/>
        </p:nvSpPr>
        <p:spPr>
          <a:xfrm>
            <a:off x="3234437" y="1447800"/>
            <a:ext cx="514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Vạch nhịp cho đoạn nhạc dưới đây: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A3C79C6-022E-4DEC-A26A-B5CA373D9EAB}"/>
              </a:ext>
            </a:extLst>
          </p:cNvPr>
          <p:cNvCxnSpPr/>
          <p:nvPr/>
        </p:nvCxnSpPr>
        <p:spPr bwMode="auto">
          <a:xfrm>
            <a:off x="6542567" y="4180367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E689F548-4EE7-4A4A-84EC-2B91062CEE39}"/>
              </a:ext>
            </a:extLst>
          </p:cNvPr>
          <p:cNvCxnSpPr/>
          <p:nvPr/>
        </p:nvCxnSpPr>
        <p:spPr bwMode="auto">
          <a:xfrm>
            <a:off x="3657600" y="417957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0FBEFE3E-FE82-466F-9A6C-32A62D913771}"/>
              </a:ext>
            </a:extLst>
          </p:cNvPr>
          <p:cNvCxnSpPr/>
          <p:nvPr/>
        </p:nvCxnSpPr>
        <p:spPr bwMode="auto">
          <a:xfrm>
            <a:off x="9296400" y="286131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158FBC01-C949-4914-A58E-276D5041AD46}"/>
              </a:ext>
            </a:extLst>
          </p:cNvPr>
          <p:cNvCxnSpPr/>
          <p:nvPr/>
        </p:nvCxnSpPr>
        <p:spPr bwMode="auto">
          <a:xfrm>
            <a:off x="6396990" y="285369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B945D2D5-F29D-414A-AB39-E077314BC8A0}"/>
              </a:ext>
            </a:extLst>
          </p:cNvPr>
          <p:cNvCxnSpPr/>
          <p:nvPr/>
        </p:nvCxnSpPr>
        <p:spPr bwMode="auto">
          <a:xfrm>
            <a:off x="3810000" y="285750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Arrow: Down 26">
            <a:extLst>
              <a:ext uri="{FF2B5EF4-FFF2-40B4-BE49-F238E27FC236}">
                <a16:creationId xmlns:a16="http://schemas.microsoft.com/office/drawing/2014/main" xmlns="" id="{90B278A1-A5C8-4314-8082-424A2DDB8B7F}"/>
              </a:ext>
            </a:extLst>
          </p:cNvPr>
          <p:cNvSpPr/>
          <p:nvPr/>
        </p:nvSpPr>
        <p:spPr bwMode="auto">
          <a:xfrm>
            <a:off x="6437792" y="3716162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xmlns="" id="{11DF3DFF-C416-419A-B25B-E8856E4FD905}"/>
              </a:ext>
            </a:extLst>
          </p:cNvPr>
          <p:cNvSpPr/>
          <p:nvPr/>
        </p:nvSpPr>
        <p:spPr bwMode="auto">
          <a:xfrm>
            <a:off x="3539490" y="371094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xmlns="" id="{A268A701-6215-49D8-B7E9-EB6D3238C3EB}"/>
              </a:ext>
            </a:extLst>
          </p:cNvPr>
          <p:cNvSpPr/>
          <p:nvPr/>
        </p:nvSpPr>
        <p:spPr bwMode="auto">
          <a:xfrm>
            <a:off x="9180992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xmlns="" id="{FBA24066-97B6-446D-ABD4-B65D1274D989}"/>
              </a:ext>
            </a:extLst>
          </p:cNvPr>
          <p:cNvSpPr/>
          <p:nvPr/>
        </p:nvSpPr>
        <p:spPr bwMode="auto">
          <a:xfrm>
            <a:off x="6290310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xmlns="" id="{11439E7C-A81A-486A-AA3D-29511CCAD6A0}"/>
              </a:ext>
            </a:extLst>
          </p:cNvPr>
          <p:cNvSpPr/>
          <p:nvPr/>
        </p:nvSpPr>
        <p:spPr bwMode="auto">
          <a:xfrm>
            <a:off x="3699510" y="238506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9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:a16="http://schemas.microsoft.com/office/drawing/2014/main" xmlns="" id="{FBC7B365-8D51-4878-A8C6-52F4ED2E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0" y="51054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III. Nhạc cụ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12E9B6-EB05-43BA-820F-9869470CF1E9}"/>
              </a:ext>
            </a:extLst>
          </p:cNvPr>
          <p:cNvGrpSpPr/>
          <p:nvPr/>
        </p:nvGrpSpPr>
        <p:grpSpPr>
          <a:xfrm>
            <a:off x="2087308" y="762000"/>
            <a:ext cx="9592557" cy="5909171"/>
            <a:chOff x="2087308" y="762000"/>
            <a:chExt cx="9592557" cy="59091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FA959A5-5201-4A4D-A104-E713E773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656" t="523" b="91973"/>
            <a:stretch/>
          </p:blipFill>
          <p:spPr>
            <a:xfrm>
              <a:off x="3641211" y="762000"/>
              <a:ext cx="8038654" cy="6029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6597516-8B1B-4468-BC56-53D779C60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778"/>
            <a:stretch/>
          </p:blipFill>
          <p:spPr>
            <a:xfrm>
              <a:off x="2087308" y="1295400"/>
              <a:ext cx="8199692" cy="5375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 BẠN BỐN PHƯƠNG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048000" y="2286000"/>
            <a:ext cx="6248400" cy="25908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Đọc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4</a:t>
            </a: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Lí thuyết âm nhạc: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Nhịp </a:t>
            </a:r>
          </a:p>
          <a:p>
            <a:pPr algn="just"/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– Nhạc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Hoà tấu</a:t>
            </a:r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C1CF050-EADC-4635-AA7A-7740AE9331B9}"/>
              </a:ext>
            </a:extLst>
          </p:cNvPr>
          <p:cNvGrpSpPr/>
          <p:nvPr/>
        </p:nvGrpSpPr>
        <p:grpSpPr>
          <a:xfrm>
            <a:off x="7315200" y="3031837"/>
            <a:ext cx="464008" cy="918150"/>
            <a:chOff x="8070392" y="3324225"/>
            <a:chExt cx="464008" cy="9181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EB3CA04-9754-4C15-A00E-455AC89372CE}"/>
                </a:ext>
              </a:extLst>
            </p:cNvPr>
            <p:cNvSpPr txBox="1"/>
            <p:nvPr/>
          </p:nvSpPr>
          <p:spPr>
            <a:xfrm>
              <a:off x="8070392" y="36576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6A56C24-D10F-423F-B6CA-B027E2892F0D}"/>
                </a:ext>
              </a:extLst>
            </p:cNvPr>
            <p:cNvSpPr txBox="1"/>
            <p:nvPr/>
          </p:nvSpPr>
          <p:spPr>
            <a:xfrm>
              <a:off x="8077200" y="3324225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425" y="1726362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900" y="34128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84960" y="331308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584960" y="502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610" y="4358640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609600" y="1295400"/>
            <a:ext cx="787825" cy="4639117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" y="3405793"/>
            <a:ext cx="219075" cy="46672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CC76DD8-2A61-48EB-B483-437EB5E6C1B9}"/>
              </a:ext>
            </a:extLst>
          </p:cNvPr>
          <p:cNvSpPr>
            <a:spLocks noChangeAspect="1"/>
          </p:cNvSpPr>
          <p:nvPr/>
        </p:nvSpPr>
        <p:spPr bwMode="auto">
          <a:xfrm>
            <a:off x="1143000" y="1600200"/>
            <a:ext cx="1243965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+ 2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1219200" y="3145067"/>
            <a:ext cx="583775" cy="2789450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E2A4CB9-56B2-4D50-9B75-75F2C51C58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24443" r="53750" b="66467"/>
          <a:stretch/>
        </p:blipFill>
        <p:spPr>
          <a:xfrm>
            <a:off x="2421566" y="1427117"/>
            <a:ext cx="6743700" cy="935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C46D8EA-C7D1-4162-8CD7-DB117C5E444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37037" r="53750" b="53873"/>
          <a:stretch/>
        </p:blipFill>
        <p:spPr>
          <a:xfrm>
            <a:off x="2400300" y="3009866"/>
            <a:ext cx="6743700" cy="9350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26451EA-2F4A-4046-9431-DC1CD224BD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51852" r="53750" b="38889"/>
          <a:stretch/>
        </p:blipFill>
        <p:spPr>
          <a:xfrm>
            <a:off x="2386965" y="4785501"/>
            <a:ext cx="6743700" cy="95253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F2C77A0-2DCF-4533-A068-79979583F58F}"/>
              </a:ext>
            </a:extLst>
          </p:cNvPr>
          <p:cNvGrpSpPr/>
          <p:nvPr/>
        </p:nvGrpSpPr>
        <p:grpSpPr>
          <a:xfrm>
            <a:off x="9525000" y="838200"/>
            <a:ext cx="1981200" cy="1884308"/>
            <a:chOff x="8763000" y="1195451"/>
            <a:chExt cx="1981200" cy="18843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E5B8DF9-8479-4FF7-BF72-DF4207202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5246" b="50000"/>
            <a:stretch/>
          </p:blipFill>
          <p:spPr>
            <a:xfrm>
              <a:off x="8763000" y="1195451"/>
              <a:ext cx="1981200" cy="188430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7EE3D9F-C5F4-4A26-A274-67DB67D10756}"/>
                </a:ext>
              </a:extLst>
            </p:cNvPr>
            <p:cNvSpPr txBox="1"/>
            <p:nvPr/>
          </p:nvSpPr>
          <p:spPr>
            <a:xfrm>
              <a:off x="9982200" y="2513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6AC10BD-2A51-4D28-A875-83441564E075}"/>
                </a:ext>
              </a:extLst>
            </p:cNvPr>
            <p:cNvSpPr txBox="1"/>
            <p:nvPr/>
          </p:nvSpPr>
          <p:spPr>
            <a:xfrm>
              <a:off x="9800428" y="251269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DF3B7F7-31D4-420A-8492-27333388A930}"/>
                </a:ext>
              </a:extLst>
            </p:cNvPr>
            <p:cNvSpPr txBox="1"/>
            <p:nvPr/>
          </p:nvSpPr>
          <p:spPr>
            <a:xfrm>
              <a:off x="9579934" y="25085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94B10A5-BB75-4958-A9F8-846983893512}"/>
              </a:ext>
            </a:extLst>
          </p:cNvPr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2738A8BB-1440-46AC-9B16-DADFC163831F}"/>
              </a:ext>
            </a:extLst>
          </p:cNvPr>
          <p:cNvGrpSpPr/>
          <p:nvPr/>
        </p:nvGrpSpPr>
        <p:grpSpPr>
          <a:xfrm>
            <a:off x="9448800" y="2611492"/>
            <a:ext cx="2057400" cy="1884308"/>
            <a:chOff x="8686800" y="3983092"/>
            <a:chExt cx="2057400" cy="188430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2439B642-743B-4170-A963-D2487E7E1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4111" b="50000"/>
            <a:stretch/>
          </p:blipFill>
          <p:spPr>
            <a:xfrm>
              <a:off x="8686800" y="3983092"/>
              <a:ext cx="2057400" cy="18843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4CB6271-7583-4824-B9BA-722010D4F8E0}"/>
                </a:ext>
              </a:extLst>
            </p:cNvPr>
            <p:cNvSpPr txBox="1"/>
            <p:nvPr/>
          </p:nvSpPr>
          <p:spPr>
            <a:xfrm>
              <a:off x="9267028" y="52907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F1C12061-0A03-4143-8A4C-FF2C71D4DE0A}"/>
                </a:ext>
              </a:extLst>
            </p:cNvPr>
            <p:cNvSpPr txBox="1"/>
            <p:nvPr/>
          </p:nvSpPr>
          <p:spPr>
            <a:xfrm>
              <a:off x="9709299" y="526843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7DE4B375-7C9D-45BC-B34B-9160B6D08353}"/>
                </a:ext>
              </a:extLst>
            </p:cNvPr>
            <p:cNvSpPr txBox="1"/>
            <p:nvPr/>
          </p:nvSpPr>
          <p:spPr>
            <a:xfrm>
              <a:off x="9494870" y="528010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F465BE4A-437A-49F2-A924-1C4A5B91BE11}"/>
                </a:ext>
              </a:extLst>
            </p:cNvPr>
            <p:cNvSpPr txBox="1"/>
            <p:nvPr/>
          </p:nvSpPr>
          <p:spPr>
            <a:xfrm>
              <a:off x="8839200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7BDD017E-79D5-4D2B-8A61-759C5684FFF1}"/>
                </a:ext>
              </a:extLst>
            </p:cNvPr>
            <p:cNvSpPr txBox="1"/>
            <p:nvPr/>
          </p:nvSpPr>
          <p:spPr>
            <a:xfrm>
              <a:off x="9067800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C7E9616F-87A5-4999-B7A3-C2E86E46A058}"/>
              </a:ext>
            </a:extLst>
          </p:cNvPr>
          <p:cNvGrpSpPr/>
          <p:nvPr/>
        </p:nvGrpSpPr>
        <p:grpSpPr>
          <a:xfrm>
            <a:off x="9448800" y="4364092"/>
            <a:ext cx="1981200" cy="1884308"/>
            <a:chOff x="8763000" y="1195451"/>
            <a:chExt cx="1981200" cy="188430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A046CD1-6D2F-4599-B8BE-07DC33C86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5246" b="50000"/>
            <a:stretch/>
          </p:blipFill>
          <p:spPr>
            <a:xfrm>
              <a:off x="8763000" y="1195451"/>
              <a:ext cx="1981200" cy="188430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90A5F45-82CE-46B5-A420-18E57FBC1F0A}"/>
                </a:ext>
              </a:extLst>
            </p:cNvPr>
            <p:cNvSpPr txBox="1"/>
            <p:nvPr/>
          </p:nvSpPr>
          <p:spPr>
            <a:xfrm>
              <a:off x="9982200" y="2513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3642596-6A47-4200-9843-15D9F5A7E0DB}"/>
                </a:ext>
              </a:extLst>
            </p:cNvPr>
            <p:cNvSpPr txBox="1"/>
            <p:nvPr/>
          </p:nvSpPr>
          <p:spPr>
            <a:xfrm>
              <a:off x="9800428" y="251269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D3CDDEB-80D6-42B2-B3BB-B7CF4ECF50F4}"/>
                </a:ext>
              </a:extLst>
            </p:cNvPr>
            <p:cNvSpPr txBox="1"/>
            <p:nvPr/>
          </p:nvSpPr>
          <p:spPr>
            <a:xfrm>
              <a:off x="9579934" y="25085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9" name="CD4 Be KenPhim cau 1">
            <a:hlinkClick r:id="" action="ppaction://media"/>
            <a:extLst>
              <a:ext uri="{FF2B5EF4-FFF2-40B4-BE49-F238E27FC236}">
                <a16:creationId xmlns:a16="http://schemas.microsoft.com/office/drawing/2014/main" xmlns="" id="{53B0E3E9-A00C-403C-9C52-3764B975B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79197" y="2151328"/>
            <a:ext cx="406400" cy="406400"/>
          </a:xfrm>
          <a:prstGeom prst="rect">
            <a:avLst/>
          </a:prstGeom>
        </p:spPr>
      </p:pic>
      <p:pic>
        <p:nvPicPr>
          <p:cNvPr id="12" name="CD4 Be KenPhim cau 3">
            <a:hlinkClick r:id="" action="ppaction://media"/>
            <a:extLst>
              <a:ext uri="{FF2B5EF4-FFF2-40B4-BE49-F238E27FC236}">
                <a16:creationId xmlns:a16="http://schemas.microsoft.com/office/drawing/2014/main" xmlns="" id="{CFE25E51-BDC5-471E-9FB1-54721536FD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2894" y="3886200"/>
            <a:ext cx="406400" cy="406400"/>
          </a:xfrm>
          <a:prstGeom prst="rect">
            <a:avLst/>
          </a:prstGeom>
        </p:spPr>
      </p:pic>
      <p:pic>
        <p:nvPicPr>
          <p:cNvPr id="14" name="CD4 Be KenPhim cau 3 - 4">
            <a:hlinkClick r:id="" action="ppaction://media"/>
            <a:extLst>
              <a:ext uri="{FF2B5EF4-FFF2-40B4-BE49-F238E27FC236}">
                <a16:creationId xmlns:a16="http://schemas.microsoft.com/office/drawing/2014/main" xmlns="" id="{D44A63AF-0A27-401A-8D03-93CAB2696D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50561" y="4267200"/>
            <a:ext cx="406400" cy="406400"/>
          </a:xfrm>
          <a:prstGeom prst="rect">
            <a:avLst/>
          </a:prstGeom>
        </p:spPr>
      </p:pic>
      <p:pic>
        <p:nvPicPr>
          <p:cNvPr id="15" name="CD4 Be KenPhim cau 1-2-3-4">
            <a:hlinkClick r:id="" action="ppaction://media"/>
            <a:extLst>
              <a:ext uri="{FF2B5EF4-FFF2-40B4-BE49-F238E27FC236}">
                <a16:creationId xmlns:a16="http://schemas.microsoft.com/office/drawing/2014/main" xmlns="" id="{A8D3C9AB-71E0-4975-9D1D-47C2005DB6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5441" y="33504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TRỐNG NHỎ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5559D88-58EA-44F1-B9D4-877FE3EDA08B}"/>
              </a:ext>
            </a:extLst>
          </p:cNvPr>
          <p:cNvGrpSpPr/>
          <p:nvPr/>
        </p:nvGrpSpPr>
        <p:grpSpPr>
          <a:xfrm>
            <a:off x="2057400" y="2961015"/>
            <a:ext cx="8092440" cy="1373517"/>
            <a:chOff x="2209800" y="2961015"/>
            <a:chExt cx="8092440" cy="1373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3CFC088-6BAF-407D-8B50-E08CB3E05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250" t="44444" r="46875" b="46667"/>
            <a:stretch/>
          </p:blipFill>
          <p:spPr>
            <a:xfrm>
              <a:off x="2209800" y="2961015"/>
              <a:ext cx="8092440" cy="109729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EFA1BBA-32AD-454B-98ED-7607E72B225D}"/>
                </a:ext>
              </a:extLst>
            </p:cNvPr>
            <p:cNvGrpSpPr/>
            <p:nvPr/>
          </p:nvGrpSpPr>
          <p:grpSpPr>
            <a:xfrm>
              <a:off x="2819401" y="3718701"/>
              <a:ext cx="2876109" cy="615831"/>
              <a:chOff x="2819401" y="3718701"/>
              <a:chExt cx="2876109" cy="61583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852D2B83-2D31-4595-8F50-E4986E5E2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2819401" y="3809999"/>
                <a:ext cx="1066800" cy="52453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7E8DFBCB-97AC-4A8A-89FB-2774894DA4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963" t="-9548" r="31353"/>
              <a:stretch/>
            </p:blipFill>
            <p:spPr>
              <a:xfrm>
                <a:off x="3670006" y="3718701"/>
                <a:ext cx="914400" cy="60519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12A8996-120B-4D4A-B921-EE6F67C50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4628710" y="3796041"/>
                <a:ext cx="1066800" cy="52453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EF87D8D-36DC-49BD-826D-216AEB4A5450}"/>
                </a:ext>
              </a:extLst>
            </p:cNvPr>
            <p:cNvGrpSpPr/>
            <p:nvPr/>
          </p:nvGrpSpPr>
          <p:grpSpPr>
            <a:xfrm>
              <a:off x="6169541" y="3704743"/>
              <a:ext cx="3203059" cy="615831"/>
              <a:chOff x="2819401" y="3718701"/>
              <a:chExt cx="3203059" cy="61583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3C68D8AD-F5A7-4CCD-9A75-814540AA1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2819401" y="3809999"/>
                <a:ext cx="1066800" cy="52453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283C89AE-3EC4-4FB2-A455-B914B4972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963" t="-9548" r="31353"/>
              <a:stretch/>
            </p:blipFill>
            <p:spPr>
              <a:xfrm>
                <a:off x="3888860" y="3718701"/>
                <a:ext cx="914400" cy="6051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1289A1B8-0C25-47A6-984B-065CC64451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4955660" y="3796041"/>
                <a:ext cx="1066800" cy="524533"/>
              </a:xfrm>
              <a:prstGeom prst="rect">
                <a:avLst/>
              </a:prstGeom>
            </p:spPr>
          </p:pic>
        </p:grpSp>
      </p:grpSp>
      <p:pic>
        <p:nvPicPr>
          <p:cNvPr id="17" name="CD4 Be trong">
            <a:hlinkClick r:id="" action="ppaction://media"/>
            <a:extLst>
              <a:ext uri="{FF2B5EF4-FFF2-40B4-BE49-F238E27FC236}">
                <a16:creationId xmlns:a16="http://schemas.microsoft.com/office/drawing/2014/main" xmlns="" id="{DF706846-8F69-475E-B756-C735911C8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6341" y="1933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4 HoaTau">
            <a:hlinkClick r:id="" action="ppaction://media"/>
            <a:extLst>
              <a:ext uri="{FF2B5EF4-FFF2-40B4-BE49-F238E27FC236}">
                <a16:creationId xmlns:a16="http://schemas.microsoft.com/office/drawing/2014/main" xmlns="" id="{2945344B-690D-4031-8A49-3374E18AFB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762000"/>
            <a:ext cx="10591800" cy="59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4 Hoa Tau BQ2">
            <a:hlinkClick r:id="" action="ppaction://media"/>
            <a:extLst>
              <a:ext uri="{FF2B5EF4-FFF2-40B4-BE49-F238E27FC236}">
                <a16:creationId xmlns:a16="http://schemas.microsoft.com/office/drawing/2014/main" xmlns="" id="{6280C3A6-4873-4E45-8708-63FFD0E66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838200"/>
            <a:ext cx="8369300" cy="5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4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8C61736-3951-45A0-AC6B-96AA11A3B8CF}"/>
              </a:ext>
            </a:extLst>
          </p:cNvPr>
          <p:cNvGrpSpPr/>
          <p:nvPr/>
        </p:nvGrpSpPr>
        <p:grpSpPr>
          <a:xfrm>
            <a:off x="0" y="381000"/>
            <a:ext cx="12192000" cy="1524000"/>
            <a:chOff x="0" y="0"/>
            <a:chExt cx="12192000" cy="1524000"/>
          </a:xfrm>
        </p:grpSpPr>
        <p:sp>
          <p:nvSpPr>
            <p:cNvPr id="4" name="Subtitle 6"/>
            <p:cNvSpPr txBox="1">
              <a:spLocks/>
            </p:cNvSpPr>
            <p:nvPr/>
          </p:nvSpPr>
          <p:spPr bwMode="auto">
            <a:xfrm>
              <a:off x="0" y="0"/>
              <a:ext cx="12192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b="1" kern="0">
                  <a:solidFill>
                    <a:srgbClr val="0000FF"/>
                  </a:solidFill>
                  <a:cs typeface="Times New Roman" panose="02020603050405020304" pitchFamily="18" charset="0"/>
                </a:rPr>
                <a:t>I. Đọc nhạc</a:t>
              </a:r>
            </a:p>
            <a:p>
              <a:pPr marL="0" indent="0" algn="ctr">
                <a:buNone/>
              </a:pPr>
              <a:endParaRPr lang="en-US" sz="28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04165A1-252A-41D2-8F16-43A2868CBE4A}"/>
                </a:ext>
              </a:extLst>
            </p:cNvPr>
            <p:cNvSpPr/>
            <p:nvPr/>
          </p:nvSpPr>
          <p:spPr bwMode="auto">
            <a:xfrm>
              <a:off x="1524000" y="381000"/>
              <a:ext cx="1447800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8195B7-7C81-4888-98EA-F56BE3269210}"/>
              </a:ext>
            </a:extLst>
          </p:cNvPr>
          <p:cNvGrpSpPr/>
          <p:nvPr/>
        </p:nvGrpSpPr>
        <p:grpSpPr>
          <a:xfrm>
            <a:off x="861060" y="1104900"/>
            <a:ext cx="10469880" cy="4914900"/>
            <a:chOff x="861060" y="723900"/>
            <a:chExt cx="10469880" cy="4914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22BF52B-9227-453A-835E-0B75228D2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610" b="72868"/>
            <a:stretch/>
          </p:blipFill>
          <p:spPr>
            <a:xfrm>
              <a:off x="2286000" y="723900"/>
              <a:ext cx="9044940" cy="1333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90C5C29-9D7F-45FA-91A0-14BDB8229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582"/>
            <a:stretch/>
          </p:blipFill>
          <p:spPr>
            <a:xfrm>
              <a:off x="861060" y="1981200"/>
              <a:ext cx="1046988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4165A1-252A-41D2-8F16-43A2868CBE4A}"/>
              </a:ext>
            </a:extLst>
          </p:cNvPr>
          <p:cNvSpPr/>
          <p:nvPr/>
        </p:nvSpPr>
        <p:spPr bwMode="auto">
          <a:xfrm>
            <a:off x="1524000" y="762000"/>
            <a:ext cx="14478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8195B7-7C81-4888-98EA-F56BE3269210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0" y="228600"/>
            <a:ext cx="8375904" cy="3719631"/>
            <a:chOff x="861060" y="989262"/>
            <a:chExt cx="10469880" cy="46495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22BF52B-9227-453A-835E-0B75228D2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610" t="5399" b="72868"/>
            <a:stretch/>
          </p:blipFill>
          <p:spPr>
            <a:xfrm>
              <a:off x="2286000" y="989262"/>
              <a:ext cx="9044940" cy="10681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90C5C29-9D7F-45FA-91A0-14BDB8229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582"/>
            <a:stretch/>
          </p:blipFill>
          <p:spPr>
            <a:xfrm>
              <a:off x="861060" y="1981200"/>
              <a:ext cx="10469880" cy="3657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E9D4C-63C4-4064-9ED9-AF12E38C66B0}"/>
              </a:ext>
            </a:extLst>
          </p:cNvPr>
          <p:cNvGrpSpPr/>
          <p:nvPr/>
        </p:nvGrpSpPr>
        <p:grpSpPr>
          <a:xfrm>
            <a:off x="1251725" y="4384318"/>
            <a:ext cx="3441867" cy="1604645"/>
            <a:chOff x="1451529" y="4384318"/>
            <a:chExt cx="3441867" cy="16046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F96180A-5509-415C-8201-DED74C1935EA}"/>
                </a:ext>
              </a:extLst>
            </p:cNvPr>
            <p:cNvSpPr txBox="1"/>
            <p:nvPr/>
          </p:nvSpPr>
          <p:spPr>
            <a:xfrm>
              <a:off x="2747809" y="4435909"/>
              <a:ext cx="2145587" cy="15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solidFill>
                    <a:srgbClr val="0000FF"/>
                  </a:solidFill>
                </a:rPr>
                <a:t>Nhịp</a:t>
              </a:r>
              <a:r>
                <a:rPr lang="en-US" sz="2200" b="1" dirty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>
                  <a:solidFill>
                    <a:srgbClr val="0000FF"/>
                  </a:solidFill>
                </a:rPr>
                <a:t>Cao </a:t>
              </a:r>
              <a:r>
                <a:rPr lang="en-US" sz="2200" b="1" dirty="0" err="1">
                  <a:solidFill>
                    <a:srgbClr val="0000FF"/>
                  </a:solidFill>
                </a:rPr>
                <a:t>độ</a:t>
              </a:r>
              <a:r>
                <a:rPr lang="en-US" sz="2200" b="1" dirty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solidFill>
                    <a:srgbClr val="0000FF"/>
                  </a:solidFill>
                </a:rPr>
                <a:t>Trường</a:t>
              </a:r>
              <a:r>
                <a:rPr lang="en-US" sz="2200" b="1" dirty="0">
                  <a:solidFill>
                    <a:srgbClr val="0000FF"/>
                  </a:solidFill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</a:rPr>
                <a:t>độ</a:t>
              </a:r>
              <a:r>
                <a:rPr lang="en-US" sz="2200" b="1" dirty="0">
                  <a:solidFill>
                    <a:srgbClr val="0000FF"/>
                  </a:solidFill>
                </a:rPr>
                <a:t>: </a:t>
              </a:r>
              <a:endParaRPr lang="vi-VN" sz="2200" b="1" dirty="0">
                <a:solidFill>
                  <a:srgbClr val="0000FF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AE03374-4044-4A30-94A8-82F8FFBF8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660"/>
            <a:stretch/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F5D0C30-4FD1-4049-B87F-56AF605168E2}"/>
              </a:ext>
            </a:extLst>
          </p:cNvPr>
          <p:cNvGrpSpPr/>
          <p:nvPr/>
        </p:nvGrpSpPr>
        <p:grpSpPr>
          <a:xfrm>
            <a:off x="2232049" y="4343400"/>
            <a:ext cx="2473023" cy="2119131"/>
            <a:chOff x="2431853" y="4343400"/>
            <a:chExt cx="2473023" cy="21191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F3C4B6A-6A1D-4B1B-86B5-3BC8F49AF0CE}"/>
                </a:ext>
              </a:extLst>
            </p:cNvPr>
            <p:cNvSpPr txBox="1"/>
            <p:nvPr/>
          </p:nvSpPr>
          <p:spPr>
            <a:xfrm>
              <a:off x="3935110" y="4343400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FB501EE-E2FA-41FC-A196-FEB7480398B8}"/>
                </a:ext>
              </a:extLst>
            </p:cNvPr>
            <p:cNvSpPr txBox="1"/>
            <p:nvPr/>
          </p:nvSpPr>
          <p:spPr>
            <a:xfrm>
              <a:off x="4259638" y="5022474"/>
              <a:ext cx="1847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BF7F62C-111B-4242-ACC8-4A41D8DE6E29}"/>
                </a:ext>
              </a:extLst>
            </p:cNvPr>
            <p:cNvSpPr txBox="1"/>
            <p:nvPr/>
          </p:nvSpPr>
          <p:spPr>
            <a:xfrm>
              <a:off x="4720145" y="5507108"/>
              <a:ext cx="1847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BCDC3FE-2851-440F-BF30-82B9BE773138}"/>
                </a:ext>
              </a:extLst>
            </p:cNvPr>
            <p:cNvSpPr txBox="1"/>
            <p:nvPr/>
          </p:nvSpPr>
          <p:spPr>
            <a:xfrm>
              <a:off x="2431853" y="6031644"/>
              <a:ext cx="1847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sz="2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540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4165A1-252A-41D2-8F16-43A2868CBE4A}"/>
              </a:ext>
            </a:extLst>
          </p:cNvPr>
          <p:cNvSpPr/>
          <p:nvPr/>
        </p:nvSpPr>
        <p:spPr bwMode="auto">
          <a:xfrm>
            <a:off x="1524000" y="762000"/>
            <a:ext cx="14478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8195B7-7C81-4888-98EA-F56BE3269210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0" y="228600"/>
            <a:ext cx="8375904" cy="3719631"/>
            <a:chOff x="861060" y="989262"/>
            <a:chExt cx="10469880" cy="46495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22BF52B-9227-453A-835E-0B75228D2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610" t="5399" b="72868"/>
            <a:stretch/>
          </p:blipFill>
          <p:spPr>
            <a:xfrm>
              <a:off x="2286000" y="989262"/>
              <a:ext cx="9044940" cy="10681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90C5C29-9D7F-45FA-91A0-14BDB8229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582"/>
            <a:stretch/>
          </p:blipFill>
          <p:spPr>
            <a:xfrm>
              <a:off x="861060" y="1981200"/>
              <a:ext cx="10469880" cy="3657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E9D4C-63C4-4064-9ED9-AF12E38C66B0}"/>
              </a:ext>
            </a:extLst>
          </p:cNvPr>
          <p:cNvGrpSpPr/>
          <p:nvPr/>
        </p:nvGrpSpPr>
        <p:grpSpPr>
          <a:xfrm>
            <a:off x="1251725" y="4384318"/>
            <a:ext cx="3441867" cy="1604645"/>
            <a:chOff x="1451529" y="4384318"/>
            <a:chExt cx="3441867" cy="16046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F96180A-5509-415C-8201-DED74C1935EA}"/>
                </a:ext>
              </a:extLst>
            </p:cNvPr>
            <p:cNvSpPr txBox="1"/>
            <p:nvPr/>
          </p:nvSpPr>
          <p:spPr>
            <a:xfrm>
              <a:off x="2747809" y="4435909"/>
              <a:ext cx="2145587" cy="15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Nhịp: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Cao độ: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Trường độ: </a:t>
              </a:r>
              <a:endParaRPr lang="vi-VN" sz="2200" b="1">
                <a:solidFill>
                  <a:srgbClr val="0000FF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AE03374-4044-4A30-94A8-82F8FFBF8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660"/>
            <a:stretch/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F5D0C30-4FD1-4049-B87F-56AF605168E2}"/>
              </a:ext>
            </a:extLst>
          </p:cNvPr>
          <p:cNvGrpSpPr/>
          <p:nvPr/>
        </p:nvGrpSpPr>
        <p:grpSpPr>
          <a:xfrm>
            <a:off x="2232049" y="4343400"/>
            <a:ext cx="8962710" cy="2119131"/>
            <a:chOff x="2431853" y="4343400"/>
            <a:chExt cx="8962710" cy="21191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BDEEE63-3F37-414C-B3A6-C9D92ED1FFD0}"/>
                </a:ext>
              </a:extLst>
            </p:cNvPr>
            <p:cNvGrpSpPr/>
            <p:nvPr/>
          </p:nvGrpSpPr>
          <p:grpSpPr>
            <a:xfrm>
              <a:off x="3935110" y="4343400"/>
              <a:ext cx="356188" cy="730470"/>
              <a:chOff x="2286000" y="4419600"/>
              <a:chExt cx="356188" cy="73047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F3C4B6A-6A1D-4B1B-86B5-3BC8F49AF0CE}"/>
                  </a:ext>
                </a:extLst>
              </p:cNvPr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B28805B1-8CBD-4E1B-87E7-7898930B257A}"/>
                  </a:ext>
                </a:extLst>
              </p:cNvPr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FB501EE-E2FA-41FC-A196-FEB7480398B8}"/>
                </a:ext>
              </a:extLst>
            </p:cNvPr>
            <p:cNvSpPr txBox="1"/>
            <p:nvPr/>
          </p:nvSpPr>
          <p:spPr>
            <a:xfrm>
              <a:off x="4259638" y="5022474"/>
              <a:ext cx="27286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Son, La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BF7F62C-111B-4242-ACC8-4A41D8DE6E29}"/>
                </a:ext>
              </a:extLst>
            </p:cNvPr>
            <p:cNvSpPr txBox="1"/>
            <p:nvPr/>
          </p:nvSpPr>
          <p:spPr>
            <a:xfrm>
              <a:off x="4720145" y="5507108"/>
              <a:ext cx="23219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Tròn, trắng, đen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BCDC3FE-2851-440F-BF30-82B9BE773138}"/>
                </a:ext>
              </a:extLst>
            </p:cNvPr>
            <p:cNvSpPr txBox="1"/>
            <p:nvPr/>
          </p:nvSpPr>
          <p:spPr>
            <a:xfrm>
              <a:off x="2431853" y="6031644"/>
              <a:ext cx="89627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>
                  <a:solidFill>
                    <a:srgbClr val="00B050"/>
                  </a:solidFill>
                </a:rPr>
                <a:t>(</a:t>
              </a:r>
              <a:r>
                <a:rPr lang="en-US" sz="2200" i="1">
                  <a:solidFill>
                    <a:srgbClr val="00B050"/>
                  </a:solidFill>
                </a:rPr>
                <a:t>Bài đọc nhạc số 4 </a:t>
              </a:r>
              <a:r>
                <a:rPr lang="en-US" sz="2200">
                  <a:solidFill>
                    <a:srgbClr val="00B050"/>
                  </a:solidFill>
                </a:rPr>
                <a:t>gồm 4 nét nhạc: các nét nhạc 1, 2 và 4 giống nhau)</a:t>
              </a:r>
              <a:endParaRPr lang="vi-VN" sz="2200">
                <a:solidFill>
                  <a:srgbClr val="00B050"/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A87A1F9-9987-42A8-A867-C4307CC0D26D}"/>
              </a:ext>
            </a:extLst>
          </p:cNvPr>
          <p:cNvSpPr/>
          <p:nvPr/>
        </p:nvSpPr>
        <p:spPr bwMode="auto">
          <a:xfrm>
            <a:off x="4419600" y="2286000"/>
            <a:ext cx="1295400" cy="9144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99E642A-D856-4843-888C-AC1AAC5D3E7E}"/>
              </a:ext>
            </a:extLst>
          </p:cNvPr>
          <p:cNvSpPr/>
          <p:nvPr/>
        </p:nvSpPr>
        <p:spPr bwMode="auto">
          <a:xfrm>
            <a:off x="8334375" y="2571750"/>
            <a:ext cx="685800" cy="62865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98657A5-62B7-4E16-8C9D-9985E2B2DA32}"/>
              </a:ext>
            </a:extLst>
          </p:cNvPr>
          <p:cNvGrpSpPr/>
          <p:nvPr/>
        </p:nvGrpSpPr>
        <p:grpSpPr>
          <a:xfrm>
            <a:off x="8001000" y="3843338"/>
            <a:ext cx="1371600" cy="852487"/>
            <a:chOff x="7696200" y="3567113"/>
            <a:chExt cx="1371600" cy="85248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A16B51AF-E21C-43D0-898B-49B9E108303F}"/>
                </a:ext>
              </a:extLst>
            </p:cNvPr>
            <p:cNvSpPr/>
            <p:nvPr/>
          </p:nvSpPr>
          <p:spPr bwMode="auto">
            <a:xfrm>
              <a:off x="7696200" y="3988713"/>
              <a:ext cx="1371600" cy="430887"/>
            </a:xfrm>
            <a:prstGeom prst="rect">
              <a:avLst/>
            </a:prstGeom>
            <a:solidFill>
              <a:srgbClr val="DDF0C8"/>
            </a:solidFill>
            <a:ln w="190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>
                  <a:solidFill>
                    <a:srgbClr val="FF0000"/>
                  </a:solidFill>
                </a:rPr>
                <a:t>4 phách</a:t>
              </a:r>
              <a:endParaRPr kumimoji="0" lang="en-US" sz="22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65AA0F0E-55D6-4422-A005-91CD67729B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82000" y="3567113"/>
              <a:ext cx="0" cy="44286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4094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341438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8449A0-F410-48A8-943F-E5024D29F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75" t="37778" r="51250" b="53333"/>
          <a:stretch/>
        </p:blipFill>
        <p:spPr>
          <a:xfrm>
            <a:off x="2362200" y="3474708"/>
            <a:ext cx="8092440" cy="1097293"/>
          </a:xfrm>
          <a:prstGeom prst="rect">
            <a:avLst/>
          </a:prstGeom>
        </p:spPr>
      </p:pic>
      <p:pic>
        <p:nvPicPr>
          <p:cNvPr id="5" name="CD4 AmHinhTietTau bai doc nhac 4 amThanh">
            <a:hlinkClick r:id="" action="ppaction://media"/>
            <a:extLst>
              <a:ext uri="{FF2B5EF4-FFF2-40B4-BE49-F238E27FC236}">
                <a16:creationId xmlns:a16="http://schemas.microsoft.com/office/drawing/2014/main" xmlns="" id="{DFC10FDA-966E-47D6-A2B7-28D5E99D5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0400" y="26324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36638"/>
            <a:ext cx="9982200" cy="944562"/>
          </a:xfrm>
        </p:spPr>
        <p:txBody>
          <a:bodyPr/>
          <a:lstStyle/>
          <a:p>
            <a:r>
              <a:rPr lang="en-US" sz="2800" b="1" err="1">
                <a:solidFill>
                  <a:srgbClr val="0000FF"/>
                </a:solidFill>
              </a:rPr>
              <a:t>Luyện</a:t>
            </a:r>
            <a:r>
              <a:rPr lang="en-US" sz="2800" b="1">
                <a:solidFill>
                  <a:srgbClr val="0000FF"/>
                </a:solidFill>
              </a:rPr>
              <a:t> đọc nốt Son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22AB6C-37CF-4558-9691-23FFB8ACE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7778" r="46458" b="51111"/>
          <a:stretch/>
        </p:blipFill>
        <p:spPr>
          <a:xfrm>
            <a:off x="1387059" y="3276600"/>
            <a:ext cx="9417881" cy="1434195"/>
          </a:xfrm>
          <a:prstGeom prst="rect">
            <a:avLst/>
          </a:prstGeom>
        </p:spPr>
      </p:pic>
      <p:pic>
        <p:nvPicPr>
          <p:cNvPr id="5" name="CD4 Doc not Son thap">
            <a:hlinkClick r:id="" action="ppaction://media"/>
            <a:extLst>
              <a:ext uri="{FF2B5EF4-FFF2-40B4-BE49-F238E27FC236}">
                <a16:creationId xmlns:a16="http://schemas.microsoft.com/office/drawing/2014/main" xmlns="" id="{05DDD76A-7CD2-4C65-9497-0CE89952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2399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5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 Eb BQ2">
            <a:hlinkClick r:id="" action="ppaction://media"/>
            <a:extLst>
              <a:ext uri="{FF2B5EF4-FFF2-40B4-BE49-F238E27FC236}">
                <a16:creationId xmlns:a16="http://schemas.microsoft.com/office/drawing/2014/main" xmlns="" id="{80DBA862-4E71-451E-A74D-CD22C3E04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740" y="9525"/>
            <a:ext cx="10768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620000" cy="9445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Nghe mẫu 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pic>
        <p:nvPicPr>
          <p:cNvPr id="2" name="CD4 nghe mau Bai doc nhac 4">
            <a:hlinkClick r:id="" action="ppaction://media"/>
            <a:extLst>
              <a:ext uri="{FF2B5EF4-FFF2-40B4-BE49-F238E27FC236}">
                <a16:creationId xmlns:a16="http://schemas.microsoft.com/office/drawing/2014/main" xmlns="" id="{67179E15-3182-437B-8E3B-AD6872A9C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5755" y="1066800"/>
            <a:ext cx="9338445" cy="51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7761</TotalTime>
  <Words>450</Words>
  <Application>Microsoft Office PowerPoint</Application>
  <PresentationFormat>Custom</PresentationFormat>
  <Paragraphs>147</Paragraphs>
  <Slides>24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Giáo viên: Đỗ Thị Thu Hà Trường: THCSAn Viên</vt:lpstr>
      <vt:lpstr>Chủ đề 4 TÌNH BẠN BỐN PHƯƠNG</vt:lpstr>
      <vt:lpstr>PowerPoint Presentation</vt:lpstr>
      <vt:lpstr>PowerPoint Presentation</vt:lpstr>
      <vt:lpstr>PowerPoint Presentation</vt:lpstr>
      <vt:lpstr>Luyện tập tiết tấu</vt:lpstr>
      <vt:lpstr>Luyện đọc nốt Son</vt:lpstr>
      <vt:lpstr>PowerPoint Presentation</vt:lpstr>
      <vt:lpstr>Nghe mẫu </vt:lpstr>
      <vt:lpstr>Đọc từng nét nhạc</vt:lpstr>
      <vt:lpstr>Đọc nhạc hoàn chỉnh cả bài kết hợp gõ đệm vào phách 1 và phách 3</vt:lpstr>
      <vt:lpstr>PowerPoint Presentation</vt:lpstr>
      <vt:lpstr>PowerPoint Presentation</vt:lpstr>
      <vt:lpstr>Thảo luận nhóm</vt:lpstr>
      <vt:lpstr>PowerPoint Presentation</vt:lpstr>
      <vt:lpstr>Đánh nhịp </vt:lpstr>
      <vt:lpstr>Luyện tập đánh nhịp </vt:lpstr>
      <vt:lpstr>Bài tập </vt:lpstr>
      <vt:lpstr>III. Nhạc cụ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320</cp:revision>
  <dcterms:created xsi:type="dcterms:W3CDTF">2006-11-06T13:45:38Z</dcterms:created>
  <dcterms:modified xsi:type="dcterms:W3CDTF">2024-12-24T02:59:37Z</dcterms:modified>
</cp:coreProperties>
</file>