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31" r:id="rId2"/>
    <p:sldId id="292" r:id="rId3"/>
    <p:sldId id="359" r:id="rId4"/>
    <p:sldId id="365" r:id="rId5"/>
    <p:sldId id="315" r:id="rId6"/>
    <p:sldId id="362" r:id="rId7"/>
    <p:sldId id="338" r:id="rId8"/>
    <p:sldId id="368" r:id="rId9"/>
    <p:sldId id="332" r:id="rId10"/>
    <p:sldId id="381" r:id="rId11"/>
    <p:sldId id="354" r:id="rId12"/>
    <p:sldId id="375" r:id="rId13"/>
    <p:sldId id="358" r:id="rId14"/>
    <p:sldId id="382" r:id="rId15"/>
    <p:sldId id="383" r:id="rId16"/>
    <p:sldId id="384" r:id="rId17"/>
    <p:sldId id="385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02B"/>
    <a:srgbClr val="CC6600"/>
    <a:srgbClr val="009900"/>
    <a:srgbClr val="008000"/>
    <a:srgbClr val="FFCC00"/>
    <a:srgbClr val="B2DE82"/>
    <a:srgbClr val="DDF0C8"/>
    <a:srgbClr val="E1FFFF"/>
    <a:srgbClr val="C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70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0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6.mp4"/><Relationship Id="rId7" Type="http://schemas.openxmlformats.org/officeDocument/2006/relationships/image" Target="../media/image31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6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image" Target="../media/image13.png"/><Relationship Id="rId3" Type="http://schemas.microsoft.com/office/2007/relationships/media" Target="../media/media6.wav"/><Relationship Id="rId21" Type="http://schemas.openxmlformats.org/officeDocument/2006/relationships/image" Target="../media/image8.png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2.png"/><Relationship Id="rId2" Type="http://schemas.openxmlformats.org/officeDocument/2006/relationships/audio" Target="../media/media5.wav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9.wav"/><Relationship Id="rId19" Type="http://schemas.openxmlformats.org/officeDocument/2006/relationships/image" Target="../media/image14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22860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II. Lí thuyết âm nhạc</a:t>
            </a: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FD608E-5EDF-48CD-969A-FE4159FE9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54" y="1018690"/>
            <a:ext cx="8919646" cy="3629510"/>
          </a:xfrm>
          <a:prstGeom prst="rect">
            <a:avLst/>
          </a:prstGeom>
        </p:spPr>
      </p:pic>
      <p:pic>
        <p:nvPicPr>
          <p:cNvPr id="6" name="Cung-nuacung">
            <a:hlinkClick r:id="" action="ppaction://media"/>
            <a:extLst>
              <a:ext uri="{FF2B5EF4-FFF2-40B4-BE49-F238E27FC236}">
                <a16:creationId xmlns:a16="http://schemas.microsoft.com/office/drawing/2014/main" xmlns="" id="{C3ECDA05-695A-43FF-809D-F52C8C9CFD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5029200"/>
            <a:ext cx="7293429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1A9BB0-6D91-4EC4-B224-9149908A70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419"/>
          <a:stretch/>
        </p:blipFill>
        <p:spPr>
          <a:xfrm>
            <a:off x="1524000" y="4584138"/>
            <a:ext cx="8991600" cy="21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3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228600"/>
            <a:ext cx="39624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849299"/>
            <a:ext cx="7543800" cy="379890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</a:rPr>
              <a:t>Những bậc </a:t>
            </a:r>
            <a:r>
              <a:rPr lang="en-US" sz="2400">
                <a:solidFill>
                  <a:srgbClr val="0000FF"/>
                </a:solidFill>
              </a:rPr>
              <a:t>âm</a:t>
            </a:r>
            <a:r>
              <a:rPr lang="vi-VN" sz="2400">
                <a:solidFill>
                  <a:srgbClr val="0000FF"/>
                </a:solidFill>
              </a:rPr>
              <a:t> cơ bản nào cách nhau một cung?</a:t>
            </a:r>
            <a:endParaRPr lang="en-US" sz="2400">
              <a:solidFill>
                <a:srgbClr val="0000FF"/>
              </a:solidFill>
            </a:endParaRPr>
          </a:p>
          <a:p>
            <a:pPr marL="342900" indent="-342900" algn="just" eaLnBrk="0" hangingPunc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</a:rPr>
              <a:t>Những bậc </a:t>
            </a:r>
            <a:r>
              <a:rPr lang="en-US" sz="2400">
                <a:solidFill>
                  <a:srgbClr val="0000FF"/>
                </a:solidFill>
              </a:rPr>
              <a:t>âm</a:t>
            </a:r>
            <a:r>
              <a:rPr lang="vi-VN" sz="2400">
                <a:solidFill>
                  <a:srgbClr val="0000FF"/>
                </a:solidFill>
              </a:rPr>
              <a:t> cơ bản nào cách nhau nửa cung?</a:t>
            </a:r>
            <a:endParaRPr lang="en-US" sz="2400">
              <a:solidFill>
                <a:srgbClr val="0000FF"/>
              </a:solidFill>
            </a:endParaRPr>
          </a:p>
          <a:p>
            <a:pPr marL="342900" indent="-342900" algn="just" eaLnBrk="0" hangingPunc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</a:rPr>
              <a:t>Khoảng cách từ âm F lên âm B có bao nhiêu cung?</a:t>
            </a:r>
            <a:endParaRPr lang="en-US" sz="2400">
              <a:solidFill>
                <a:srgbClr val="0000FF"/>
              </a:solidFill>
            </a:endParaRPr>
          </a:p>
          <a:p>
            <a:pPr marL="342900" indent="-342900" algn="just" eaLnBrk="0" hangingPunc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</a:rPr>
              <a:t>Khoảng cách từ âm A xuống âm E có bao nhiêu cung và bao nhiêu nửa cung? </a:t>
            </a:r>
            <a:endParaRPr lang="en-US" sz="2400">
              <a:solidFill>
                <a:srgbClr val="0000FF"/>
              </a:solidFill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24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222" y="4381500"/>
            <a:ext cx="245209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xmlns="" id="{31E99592-B8C4-4D83-9D44-0A61D182B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914400"/>
            <a:ext cx="4648200" cy="4627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C00000"/>
                </a:solidFill>
              </a:rPr>
              <a:t>C – D; D – E; F – G; G – A; A – B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xmlns="" id="{022D4F0D-EB13-4DFD-9AF8-667A4A69B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584036"/>
            <a:ext cx="2057400" cy="4627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C00000"/>
                </a:solidFill>
              </a:rPr>
              <a:t>E – F; B – 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FA15919-3511-4136-95A6-CB516080FB99}"/>
              </a:ext>
            </a:extLst>
          </p:cNvPr>
          <p:cNvGrpSpPr/>
          <p:nvPr/>
        </p:nvGrpSpPr>
        <p:grpSpPr>
          <a:xfrm>
            <a:off x="838200" y="5105400"/>
            <a:ext cx="5520690" cy="1572389"/>
            <a:chOff x="838200" y="5105400"/>
            <a:chExt cx="5520690" cy="1572389"/>
          </a:xfrm>
        </p:grpSpPr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xmlns="" id="{5D9EC8F7-32D9-4985-BFFE-A403E7CC07E0}"/>
                </a:ext>
              </a:extLst>
            </p:cNvPr>
            <p:cNvSpPr/>
            <p:nvPr/>
          </p:nvSpPr>
          <p:spPr bwMode="auto">
            <a:xfrm>
              <a:off x="2118360" y="5105400"/>
              <a:ext cx="304800" cy="381000"/>
            </a:xfrm>
            <a:prstGeom prst="downArrow">
              <a:avLst/>
            </a:prstGeom>
            <a:solidFill>
              <a:srgbClr val="009900"/>
            </a:solidFill>
            <a:ln w="19050" cap="flat" cmpd="sng" algn="ctr">
              <a:solidFill>
                <a:srgbClr val="00602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xmlns="" id="{A6CD79AE-A94B-49D2-9C5D-3C45EA77BE7D}"/>
                </a:ext>
              </a:extLst>
            </p:cNvPr>
            <p:cNvSpPr/>
            <p:nvPr/>
          </p:nvSpPr>
          <p:spPr bwMode="auto">
            <a:xfrm>
              <a:off x="5240791" y="5105400"/>
              <a:ext cx="304800" cy="381000"/>
            </a:xfrm>
            <a:prstGeom prst="downArrow">
              <a:avLst/>
            </a:prstGeom>
            <a:solidFill>
              <a:srgbClr val="009900"/>
            </a:solidFill>
            <a:ln w="19050" cap="flat" cmpd="sng" algn="ctr">
              <a:solidFill>
                <a:srgbClr val="00602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84BB934-6572-4DDA-B63E-91784EE8B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25" t="40000" r="58125" b="48970"/>
            <a:stretch/>
          </p:blipFill>
          <p:spPr>
            <a:xfrm>
              <a:off x="838200" y="5486400"/>
              <a:ext cx="5520690" cy="119138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402A63-B031-4A8D-838F-9F050BE1E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0000" r="58125" b="51111"/>
          <a:stretch/>
        </p:blipFill>
        <p:spPr>
          <a:xfrm>
            <a:off x="838200" y="4145268"/>
            <a:ext cx="5520690" cy="9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3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1E69E3C0-8323-4AED-AB4E-1A4866065112}"/>
              </a:ext>
            </a:extLst>
          </p:cNvPr>
          <p:cNvSpPr txBox="1">
            <a:spLocks/>
          </p:cNvSpPr>
          <p:nvPr/>
        </p:nvSpPr>
        <p:spPr bwMode="auto">
          <a:xfrm>
            <a:off x="304800" y="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III. Nghe tác phẩm </a:t>
            </a:r>
            <a:r>
              <a:rPr lang="en-US" sz="3200" b="1" i="1" kern="0">
                <a:solidFill>
                  <a:srgbClr val="0000FF"/>
                </a:solidFill>
                <a:cs typeface="Times New Roman" panose="02020603050405020304" pitchFamily="18" charset="0"/>
              </a:rPr>
              <a:t>Romance</a:t>
            </a:r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;</a:t>
            </a:r>
            <a:b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Đàn guitar và đàn accordion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81BBC7-E6CB-4F88-8B8A-6D5D3241B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43000"/>
            <a:ext cx="8534400" cy="55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18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457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1. Nghe tác phẩm</a:t>
            </a:r>
          </a:p>
        </p:txBody>
      </p:sp>
      <p:pic>
        <p:nvPicPr>
          <p:cNvPr id="3" name="Romance">
            <a:hlinkClick r:id="" action="ppaction://media"/>
            <a:extLst>
              <a:ext uri="{FF2B5EF4-FFF2-40B4-BE49-F238E27FC236}">
                <a16:creationId xmlns:a16="http://schemas.microsoft.com/office/drawing/2014/main" xmlns="" id="{D5174D5E-051F-4CDA-B3E7-147F45E50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635" r="935"/>
          <a:stretch/>
        </p:blipFill>
        <p:spPr>
          <a:xfrm>
            <a:off x="1981200" y="762000"/>
            <a:ext cx="8077200" cy="59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3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39624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1371600"/>
            <a:ext cx="4953000" cy="351318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Bản nhạc </a:t>
            </a:r>
            <a:r>
              <a:rPr lang="vi-VN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Romance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được chơi bằng nhạc cụ nào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0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Bản nhạc được chơi với nhịp độ nhanh hay chậm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Bản nhạc được chơi với cường độ mạnh hay nhẹ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Bản nhạc 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có tính chất âm nhạc như thế nào?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Nê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u cảm nhận của em về tác phẩm</a:t>
            </a:r>
            <a:endParaRPr kumimoji="0" lang="en-US" altLang="vi-VN" sz="2400" b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2578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872D7E-EACE-4B3A-B345-23666DD86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r="2076"/>
          <a:stretch/>
        </p:blipFill>
        <p:spPr>
          <a:xfrm>
            <a:off x="5181600" y="305481"/>
            <a:ext cx="6781800" cy="52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14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9050" y="914400"/>
            <a:ext cx="2028825" cy="296227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5524" y="419805"/>
            <a:ext cx="9363076" cy="2770023"/>
          </a:xfrm>
          <a:prstGeom prst="wedgeRoundRectCallout">
            <a:avLst>
              <a:gd name="adj1" fmla="val -57751"/>
              <a:gd name="adj2" fmla="val -6666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Romance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 (ở Việt Nam thường gọi là </a:t>
            </a: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Khúc tình ca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) là tác phẩm dành cho guitar có xuất xứ từ Tây Ban Nha và có nhiều tên gọi khác nhau như: </a:t>
            </a: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Spanish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Romance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Romance de Amor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Romance of the Guitar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Romance de España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Romanza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2000" i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Romance d’Amour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,... </a:t>
            </a:r>
            <a:r>
              <a:rPr lang="vi-VN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B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ản nhạc có giai điệu du dương, mềm </a:t>
            </a:r>
            <a:r>
              <a:rPr lang="vi-VN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mại, 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dịu buồn mà tinh </a:t>
            </a:r>
            <a:r>
              <a:rPr lang="vi-VN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khiết. 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Hầu hết các nghệ sĩ độc tấu ghi ta đều từng </a:t>
            </a:r>
            <a:r>
              <a:rPr lang="vi-VN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chơi bản nhạc này</a:t>
            </a:r>
            <a:r>
              <a:rPr lang="en-US" sz="200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. Tuy rất nổi tiếng nhưng bản nhạc Romance lại không rõ ai là tác giả đích thực nên thường được ghi chú bằng từ Anónimo (khuyết danh).</a:t>
            </a:r>
            <a:endParaRPr kumimoji="0" lang="en-US" altLang="vi-VN" sz="320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pic>
        <p:nvPicPr>
          <p:cNvPr id="2054" name="Picture 6" descr="Guitar Music icon">
            <a:extLst>
              <a:ext uri="{FF2B5EF4-FFF2-40B4-BE49-F238E27FC236}">
                <a16:creationId xmlns:a16="http://schemas.microsoft.com/office/drawing/2014/main" xmlns="" id="{392552CD-D288-4B92-ACF3-CF0E099B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45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1A506CE-A32D-4F04-96F1-68EC1BD89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2. Đàn guitar và đàn accordion</a:t>
            </a:r>
          </a:p>
        </p:txBody>
      </p:sp>
      <p:pic>
        <p:nvPicPr>
          <p:cNvPr id="8" name="Picture 7" descr="Kết quả hình ảnh cho tư thế chơi guitar">
            <a:extLst>
              <a:ext uri="{FF2B5EF4-FFF2-40B4-BE49-F238E27FC236}">
                <a16:creationId xmlns:a16="http://schemas.microsoft.com/office/drawing/2014/main" xmlns="" id="{358ACE69-FA7A-4BBA-9277-5F4B6657CD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95400"/>
            <a:ext cx="3505200" cy="503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Kết quả hình ảnh cho biểu diễn accordion">
            <a:extLst>
              <a:ext uri="{FF2B5EF4-FFF2-40B4-BE49-F238E27FC236}">
                <a16:creationId xmlns:a16="http://schemas.microsoft.com/office/drawing/2014/main" xmlns="" id="{D2470C3A-0FDC-4569-80DA-BF048449EF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972" r="25302"/>
          <a:stretch>
            <a:fillRect/>
          </a:stretch>
        </p:blipFill>
        <p:spPr bwMode="auto">
          <a:xfrm>
            <a:off x="6248400" y="1676400"/>
            <a:ext cx="4038600" cy="406985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9379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5F46B1-557D-4A2C-94E5-6541F5CA1581}"/>
              </a:ext>
            </a:extLst>
          </p:cNvPr>
          <p:cNvSpPr txBox="1"/>
          <p:nvPr/>
        </p:nvSpPr>
        <p:spPr>
          <a:xfrm>
            <a:off x="8077200" y="2231572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Đàn accordion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372728-08A7-4568-BB54-FC5BF275A0AE}"/>
              </a:ext>
            </a:extLst>
          </p:cNvPr>
          <p:cNvSpPr txBox="1"/>
          <p:nvPr/>
        </p:nvSpPr>
        <p:spPr>
          <a:xfrm>
            <a:off x="1905000" y="757535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Đàn guitar điện</a:t>
            </a:r>
          </a:p>
        </p:txBody>
      </p:sp>
      <p:pic>
        <p:nvPicPr>
          <p:cNvPr id="2" name="Guitar dien - Shadows">
            <a:hlinkClick r:id="" action="ppaction://media"/>
            <a:extLst>
              <a:ext uri="{FF2B5EF4-FFF2-40B4-BE49-F238E27FC236}">
                <a16:creationId xmlns:a16="http://schemas.microsoft.com/office/drawing/2014/main" xmlns="" id="{EE6BB395-EBB5-4565-8696-4AB1281EBB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" y="1371600"/>
            <a:ext cx="5689600" cy="32004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Ca-chiu-sa Accordion">
            <a:hlinkClick r:id="" action="ppaction://media"/>
            <a:extLst>
              <a:ext uri="{FF2B5EF4-FFF2-40B4-BE49-F238E27FC236}">
                <a16:creationId xmlns:a16="http://schemas.microsoft.com/office/drawing/2014/main" xmlns="" id="{7DA1F261-8508-4E07-90D1-F36A53218E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1" y="2895600"/>
            <a:ext cx="5689599" cy="32004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326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ƯỚC MƠ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133600" y="2133600"/>
            <a:ext cx="8153400" cy="25908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6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Cung và nửa cung 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</a:t>
            </a: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Nghe tác phẩm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Romance</a:t>
            </a: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; Đàn guitar và đàn accordion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23EFF2-7833-4FDD-991B-63ACEAB62733}"/>
              </a:ext>
            </a:extLst>
          </p:cNvPr>
          <p:cNvGrpSpPr/>
          <p:nvPr/>
        </p:nvGrpSpPr>
        <p:grpSpPr>
          <a:xfrm>
            <a:off x="1147175" y="762000"/>
            <a:ext cx="10054225" cy="5334000"/>
            <a:chOff x="1143000" y="914400"/>
            <a:chExt cx="10054225" cy="5334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42A1A9D-B526-4FAA-B3D7-E2F99AE0F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143"/>
            <a:stretch/>
          </p:blipFill>
          <p:spPr>
            <a:xfrm>
              <a:off x="1143000" y="2362200"/>
              <a:ext cx="10054225" cy="3886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585FE90-F1F2-47A7-85C9-B356BD083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95" r="22695" b="72857"/>
            <a:stretch/>
          </p:blipFill>
          <p:spPr>
            <a:xfrm>
              <a:off x="3505201" y="914400"/>
              <a:ext cx="5410200" cy="1447800"/>
            </a:xfrm>
            <a:prstGeom prst="rect">
              <a:avLst/>
            </a:prstGeom>
          </p:spPr>
        </p:pic>
      </p:grpSp>
      <p:sp>
        <p:nvSpPr>
          <p:cNvPr id="4" name="Subtitle 6"/>
          <p:cNvSpPr txBox="1">
            <a:spLocks/>
          </p:cNvSpPr>
          <p:nvPr/>
        </p:nvSpPr>
        <p:spPr bwMode="auto">
          <a:xfrm>
            <a:off x="0" y="3810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Đọc nhạc</a:t>
            </a: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E9D4C-63C4-4064-9ED9-AF12E38C66B0}"/>
              </a:ext>
            </a:extLst>
          </p:cNvPr>
          <p:cNvGrpSpPr/>
          <p:nvPr/>
        </p:nvGrpSpPr>
        <p:grpSpPr>
          <a:xfrm>
            <a:off x="685800" y="4384318"/>
            <a:ext cx="4400015" cy="1604645"/>
            <a:chOff x="1451529" y="4384318"/>
            <a:chExt cx="4400015" cy="16046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F96180A-5509-415C-8201-DED74C1935EA}"/>
                </a:ext>
              </a:extLst>
            </p:cNvPr>
            <p:cNvSpPr txBox="1"/>
            <p:nvPr/>
          </p:nvSpPr>
          <p:spPr>
            <a:xfrm>
              <a:off x="2747809" y="4435909"/>
              <a:ext cx="3103735" cy="15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Nhịp: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Cao độ: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Kí hiệu trường độ: </a:t>
              </a:r>
              <a:endParaRPr lang="vi-VN" sz="2200" b="1">
                <a:solidFill>
                  <a:srgbClr val="0000FF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AE03374-4044-4A30-94A8-82F8FFBF8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660"/>
            <a:stretch/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F5D0C30-4FD1-4049-B87F-56AF605168E2}"/>
              </a:ext>
            </a:extLst>
          </p:cNvPr>
          <p:cNvGrpSpPr/>
          <p:nvPr/>
        </p:nvGrpSpPr>
        <p:grpSpPr>
          <a:xfrm>
            <a:off x="1981200" y="4343400"/>
            <a:ext cx="8293394" cy="2445841"/>
            <a:chOff x="2827729" y="4343400"/>
            <a:chExt cx="8221374" cy="24458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BDEEE63-3F37-414C-B3A6-C9D92ED1FFD0}"/>
                </a:ext>
              </a:extLst>
            </p:cNvPr>
            <p:cNvGrpSpPr/>
            <p:nvPr/>
          </p:nvGrpSpPr>
          <p:grpSpPr>
            <a:xfrm>
              <a:off x="3935110" y="4343400"/>
              <a:ext cx="356188" cy="730470"/>
              <a:chOff x="2286000" y="4419600"/>
              <a:chExt cx="356188" cy="73047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F3C4B6A-6A1D-4B1B-86B5-3BC8F49AF0CE}"/>
                  </a:ext>
                </a:extLst>
              </p:cNvPr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B28805B1-8CBD-4E1B-87E7-7898930B257A}"/>
                  </a:ext>
                </a:extLst>
              </p:cNvPr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FB501EE-E2FA-41FC-A196-FEB7480398B8}"/>
                </a:ext>
              </a:extLst>
            </p:cNvPr>
            <p:cNvSpPr txBox="1"/>
            <p:nvPr/>
          </p:nvSpPr>
          <p:spPr>
            <a:xfrm>
              <a:off x="4259638" y="5022474"/>
              <a:ext cx="3826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La, Si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BF7F62C-111B-4242-ACC8-4A41D8DE6E29}"/>
                </a:ext>
              </a:extLst>
            </p:cNvPr>
            <p:cNvSpPr txBox="1"/>
            <p:nvPr/>
          </p:nvSpPr>
          <p:spPr>
            <a:xfrm>
              <a:off x="5610004" y="5507108"/>
              <a:ext cx="42647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Trắng, đen, đơn, dấu lặng đơn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BCDC3FE-2851-440F-BF30-82B9BE773138}"/>
                </a:ext>
              </a:extLst>
            </p:cNvPr>
            <p:cNvSpPr txBox="1"/>
            <p:nvPr/>
          </p:nvSpPr>
          <p:spPr>
            <a:xfrm>
              <a:off x="2827729" y="6019800"/>
              <a:ext cx="82213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rgbClr val="00B050"/>
                  </a:solidFill>
                </a:rPr>
                <a:t>(</a:t>
              </a:r>
              <a:r>
                <a:rPr lang="en-US" sz="2200" i="1">
                  <a:solidFill>
                    <a:srgbClr val="00B050"/>
                  </a:solidFill>
                </a:rPr>
                <a:t>Bài đọc nhạc số 6 </a:t>
              </a:r>
              <a:r>
                <a:rPr lang="en-US" sz="2200">
                  <a:solidFill>
                    <a:srgbClr val="00B050"/>
                  </a:solidFill>
                </a:rPr>
                <a:t>gồm 4 nét nhạc, được đọc hai lần; 3 nét nhạc đầu tiên có tiết tấu giống nhau)</a:t>
              </a:r>
              <a:endParaRPr lang="vi-VN" sz="220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E20BB34-E702-44B0-AC30-224BFD1E1977}"/>
              </a:ext>
            </a:extLst>
          </p:cNvPr>
          <p:cNvGrpSpPr/>
          <p:nvPr/>
        </p:nvGrpSpPr>
        <p:grpSpPr>
          <a:xfrm>
            <a:off x="2015020" y="190777"/>
            <a:ext cx="8043380" cy="3771623"/>
            <a:chOff x="2015020" y="457200"/>
            <a:chExt cx="8043380" cy="377162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41DE18E-B4CA-416E-AC9C-A8E106BCE4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15020" y="457200"/>
              <a:ext cx="8043380" cy="3771623"/>
              <a:chOff x="1143000" y="1533870"/>
              <a:chExt cx="10054225" cy="471453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1D44D73A-B221-45BF-9893-3FC06498EA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7143"/>
              <a:stretch/>
            </p:blipFill>
            <p:spPr>
              <a:xfrm>
                <a:off x="1143000" y="2362200"/>
                <a:ext cx="10054225" cy="38862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2D640813-5AB1-4AFE-8085-647ABC66A0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495" t="8930" r="22695" b="72856"/>
              <a:stretch/>
            </p:blipFill>
            <p:spPr>
              <a:xfrm>
                <a:off x="3505201" y="1533870"/>
                <a:ext cx="5410200" cy="97155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890498F-BD5A-447C-8523-6E26A5B8053F}"/>
                </a:ext>
              </a:extLst>
            </p:cNvPr>
            <p:cNvSpPr txBox="1"/>
            <p:nvPr/>
          </p:nvSpPr>
          <p:spPr>
            <a:xfrm>
              <a:off x="7683798" y="1197934"/>
              <a:ext cx="709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D38D5B6-D040-4B59-B7D1-5178646B2E98}"/>
                </a:ext>
              </a:extLst>
            </p:cNvPr>
            <p:cNvSpPr txBox="1"/>
            <p:nvPr/>
          </p:nvSpPr>
          <p:spPr>
            <a:xfrm>
              <a:off x="4884861" y="2261175"/>
              <a:ext cx="709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19CFA60-4072-4DA4-A73C-720BBD17AA18}"/>
                </a:ext>
              </a:extLst>
            </p:cNvPr>
            <p:cNvSpPr txBox="1"/>
            <p:nvPr/>
          </p:nvSpPr>
          <p:spPr>
            <a:xfrm>
              <a:off x="9195841" y="2271808"/>
              <a:ext cx="709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CD4B1F6-F3DE-43BC-8A86-117177964EEC}"/>
                </a:ext>
              </a:extLst>
            </p:cNvPr>
            <p:cNvSpPr txBox="1"/>
            <p:nvPr/>
          </p:nvSpPr>
          <p:spPr>
            <a:xfrm>
              <a:off x="7141534" y="3246470"/>
              <a:ext cx="709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13C2A30-C8C3-4EBC-B387-3C9DB9E4AB0A}"/>
                </a:ext>
              </a:extLst>
            </p:cNvPr>
            <p:cNvSpPr txBox="1"/>
            <p:nvPr/>
          </p:nvSpPr>
          <p:spPr>
            <a:xfrm>
              <a:off x="9201626" y="3230509"/>
              <a:ext cx="780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sym typeface="Maestro Wide" panose="02000506050000020004" pitchFamily="2" charset="2"/>
                </a:rPr>
                <a:t>(</a:t>
              </a:r>
              <a:r>
                <a:rPr lang="en-US" sz="3200" b="1">
                  <a:solidFill>
                    <a:srgbClr val="FF0000"/>
                  </a:solidFill>
                  <a:sym typeface="Maestro Wide" panose="02000506050000020004" pitchFamily="2" charset="2"/>
                </a:rPr>
                <a:t></a:t>
              </a:r>
              <a:r>
                <a:rPr lang="en-US">
                  <a:solidFill>
                    <a:srgbClr val="FF0000"/>
                  </a:solidFill>
                  <a:sym typeface="Maestro Wide" panose="02000506050000020004" pitchFamily="2" charset="2"/>
                </a:rPr>
                <a:t>) </a:t>
              </a:r>
              <a:r>
                <a:rPr lang="en-US" sz="3200" b="1">
                  <a:solidFill>
                    <a:srgbClr val="FF0000"/>
                  </a:solidFill>
                  <a:sym typeface="Maestro Wide" panose="02000506050000020004" pitchFamily="2" charset="2"/>
                </a:rPr>
                <a:t>                  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486DF89-D698-4F29-9AE3-05B765CDCE92}"/>
              </a:ext>
            </a:extLst>
          </p:cNvPr>
          <p:cNvSpPr/>
          <p:nvPr/>
        </p:nvSpPr>
        <p:spPr bwMode="auto">
          <a:xfrm>
            <a:off x="6705600" y="4217313"/>
            <a:ext cx="1371600" cy="430887"/>
          </a:xfrm>
          <a:prstGeom prst="rect">
            <a:avLst/>
          </a:prstGeom>
          <a:solidFill>
            <a:srgbClr val="DDF0C8"/>
          </a:solidFill>
          <a:ln w="19050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>
                <a:solidFill>
                  <a:srgbClr val="FF0000"/>
                </a:solidFill>
              </a:rPr>
              <a:t>3 phách</a:t>
            </a:r>
            <a:endParaRPr kumimoji="0" lang="en-US" sz="200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0B807F27-CF83-4214-A28E-3B75DBF989E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00800" y="3799367"/>
            <a:ext cx="990600" cy="42857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505B366D-9959-485C-9970-A7E4F748D771}"/>
              </a:ext>
            </a:extLst>
          </p:cNvPr>
          <p:cNvCxnSpPr>
            <a:cxnSpLocks/>
          </p:cNvCxnSpPr>
          <p:nvPr/>
        </p:nvCxnSpPr>
        <p:spPr bwMode="auto">
          <a:xfrm flipV="1">
            <a:off x="7315200" y="3782231"/>
            <a:ext cx="1078211" cy="44571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4094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285D67-FAF8-49E0-B666-A7D40C6BA1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75" t="41111" r="52500" b="53333"/>
          <a:stretch/>
        </p:blipFill>
        <p:spPr>
          <a:xfrm>
            <a:off x="2295144" y="2133600"/>
            <a:ext cx="7296912" cy="640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EB1774-EDBE-4FB9-A2A1-96CA929739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75" t="40000" r="52500" b="52222"/>
          <a:stretch/>
        </p:blipFill>
        <p:spPr>
          <a:xfrm>
            <a:off x="2295144" y="4648200"/>
            <a:ext cx="7296912" cy="896138"/>
          </a:xfrm>
          <a:prstGeom prst="rect">
            <a:avLst/>
          </a:prstGeom>
        </p:spPr>
      </p:pic>
      <p:pic>
        <p:nvPicPr>
          <p:cNvPr id="7" name="CD6 AmHinhTietTau 1">
            <a:hlinkClick r:id="" action="ppaction://media"/>
            <a:extLst>
              <a:ext uri="{FF2B5EF4-FFF2-40B4-BE49-F238E27FC236}">
                <a16:creationId xmlns:a16="http://schemas.microsoft.com/office/drawing/2014/main" xmlns="" id="{D5EBF9B4-6A30-45F1-AA8C-9C0BDA8C1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4414" y="1287081"/>
            <a:ext cx="406400" cy="406400"/>
          </a:xfrm>
          <a:prstGeom prst="rect">
            <a:avLst/>
          </a:prstGeom>
        </p:spPr>
      </p:pic>
      <p:pic>
        <p:nvPicPr>
          <p:cNvPr id="8" name="CD6 AmHinhTietTau 2">
            <a:hlinkClick r:id="" action="ppaction://media"/>
            <a:extLst>
              <a:ext uri="{FF2B5EF4-FFF2-40B4-BE49-F238E27FC236}">
                <a16:creationId xmlns:a16="http://schemas.microsoft.com/office/drawing/2014/main" xmlns="" id="{05151662-5646-4D42-9712-E01C5787B6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4414" y="386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 Truc C =Bb BQ 2">
            <a:hlinkClick r:id="" action="ppaction://media"/>
            <a:extLst>
              <a:ext uri="{FF2B5EF4-FFF2-40B4-BE49-F238E27FC236}">
                <a16:creationId xmlns:a16="http://schemas.microsoft.com/office/drawing/2014/main" xmlns="" id="{A5822F14-003B-4FCE-9DAC-C672B29CC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823451" y="457200"/>
            <a:ext cx="105450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5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e mau Bai doc nhac so 6">
            <a:hlinkClick r:id="" action="ppaction://media"/>
            <a:extLst>
              <a:ext uri="{FF2B5EF4-FFF2-40B4-BE49-F238E27FC236}">
                <a16:creationId xmlns:a16="http://schemas.microsoft.com/office/drawing/2014/main" xmlns="" id="{7F35CADE-0396-4263-9E21-2D9CB3063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310" y="762000"/>
            <a:ext cx="9747290" cy="542668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Nghe mẫu 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379" y="111823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2620" y="2630805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346960" y="1030627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310079" y="3937520"/>
            <a:ext cx="603504" cy="590931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9335" y="1864994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1345775" y="813435"/>
            <a:ext cx="787825" cy="5511165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4051" y="4079557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1854625" y="762000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0FCB0B4-71C9-4DC0-9E6D-2D5145393E6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5555" r="56875" b="56667"/>
          <a:stretch/>
        </p:blipFill>
        <p:spPr>
          <a:xfrm>
            <a:off x="3059656" y="914400"/>
            <a:ext cx="5863590" cy="7601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AA604B0-39B7-4DBA-B647-F0C5C60854B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5555" r="56875" b="56667"/>
          <a:stretch/>
        </p:blipFill>
        <p:spPr>
          <a:xfrm>
            <a:off x="3059656" y="2384950"/>
            <a:ext cx="5863590" cy="7601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D7A2C4C-F642-43D3-987C-8A5EACE90B0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36111" r="56062" b="56112"/>
          <a:stretch/>
        </p:blipFill>
        <p:spPr>
          <a:xfrm>
            <a:off x="3017381" y="3888181"/>
            <a:ext cx="6004837" cy="7600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7EEB535-4C45-41F6-8EF6-4EF7F8A0F95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34444" r="56875" b="55556"/>
          <a:stretch/>
        </p:blipFill>
        <p:spPr>
          <a:xfrm>
            <a:off x="3059656" y="5354824"/>
            <a:ext cx="5863590" cy="9772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2345900" y="25155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5F65AFC-4305-422E-965D-12FD0919ED1E}"/>
              </a:ext>
            </a:extLst>
          </p:cNvPr>
          <p:cNvSpPr>
            <a:spLocks noChangeAspect="1"/>
          </p:cNvSpPr>
          <p:nvPr/>
        </p:nvSpPr>
        <p:spPr bwMode="auto">
          <a:xfrm>
            <a:off x="2362200" y="5583479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208FC2B-6FA7-4078-B322-82277F870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6915" y="5701665"/>
            <a:ext cx="219075" cy="466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735A796-976F-4C80-8F4D-971756451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9225" y="4836795"/>
            <a:ext cx="219075" cy="466725"/>
          </a:xfrm>
          <a:prstGeom prst="rect">
            <a:avLst/>
          </a:prstGeom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xmlns="" id="{BAD2E382-BE60-46B0-9914-CCA92D529301}"/>
              </a:ext>
            </a:extLst>
          </p:cNvPr>
          <p:cNvSpPr/>
          <p:nvPr/>
        </p:nvSpPr>
        <p:spPr bwMode="auto">
          <a:xfrm>
            <a:off x="1834515" y="3733801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C36757E-9D50-45D2-AF32-69065149B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210" y="3335654"/>
            <a:ext cx="219075" cy="466725"/>
          </a:xfrm>
          <a:prstGeom prst="rect">
            <a:avLst/>
          </a:prstGeom>
        </p:spPr>
      </p:pic>
      <p:pic>
        <p:nvPicPr>
          <p:cNvPr id="2" name="Cau 1">
            <a:hlinkClick r:id="" action="ppaction://media"/>
            <a:extLst>
              <a:ext uri="{FF2B5EF4-FFF2-40B4-BE49-F238E27FC236}">
                <a16:creationId xmlns:a16="http://schemas.microsoft.com/office/drawing/2014/main" xmlns="" id="{97E447E2-4168-41BE-B4D5-AEE51FA20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1091258"/>
            <a:ext cx="406400" cy="406400"/>
          </a:xfrm>
          <a:prstGeom prst="rect">
            <a:avLst/>
          </a:prstGeom>
        </p:spPr>
      </p:pic>
      <p:pic>
        <p:nvPicPr>
          <p:cNvPr id="5" name="Cau 2">
            <a:hlinkClick r:id="" action="ppaction://media"/>
            <a:extLst>
              <a:ext uri="{FF2B5EF4-FFF2-40B4-BE49-F238E27FC236}">
                <a16:creationId xmlns:a16="http://schemas.microsoft.com/office/drawing/2014/main" xmlns="" id="{BFD662C4-650E-4E3F-AAEC-A0243DAB0F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2565400"/>
            <a:ext cx="406400" cy="406400"/>
          </a:xfrm>
          <a:prstGeom prst="rect">
            <a:avLst/>
          </a:prstGeom>
        </p:spPr>
      </p:pic>
      <p:pic>
        <p:nvPicPr>
          <p:cNvPr id="9" name="Cau 1 + 2">
            <a:hlinkClick r:id="" action="ppaction://media"/>
            <a:extLst>
              <a:ext uri="{FF2B5EF4-FFF2-40B4-BE49-F238E27FC236}">
                <a16:creationId xmlns:a16="http://schemas.microsoft.com/office/drawing/2014/main" xmlns="" id="{B6A43666-FB3F-4F59-A0DB-AD8B4A42BA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1854199"/>
            <a:ext cx="406400" cy="406400"/>
          </a:xfrm>
          <a:prstGeom prst="rect">
            <a:avLst/>
          </a:prstGeom>
        </p:spPr>
      </p:pic>
      <p:pic>
        <p:nvPicPr>
          <p:cNvPr id="12" name="Cau 3">
            <a:hlinkClick r:id="" action="ppaction://media"/>
            <a:extLst>
              <a:ext uri="{FF2B5EF4-FFF2-40B4-BE49-F238E27FC236}">
                <a16:creationId xmlns:a16="http://schemas.microsoft.com/office/drawing/2014/main" xmlns="" id="{46A0D655-1484-4DB1-9846-279A1BA5F5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4029785"/>
            <a:ext cx="406400" cy="406400"/>
          </a:xfrm>
          <a:prstGeom prst="rect">
            <a:avLst/>
          </a:prstGeom>
        </p:spPr>
      </p:pic>
      <p:pic>
        <p:nvPicPr>
          <p:cNvPr id="14" name="Cau 4">
            <a:hlinkClick r:id="" action="ppaction://media"/>
            <a:extLst>
              <a:ext uri="{FF2B5EF4-FFF2-40B4-BE49-F238E27FC236}">
                <a16:creationId xmlns:a16="http://schemas.microsoft.com/office/drawing/2014/main" xmlns="" id="{AA01D585-D151-4489-B1E5-D3889E6F692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5622290"/>
            <a:ext cx="406400" cy="406400"/>
          </a:xfrm>
          <a:prstGeom prst="rect">
            <a:avLst/>
          </a:prstGeom>
        </p:spPr>
      </p:pic>
      <p:pic>
        <p:nvPicPr>
          <p:cNvPr id="15" name="Cau 3 + 4">
            <a:hlinkClick r:id="" action="ppaction://media"/>
            <a:extLst>
              <a:ext uri="{FF2B5EF4-FFF2-40B4-BE49-F238E27FC236}">
                <a16:creationId xmlns:a16="http://schemas.microsoft.com/office/drawing/2014/main" xmlns="" id="{C43BC3FA-5C90-4A1F-A493-24E50BBD74A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86389" y="4826000"/>
            <a:ext cx="406400" cy="406400"/>
          </a:xfrm>
          <a:prstGeom prst="rect">
            <a:avLst/>
          </a:prstGeom>
        </p:spPr>
      </p:pic>
      <p:pic>
        <p:nvPicPr>
          <p:cNvPr id="17" name="Cau 1 + 2 + 3 + 4">
            <a:hlinkClick r:id="" action="ppaction://media"/>
            <a:extLst>
              <a:ext uri="{FF2B5EF4-FFF2-40B4-BE49-F238E27FC236}">
                <a16:creationId xmlns:a16="http://schemas.microsoft.com/office/drawing/2014/main" xmlns="" id="{8A28F6AC-831A-498D-B7FF-3F520098941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3219" y="33090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25" grpId="0" animBg="1"/>
      <p:bldP spid="28" grpId="0" animBg="1"/>
      <p:bldP spid="28" grpId="1" animBg="1"/>
      <p:bldP spid="29" grpId="0" animBg="1"/>
      <p:bldP spid="30" grpId="0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b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theo phách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D6 Bai DocNhac So 6 BQ2">
            <a:hlinkClick r:id="" action="ppaction://media"/>
            <a:extLst>
              <a:ext uri="{FF2B5EF4-FFF2-40B4-BE49-F238E27FC236}">
                <a16:creationId xmlns:a16="http://schemas.microsoft.com/office/drawing/2014/main" xmlns="" id="{4E2F17AF-F6F4-4DCD-9403-4596D58264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98" t="2873" r="3055" b="2873"/>
          <a:stretch/>
        </p:blipFill>
        <p:spPr>
          <a:xfrm>
            <a:off x="1295400" y="1219200"/>
            <a:ext cx="9601200" cy="54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8096</TotalTime>
  <Words>416</Words>
  <Application>Microsoft Office PowerPoint</Application>
  <PresentationFormat>Custom</PresentationFormat>
  <Paragraphs>52</Paragraphs>
  <Slides>17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Giáo viên: Đỗ Thị Thu Hà Trường: THCS An Viên</vt:lpstr>
      <vt:lpstr>Chủ đề 6 ƯỚC MƠ</vt:lpstr>
      <vt:lpstr>PowerPoint Presentation</vt:lpstr>
      <vt:lpstr>PowerPoint Presentation</vt:lpstr>
      <vt:lpstr>Luyện tập tiết tấu</vt:lpstr>
      <vt:lpstr>PowerPoint Presentation</vt:lpstr>
      <vt:lpstr>Nghe mẫu </vt:lpstr>
      <vt:lpstr>Đọc từng nét nhạc</vt:lpstr>
      <vt:lpstr>Đọc nhạc hoàn chỉnh cả bài kết hợp gõ đệm theo phách</vt:lpstr>
      <vt:lpstr>PowerPoint Presentation</vt:lpstr>
      <vt:lpstr>Thảo luận nhóm</vt:lpstr>
      <vt:lpstr>PowerPoint Presentation</vt:lpstr>
      <vt:lpstr>1. Nghe tác phẩm</vt:lpstr>
      <vt:lpstr>Thảo luận nhóm</vt:lpstr>
      <vt:lpstr>PowerPoint Presentation</vt:lpstr>
      <vt:lpstr>2. Đàn guitar và đàn accordion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311</cp:revision>
  <dcterms:created xsi:type="dcterms:W3CDTF">2006-11-06T13:45:38Z</dcterms:created>
  <dcterms:modified xsi:type="dcterms:W3CDTF">2023-03-11T00:25:48Z</dcterms:modified>
</cp:coreProperties>
</file>