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331" r:id="rId2"/>
    <p:sldId id="292" r:id="rId3"/>
    <p:sldId id="359" r:id="rId4"/>
    <p:sldId id="380" r:id="rId5"/>
    <p:sldId id="388" r:id="rId6"/>
    <p:sldId id="315" r:id="rId7"/>
    <p:sldId id="378" r:id="rId8"/>
    <p:sldId id="362" r:id="rId9"/>
    <p:sldId id="338" r:id="rId10"/>
    <p:sldId id="368" r:id="rId11"/>
    <p:sldId id="390" r:id="rId12"/>
    <p:sldId id="395" r:id="rId13"/>
    <p:sldId id="391" r:id="rId14"/>
    <p:sldId id="332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h Hiên Đỗ" initials="THĐ" lastIdx="1" clrIdx="0">
    <p:extLst>
      <p:ext uri="{19B8F6BF-5375-455C-9EA6-DF929625EA0E}">
        <p15:presenceInfo xmlns="" xmlns:p15="http://schemas.microsoft.com/office/powerpoint/2012/main" userId="48271c8d26aa18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E1FFFF"/>
    <a:srgbClr val="DDF0C8"/>
    <a:srgbClr val="009900"/>
    <a:srgbClr val="CC6600"/>
    <a:srgbClr val="FFCC00"/>
    <a:srgbClr val="B2DE82"/>
    <a:srgbClr val="00602B"/>
    <a:srgbClr val="C8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7" autoAdjust="0"/>
    <p:restoredTop sz="94356" autoAdjust="0"/>
  </p:normalViewPr>
  <p:slideViewPr>
    <p:cSldViewPr>
      <p:cViewPr varScale="1">
        <p:scale>
          <a:sx n="83" d="100"/>
          <a:sy n="83" d="100"/>
        </p:scale>
        <p:origin x="-90" y="-2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3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11.gif"/><Relationship Id="rId17" Type="http://schemas.openxmlformats.org/officeDocument/2006/relationships/image" Target="../media/image7.png"/><Relationship Id="rId2" Type="http://schemas.openxmlformats.org/officeDocument/2006/relationships/audio" Target="../media/media5.wav"/><Relationship Id="rId16" Type="http://schemas.openxmlformats.org/officeDocument/2006/relationships/image" Target="../media/image15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slideLayout" Target="../slideLayouts/slideLayout2.xml"/><Relationship Id="rId5" Type="http://schemas.microsoft.com/office/2007/relationships/media" Target="../media/media7.wav"/><Relationship Id="rId15" Type="http://schemas.openxmlformats.org/officeDocument/2006/relationships/image" Target="../media/image14.png"/><Relationship Id="rId10" Type="http://schemas.openxmlformats.org/officeDocument/2006/relationships/audio" Target="../media/media9.wav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openxmlformats.org/officeDocument/2006/relationships/image" Target="../media/image11.gif"/><Relationship Id="rId3" Type="http://schemas.microsoft.com/office/2007/relationships/media" Target="../media/media11.wav"/><Relationship Id="rId7" Type="http://schemas.microsoft.com/office/2007/relationships/media" Target="../media/media13.wav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10.wav"/><Relationship Id="rId16" Type="http://schemas.openxmlformats.org/officeDocument/2006/relationships/image" Target="../media/image18.png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slideLayout" Target="../slideLayouts/slideLayout2.xml"/><Relationship Id="rId5" Type="http://schemas.microsoft.com/office/2007/relationships/media" Target="../media/media12.wav"/><Relationship Id="rId15" Type="http://schemas.openxmlformats.org/officeDocument/2006/relationships/image" Target="../media/image7.png"/><Relationship Id="rId10" Type="http://schemas.openxmlformats.org/officeDocument/2006/relationships/audio" Target="../media/media14.wav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openxmlformats.org/officeDocument/2006/relationships/image" Target="../media/image23.png"/><Relationship Id="rId3" Type="http://schemas.microsoft.com/office/2007/relationships/media" Target="../media/media17.wav"/><Relationship Id="rId7" Type="http://schemas.microsoft.com/office/2007/relationships/media" Target="../media/media19.wav"/><Relationship Id="rId12" Type="http://schemas.openxmlformats.org/officeDocument/2006/relationships/image" Target="../media/image2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21.png"/><Relationship Id="rId5" Type="http://schemas.microsoft.com/office/2007/relationships/media" Target="../media/media18.wav"/><Relationship Id="rId1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 (Bè 1)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9160" y="1360170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1540" y="2727037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270760" y="39624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270760" y="54864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5" name="Left Brace 24"/>
          <p:cNvSpPr/>
          <p:nvPr/>
        </p:nvSpPr>
        <p:spPr bwMode="auto">
          <a:xfrm>
            <a:off x="1776727" y="1045324"/>
            <a:ext cx="787825" cy="5173126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1278" y="3417223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=""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1839492" y="3755737"/>
            <a:ext cx="586525" cy="2462713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Left Brace 28">
            <a:extLst>
              <a:ext uri="{FF2B5EF4-FFF2-40B4-BE49-F238E27FC236}">
                <a16:creationId xmlns="" xmlns:a16="http://schemas.microsoft.com/office/drawing/2014/main" id="{9F3F5B3C-7B54-49E0-934E-1F6F72D9CD64}"/>
              </a:ext>
            </a:extLst>
          </p:cNvPr>
          <p:cNvSpPr/>
          <p:nvPr/>
        </p:nvSpPr>
        <p:spPr bwMode="auto">
          <a:xfrm>
            <a:off x="1882985" y="914400"/>
            <a:ext cx="586525" cy="2462713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18D5FD18-C98D-455F-95C2-4B964F9EC321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0" y="121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F1F2F334-E93B-43BF-826F-00AC3142F333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0" y="25869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D5C3862-D49D-4724-8155-382ED47178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380" y="1944900"/>
            <a:ext cx="219075" cy="4667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9148670-B17C-4003-8C57-A98D6FD240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5425" y="4806315"/>
            <a:ext cx="219075" cy="466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79F71F5-7626-4910-B4A0-E412685301B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375" t="41111" r="53750" b="47778"/>
          <a:stretch/>
        </p:blipFill>
        <p:spPr>
          <a:xfrm>
            <a:off x="2948724" y="876310"/>
            <a:ext cx="6069330" cy="10286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85833BE-F7AA-4591-AA7A-FE518C3A65A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375" t="42222" r="55000" b="47778"/>
          <a:stretch/>
        </p:blipFill>
        <p:spPr>
          <a:xfrm>
            <a:off x="3136743" y="2347469"/>
            <a:ext cx="5863590" cy="9258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98CB737-01B2-4CD5-BA61-66A1CF6C31D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375" t="41111" r="53750" b="47778"/>
          <a:stretch/>
        </p:blipFill>
        <p:spPr>
          <a:xfrm>
            <a:off x="2995820" y="3657600"/>
            <a:ext cx="6069330" cy="10286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78716AF8-0A16-4596-A43F-F91201528E3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376" t="43333" r="51249" b="47778"/>
          <a:stretch/>
        </p:blipFill>
        <p:spPr>
          <a:xfrm>
            <a:off x="2895600" y="5344633"/>
            <a:ext cx="6480810" cy="822970"/>
          </a:xfrm>
          <a:prstGeom prst="rect">
            <a:avLst/>
          </a:prstGeom>
        </p:spPr>
      </p:pic>
      <p:pic>
        <p:nvPicPr>
          <p:cNvPr id="2" name="Be 1 Cau 1">
            <a:hlinkClick r:id="" action="ppaction://media"/>
            <a:extLst>
              <a:ext uri="{FF2B5EF4-FFF2-40B4-BE49-F238E27FC236}">
                <a16:creationId xmlns="" xmlns:a16="http://schemas.microsoft.com/office/drawing/2014/main" id="{85D4A201-0A2A-4BA9-87D4-550090C94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56665" y="1215390"/>
            <a:ext cx="406400" cy="406400"/>
          </a:xfrm>
          <a:prstGeom prst="rect">
            <a:avLst/>
          </a:prstGeom>
        </p:spPr>
      </p:pic>
      <p:pic>
        <p:nvPicPr>
          <p:cNvPr id="3" name="Be 1 Cau 2">
            <a:hlinkClick r:id="" action="ppaction://media"/>
            <a:extLst>
              <a:ext uri="{FF2B5EF4-FFF2-40B4-BE49-F238E27FC236}">
                <a16:creationId xmlns="" xmlns:a16="http://schemas.microsoft.com/office/drawing/2014/main" id="{ABD37584-6B9A-4129-A380-67C9116BD1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50734" y="2590800"/>
            <a:ext cx="406400" cy="406400"/>
          </a:xfrm>
          <a:prstGeom prst="rect">
            <a:avLst/>
          </a:prstGeom>
        </p:spPr>
      </p:pic>
      <p:pic>
        <p:nvPicPr>
          <p:cNvPr id="4" name="Be 1 Cau 1-2">
            <a:hlinkClick r:id="" action="ppaction://media"/>
            <a:extLst>
              <a:ext uri="{FF2B5EF4-FFF2-40B4-BE49-F238E27FC236}">
                <a16:creationId xmlns="" xmlns:a16="http://schemas.microsoft.com/office/drawing/2014/main" id="{5CD98A5E-7323-4796-8815-AF9736A9A0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50734" y="1907141"/>
            <a:ext cx="406400" cy="406400"/>
          </a:xfrm>
          <a:prstGeom prst="rect">
            <a:avLst/>
          </a:prstGeom>
        </p:spPr>
      </p:pic>
      <p:pic>
        <p:nvPicPr>
          <p:cNvPr id="5" name="Be 1 Cau 3-4">
            <a:hlinkClick r:id="" action="ppaction://media"/>
            <a:extLst>
              <a:ext uri="{FF2B5EF4-FFF2-40B4-BE49-F238E27FC236}">
                <a16:creationId xmlns="" xmlns:a16="http://schemas.microsoft.com/office/drawing/2014/main" id="{3BE68C8C-1A7F-4CD7-80A4-E1EC1C98B04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17200" y="4836477"/>
            <a:ext cx="406400" cy="406400"/>
          </a:xfrm>
          <a:prstGeom prst="rect">
            <a:avLst/>
          </a:prstGeom>
        </p:spPr>
      </p:pic>
      <p:pic>
        <p:nvPicPr>
          <p:cNvPr id="6" name="Be 1">
            <a:hlinkClick r:id="" action="ppaction://media"/>
            <a:extLst>
              <a:ext uri="{FF2B5EF4-FFF2-40B4-BE49-F238E27FC236}">
                <a16:creationId xmlns="" xmlns:a16="http://schemas.microsoft.com/office/drawing/2014/main" id="{74FDD337-B8B6-45DA-8383-DDB90B740E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50734" y="3420111"/>
            <a:ext cx="406400" cy="406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614BD4B7-E79A-42B2-9B68-18EBC7107AF8}"/>
              </a:ext>
            </a:extLst>
          </p:cNvPr>
          <p:cNvSpPr/>
          <p:nvPr/>
        </p:nvSpPr>
        <p:spPr bwMode="auto">
          <a:xfrm>
            <a:off x="6934200" y="5189759"/>
            <a:ext cx="1680210" cy="83385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25" grpId="0" animBg="1"/>
      <p:bldP spid="28" grpId="0" animBg="1"/>
      <p:bldP spid="28" grpId="1" animBg="1"/>
      <p:bldP spid="29" grpId="0" animBg="1"/>
      <p:bldP spid="29" grpId="1" animBg="1"/>
      <p:bldP spid="31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C078CFD6-14E9-43C3-A75A-DB83776D030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750" t="43333" r="51250" b="45556"/>
          <a:stretch/>
        </p:blipFill>
        <p:spPr>
          <a:xfrm>
            <a:off x="2819400" y="5410200"/>
            <a:ext cx="6583680" cy="102869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 (Bè 2)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9160" y="136167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1540" y="2727037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270760" y="39624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270760" y="54864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5" name="Left Brace 24"/>
          <p:cNvSpPr/>
          <p:nvPr/>
        </p:nvSpPr>
        <p:spPr bwMode="auto">
          <a:xfrm>
            <a:off x="1776727" y="1045324"/>
            <a:ext cx="787825" cy="5173126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1278" y="3417223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=""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1839492" y="3755737"/>
            <a:ext cx="586525" cy="2462713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Left Brace 28">
            <a:extLst>
              <a:ext uri="{FF2B5EF4-FFF2-40B4-BE49-F238E27FC236}">
                <a16:creationId xmlns="" xmlns:a16="http://schemas.microsoft.com/office/drawing/2014/main" id="{9F3F5B3C-7B54-49E0-934E-1F6F72D9CD64}"/>
              </a:ext>
            </a:extLst>
          </p:cNvPr>
          <p:cNvSpPr/>
          <p:nvPr/>
        </p:nvSpPr>
        <p:spPr bwMode="auto">
          <a:xfrm>
            <a:off x="1882985" y="966287"/>
            <a:ext cx="586525" cy="2462713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18D5FD18-C98D-455F-95C2-4B964F9EC321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0" y="121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F1F2F334-E93B-43BF-826F-00AC3142F333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0" y="25869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D5C3862-D49D-4724-8155-382ED47178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380" y="2019300"/>
            <a:ext cx="219075" cy="4667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9148670-B17C-4003-8C57-A98D6FD24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5425" y="4806315"/>
            <a:ext cx="219075" cy="4667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614BD4B7-E79A-42B2-9B68-18EBC7107AF8}"/>
              </a:ext>
            </a:extLst>
          </p:cNvPr>
          <p:cNvSpPr/>
          <p:nvPr/>
        </p:nvSpPr>
        <p:spPr bwMode="auto">
          <a:xfrm>
            <a:off x="6911340" y="5544088"/>
            <a:ext cx="1680210" cy="83385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7A32187-84AC-4AC0-A12D-7E0BC34754F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375" t="43333" r="53750" b="46667"/>
          <a:stretch/>
        </p:blipFill>
        <p:spPr>
          <a:xfrm>
            <a:off x="3018580" y="1130617"/>
            <a:ext cx="6069330" cy="925830"/>
          </a:xfrm>
          <a:prstGeom prst="rect">
            <a:avLst/>
          </a:prstGeom>
        </p:spPr>
      </p:pic>
      <p:pic>
        <p:nvPicPr>
          <p:cNvPr id="9" name="Be 2 Cau 1">
            <a:hlinkClick r:id="" action="ppaction://media"/>
            <a:extLst>
              <a:ext uri="{FF2B5EF4-FFF2-40B4-BE49-F238E27FC236}">
                <a16:creationId xmlns="" xmlns:a16="http://schemas.microsoft.com/office/drawing/2014/main" id="{43DD49E3-CF75-4FA4-B78F-68513AFED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50734" y="1280795"/>
            <a:ext cx="406400" cy="406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125A07B-CFD8-4FB7-9480-8304E80F4A6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751" t="43333" r="54810" b="45556"/>
          <a:stretch/>
        </p:blipFill>
        <p:spPr>
          <a:xfrm>
            <a:off x="2917822" y="2446054"/>
            <a:ext cx="5997578" cy="1028690"/>
          </a:xfrm>
          <a:prstGeom prst="rect">
            <a:avLst/>
          </a:prstGeom>
        </p:spPr>
      </p:pic>
      <p:pic>
        <p:nvPicPr>
          <p:cNvPr id="12" name="Be 2 Cau 2">
            <a:hlinkClick r:id="" action="ppaction://media"/>
            <a:extLst>
              <a:ext uri="{FF2B5EF4-FFF2-40B4-BE49-F238E27FC236}">
                <a16:creationId xmlns="" xmlns:a16="http://schemas.microsoft.com/office/drawing/2014/main" id="{5BB7F614-0A2F-4577-9EA8-975611F6F0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50734" y="2647662"/>
            <a:ext cx="406400" cy="406400"/>
          </a:xfrm>
          <a:prstGeom prst="rect">
            <a:avLst/>
          </a:prstGeom>
        </p:spPr>
      </p:pic>
      <p:pic>
        <p:nvPicPr>
          <p:cNvPr id="14" name="Be 2 Cau 1-2">
            <a:hlinkClick r:id="" action="ppaction://media"/>
            <a:extLst>
              <a:ext uri="{FF2B5EF4-FFF2-40B4-BE49-F238E27FC236}">
                <a16:creationId xmlns="" xmlns:a16="http://schemas.microsoft.com/office/drawing/2014/main" id="{57618778-7C17-44B0-BF22-3F91241A5C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50734" y="1930494"/>
            <a:ext cx="406400" cy="406400"/>
          </a:xfrm>
          <a:prstGeom prst="rect">
            <a:avLst/>
          </a:prstGeom>
        </p:spPr>
      </p:pic>
      <p:pic>
        <p:nvPicPr>
          <p:cNvPr id="15" name="Be 2 Cau 3-4">
            <a:hlinkClick r:id="" action="ppaction://media"/>
            <a:extLst>
              <a:ext uri="{FF2B5EF4-FFF2-40B4-BE49-F238E27FC236}">
                <a16:creationId xmlns="" xmlns:a16="http://schemas.microsoft.com/office/drawing/2014/main" id="{8A60E524-3617-4A5F-A97B-0066A8099F8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50734" y="4783359"/>
            <a:ext cx="406400" cy="406400"/>
          </a:xfrm>
          <a:prstGeom prst="rect">
            <a:avLst/>
          </a:prstGeom>
        </p:spPr>
      </p:pic>
      <p:pic>
        <p:nvPicPr>
          <p:cNvPr id="17" name="Be 2">
            <a:hlinkClick r:id="" action="ppaction://media"/>
            <a:extLst>
              <a:ext uri="{FF2B5EF4-FFF2-40B4-BE49-F238E27FC236}">
                <a16:creationId xmlns="" xmlns:a16="http://schemas.microsoft.com/office/drawing/2014/main" id="{6E626CD7-7565-4998-BE01-3C63C2B7B1E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49779" y="3349337"/>
            <a:ext cx="406400" cy="406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021E3D5-93C9-4580-870B-BEDD93DDFDE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43333" r="53750" b="47778"/>
          <a:stretch/>
        </p:blipFill>
        <p:spPr>
          <a:xfrm>
            <a:off x="2936449" y="3889297"/>
            <a:ext cx="6069330" cy="8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23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25" grpId="0" animBg="1"/>
      <p:bldP spid="28" grpId="0" animBg="1"/>
      <p:bldP spid="28" grpId="1" animBg="1"/>
      <p:bldP spid="29" grpId="0" animBg="1"/>
      <p:bldP spid="29" grpId="1" animBg="1"/>
      <p:bldP spid="31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7 DocNhac">
            <a:hlinkClick r:id="" action="ppaction://media"/>
            <a:extLst>
              <a:ext uri="{FF2B5EF4-FFF2-40B4-BE49-F238E27FC236}">
                <a16:creationId xmlns="" xmlns:a16="http://schemas.microsoft.com/office/drawing/2014/main" id="{FBA7F8F6-00CE-48E3-8AE4-DDD133484C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50" end="14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066800"/>
            <a:ext cx="10059804" cy="56586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928A4C27-09D3-4445-8913-A91AE258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286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Minh hoạ đọc nhạc từng bè và đọc ghép 2 bè 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57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9160" y="136167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1540" y="2727037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270760" y="39624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270760" y="54864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=""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1839492" y="3755737"/>
            <a:ext cx="586525" cy="2462713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Left Brace 28">
            <a:extLst>
              <a:ext uri="{FF2B5EF4-FFF2-40B4-BE49-F238E27FC236}">
                <a16:creationId xmlns="" xmlns:a16="http://schemas.microsoft.com/office/drawing/2014/main" id="{9F3F5B3C-7B54-49E0-934E-1F6F72D9CD64}"/>
              </a:ext>
            </a:extLst>
          </p:cNvPr>
          <p:cNvSpPr/>
          <p:nvPr/>
        </p:nvSpPr>
        <p:spPr bwMode="auto">
          <a:xfrm>
            <a:off x="1882985" y="966287"/>
            <a:ext cx="586525" cy="2462713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18D5FD18-C98D-455F-95C2-4B964F9EC321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0" y="121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F1F2F334-E93B-43BF-826F-00AC3142F333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0" y="25869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D5C3862-D49D-4724-8155-382ED47178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380" y="2019300"/>
            <a:ext cx="219075" cy="4667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9148670-B17C-4003-8C57-A98D6FD240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5425" y="4806315"/>
            <a:ext cx="219075" cy="46672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="" xmlns:a16="http://schemas.microsoft.com/office/drawing/2014/main" id="{FF0FBED0-0228-417D-8C18-AB5C9479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286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Ghép bè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7B11B44-EDB9-401A-AB2E-24A97602058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41111" r="53750" b="47778"/>
          <a:stretch/>
        </p:blipFill>
        <p:spPr>
          <a:xfrm>
            <a:off x="2906657" y="914401"/>
            <a:ext cx="6069330" cy="10286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4FCE1D9-81D4-4404-90CE-10DC49CBE45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75" t="42222" r="55000" b="46667"/>
          <a:stretch/>
        </p:blipFill>
        <p:spPr>
          <a:xfrm>
            <a:off x="2967567" y="2383950"/>
            <a:ext cx="5863590" cy="10286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52F2461C-454E-4F21-8C14-FEAF7437692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50" t="42222" r="54375" b="47778"/>
          <a:stretch/>
        </p:blipFill>
        <p:spPr>
          <a:xfrm>
            <a:off x="2900039" y="3753645"/>
            <a:ext cx="6069330" cy="9258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9866906-C7B9-4A55-97BD-B6594FE19AB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376" t="43333" r="51249" b="45556"/>
          <a:stretch/>
        </p:blipFill>
        <p:spPr>
          <a:xfrm>
            <a:off x="2937087" y="5410200"/>
            <a:ext cx="6480810" cy="1028690"/>
          </a:xfrm>
          <a:prstGeom prst="rect">
            <a:avLst/>
          </a:prstGeom>
        </p:spPr>
      </p:pic>
      <p:pic>
        <p:nvPicPr>
          <p:cNvPr id="4" name="Be 1-2 Cau 1">
            <a:hlinkClick r:id="" action="ppaction://media"/>
            <a:extLst>
              <a:ext uri="{FF2B5EF4-FFF2-40B4-BE49-F238E27FC236}">
                <a16:creationId xmlns="" xmlns:a16="http://schemas.microsoft.com/office/drawing/2014/main" id="{21798C28-BA4B-4497-8A95-4DDD96FD0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12073" y="1225546"/>
            <a:ext cx="406400" cy="406400"/>
          </a:xfrm>
          <a:prstGeom prst="rect">
            <a:avLst/>
          </a:prstGeom>
        </p:spPr>
      </p:pic>
      <p:pic>
        <p:nvPicPr>
          <p:cNvPr id="5" name="Be 1-2 Cau 2">
            <a:hlinkClick r:id="" action="ppaction://media"/>
            <a:extLst>
              <a:ext uri="{FF2B5EF4-FFF2-40B4-BE49-F238E27FC236}">
                <a16:creationId xmlns="" xmlns:a16="http://schemas.microsoft.com/office/drawing/2014/main" id="{E1F32503-6C91-49EE-A3A0-88D1323623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12073" y="2591921"/>
            <a:ext cx="406400" cy="406400"/>
          </a:xfrm>
          <a:prstGeom prst="rect">
            <a:avLst/>
          </a:prstGeom>
        </p:spPr>
      </p:pic>
      <p:pic>
        <p:nvPicPr>
          <p:cNvPr id="6" name="Be 1-2 Cau 1-2">
            <a:hlinkClick r:id="" action="ppaction://media"/>
            <a:extLst>
              <a:ext uri="{FF2B5EF4-FFF2-40B4-BE49-F238E27FC236}">
                <a16:creationId xmlns="" xmlns:a16="http://schemas.microsoft.com/office/drawing/2014/main" id="{1D4E6006-DCB0-4697-8E72-F336E07F68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12073" y="1960731"/>
            <a:ext cx="406400" cy="406400"/>
          </a:xfrm>
          <a:prstGeom prst="rect">
            <a:avLst/>
          </a:prstGeom>
        </p:spPr>
      </p:pic>
      <p:pic>
        <p:nvPicPr>
          <p:cNvPr id="18" name="Be 1-2 Cau 3-4">
            <a:hlinkClick r:id="" action="ppaction://media"/>
            <a:extLst>
              <a:ext uri="{FF2B5EF4-FFF2-40B4-BE49-F238E27FC236}">
                <a16:creationId xmlns="" xmlns:a16="http://schemas.microsoft.com/office/drawing/2014/main" id="{CBAD1DAA-BC22-4F59-A3E7-EDE1D3877C3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12073" y="4783893"/>
            <a:ext cx="406400" cy="40640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="" xmlns:a16="http://schemas.microsoft.com/office/drawing/2014/main" id="{5B3C5C3D-A7D2-4F38-B7F3-182BB95C5D84}"/>
              </a:ext>
            </a:extLst>
          </p:cNvPr>
          <p:cNvSpPr/>
          <p:nvPr/>
        </p:nvSpPr>
        <p:spPr bwMode="auto">
          <a:xfrm>
            <a:off x="7025640" y="5194935"/>
            <a:ext cx="1680210" cy="1198235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15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28" grpId="0" animBg="1"/>
      <p:bldP spid="29" grpId="0" animBg="1"/>
      <p:bldP spid="29" grpId="1" animBg="1"/>
      <p:bldP spid="3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b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 theo phách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CD7 BaiDocNhac so 7 BQ2">
            <a:hlinkClick r:id="" action="ppaction://media"/>
            <a:extLst>
              <a:ext uri="{FF2B5EF4-FFF2-40B4-BE49-F238E27FC236}">
                <a16:creationId xmlns="" xmlns:a16="http://schemas.microsoft.com/office/drawing/2014/main" id="{EDF74C42-FE6B-4013-953E-FB1E48618A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12" t="6322" r="2412" b="6322"/>
          <a:stretch/>
        </p:blipFill>
        <p:spPr>
          <a:xfrm>
            <a:off x="1020417" y="1219200"/>
            <a:ext cx="10151166" cy="52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 BÌNH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2133600"/>
            <a:ext cx="10439400" cy="39624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7</a:t>
            </a:r>
            <a:endParaRPr lang="en-US" b="1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Ôn tập bài hát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Ước mơ xanh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, kết hợp gõ đệm bằng nhạc cụ gõ và động tác cơ thể; tập hát bè đơn giản</a:t>
            </a:r>
            <a:endParaRPr lang="en-US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</a:t>
            </a:r>
            <a:r>
              <a:rPr lang="en-US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Trải nghiệm và khám phá: Thể hiện âm hình tiết tấu bằng các động tác gõ, vỗ,... lên mặt bàn</a:t>
            </a:r>
            <a:endParaRPr lang="en-US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B3CA04-9754-4C15-A00E-455AC89372CE}"/>
              </a:ext>
            </a:extLst>
          </p:cNvPr>
          <p:cNvSpPr txBox="1"/>
          <p:nvPr/>
        </p:nvSpPr>
        <p:spPr>
          <a:xfrm>
            <a:off x="8070392" y="3657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8382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 i="1" kern="0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7</a:t>
            </a:r>
            <a:endParaRPr lang="en-US" sz="2800" i="1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0BBD8A-A178-4296-B34D-527F0F0B5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86"/>
          <a:stretch/>
        </p:blipFill>
        <p:spPr>
          <a:xfrm>
            <a:off x="685800" y="1524000"/>
            <a:ext cx="1064438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EE9D4C-63C4-4064-9ED9-AF12E38C66B0}"/>
              </a:ext>
            </a:extLst>
          </p:cNvPr>
          <p:cNvGrpSpPr/>
          <p:nvPr/>
        </p:nvGrpSpPr>
        <p:grpSpPr>
          <a:xfrm>
            <a:off x="1251725" y="4689118"/>
            <a:ext cx="4462981" cy="1604645"/>
            <a:chOff x="1451529" y="4384318"/>
            <a:chExt cx="4462981" cy="160464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F96180A-5509-415C-8201-DED74C1935EA}"/>
                </a:ext>
              </a:extLst>
            </p:cNvPr>
            <p:cNvSpPr txBox="1"/>
            <p:nvPr/>
          </p:nvSpPr>
          <p:spPr>
            <a:xfrm>
              <a:off x="2747809" y="4435909"/>
              <a:ext cx="3166701" cy="15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Nhịp: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Cao độ: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Kí hiệu Trường độ: </a:t>
              </a:r>
              <a:endParaRPr lang="vi-VN" sz="2200" b="1">
                <a:solidFill>
                  <a:srgbClr val="0000FF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FAE03374-4044-4A30-94A8-82F8FFBF8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660"/>
            <a:stretch/>
          </p:blipFill>
          <p:spPr>
            <a:xfrm>
              <a:off x="1451529" y="4384318"/>
              <a:ext cx="1230713" cy="82196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F5D0C30-4FD1-4049-B87F-56AF605168E2}"/>
              </a:ext>
            </a:extLst>
          </p:cNvPr>
          <p:cNvGrpSpPr/>
          <p:nvPr/>
        </p:nvGrpSpPr>
        <p:grpSpPr>
          <a:xfrm>
            <a:off x="3735306" y="4648200"/>
            <a:ext cx="6676385" cy="1609677"/>
            <a:chOff x="3935110" y="4343400"/>
            <a:chExt cx="6676385" cy="1609677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1BDEEE63-3F37-414C-B3A6-C9D92ED1FFD0}"/>
                </a:ext>
              </a:extLst>
            </p:cNvPr>
            <p:cNvGrpSpPr/>
            <p:nvPr/>
          </p:nvGrpSpPr>
          <p:grpSpPr>
            <a:xfrm>
              <a:off x="3935110" y="4343400"/>
              <a:ext cx="356188" cy="730470"/>
              <a:chOff x="2286000" y="4419600"/>
              <a:chExt cx="356188" cy="730470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2F3C4B6A-6A1D-4B1B-86B5-3BC8F49AF0CE}"/>
                  </a:ext>
                </a:extLst>
              </p:cNvPr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B28805B1-8CBD-4E1B-87E7-7898930B257A}"/>
                  </a:ext>
                </a:extLst>
              </p:cNvPr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FB501EE-E2FA-41FC-A196-FEB7480398B8}"/>
                </a:ext>
              </a:extLst>
            </p:cNvPr>
            <p:cNvSpPr txBox="1"/>
            <p:nvPr/>
          </p:nvSpPr>
          <p:spPr>
            <a:xfrm>
              <a:off x="4259638" y="5022474"/>
              <a:ext cx="3826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Đô, Rê, Mi, Pha, Son, La, Si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BF7F62C-111B-4242-ACC8-4A41D8DE6E29}"/>
                </a:ext>
              </a:extLst>
            </p:cNvPr>
            <p:cNvSpPr txBox="1"/>
            <p:nvPr/>
          </p:nvSpPr>
          <p:spPr>
            <a:xfrm>
              <a:off x="5687903" y="5522190"/>
              <a:ext cx="492359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Trắng, đen, móc đơn, dấu lặng đơn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6A10E57-245D-46E9-8501-1B36378D5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1"/>
          <a:stretch/>
        </p:blipFill>
        <p:spPr>
          <a:xfrm>
            <a:off x="1409700" y="175794"/>
            <a:ext cx="9372600" cy="37573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2CE6C70-DD5A-4753-AE59-3FD6708542E3}"/>
              </a:ext>
            </a:extLst>
          </p:cNvPr>
          <p:cNvSpPr/>
          <p:nvPr/>
        </p:nvSpPr>
        <p:spPr bwMode="auto">
          <a:xfrm>
            <a:off x="7400109" y="4092682"/>
            <a:ext cx="1371600" cy="430887"/>
          </a:xfrm>
          <a:prstGeom prst="rect">
            <a:avLst/>
          </a:prstGeom>
          <a:solidFill>
            <a:srgbClr val="DDF0C8"/>
          </a:solidFill>
          <a:ln w="19050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>
                <a:solidFill>
                  <a:srgbClr val="FF0000"/>
                </a:solidFill>
              </a:rPr>
              <a:t> 4 phách</a:t>
            </a:r>
            <a:endParaRPr kumimoji="0" lang="en-US" sz="200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E8FACE9A-5707-45CB-9978-A460BEC601A8}"/>
              </a:ext>
            </a:extLst>
          </p:cNvPr>
          <p:cNvCxnSpPr>
            <a:cxnSpLocks/>
          </p:cNvCxnSpPr>
          <p:nvPr/>
        </p:nvCxnSpPr>
        <p:spPr bwMode="auto">
          <a:xfrm flipV="1">
            <a:off x="8009709" y="3733800"/>
            <a:ext cx="0" cy="36951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160EDF5B-D996-42F2-BECE-98FB749EB06E}"/>
              </a:ext>
            </a:extLst>
          </p:cNvPr>
          <p:cNvCxnSpPr>
            <a:cxnSpLocks/>
          </p:cNvCxnSpPr>
          <p:nvPr/>
        </p:nvCxnSpPr>
        <p:spPr bwMode="auto">
          <a:xfrm>
            <a:off x="5973178" y="1634490"/>
            <a:ext cx="351422" cy="19431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429BF7C2-DAD3-42C0-9A82-B4F01ECF677D}"/>
              </a:ext>
            </a:extLst>
          </p:cNvPr>
          <p:cNvCxnSpPr>
            <a:cxnSpLocks/>
          </p:cNvCxnSpPr>
          <p:nvPr/>
        </p:nvCxnSpPr>
        <p:spPr bwMode="auto">
          <a:xfrm flipH="1">
            <a:off x="4690110" y="1634490"/>
            <a:ext cx="327660" cy="17145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906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6A10E57-245D-46E9-8501-1B36378D5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-1"/>
          <a:stretch/>
        </p:blipFill>
        <p:spPr>
          <a:xfrm>
            <a:off x="1409700" y="175794"/>
            <a:ext cx="9372600" cy="37573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A0617AA-7D33-46A1-A881-2D847E247417}"/>
              </a:ext>
            </a:extLst>
          </p:cNvPr>
          <p:cNvSpPr txBox="1"/>
          <p:nvPr/>
        </p:nvSpPr>
        <p:spPr>
          <a:xfrm>
            <a:off x="9677400" y="1380309"/>
            <a:ext cx="70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Maestro Wide" panose="02000506050000020004" pitchFamily="2" charset="2"/>
              </a:rPr>
              <a:t>            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374B243-C040-4318-8B46-E7F628A9F70B}"/>
              </a:ext>
            </a:extLst>
          </p:cNvPr>
          <p:cNvSpPr txBox="1"/>
          <p:nvPr/>
        </p:nvSpPr>
        <p:spPr>
          <a:xfrm>
            <a:off x="6553200" y="2750607"/>
            <a:ext cx="70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Maestro Wide" panose="02000506050000020004" pitchFamily="2" charset="2"/>
              </a:rPr>
              <a:t>           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68139C3-00BB-4728-97E3-32DBE2A0BFF5}"/>
              </a:ext>
            </a:extLst>
          </p:cNvPr>
          <p:cNvSpPr txBox="1"/>
          <p:nvPr/>
        </p:nvSpPr>
        <p:spPr>
          <a:xfrm>
            <a:off x="10268426" y="2691825"/>
            <a:ext cx="78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sym typeface="Maestro Wide" panose="02000506050000020004" pitchFamily="2" charset="2"/>
              </a:rPr>
              <a:t>(</a:t>
            </a:r>
            <a:r>
              <a:rPr lang="en-US" sz="3200" b="1">
                <a:solidFill>
                  <a:srgbClr val="FF0000"/>
                </a:solidFill>
                <a:sym typeface="Maestro Wide" panose="02000506050000020004" pitchFamily="2" charset="2"/>
              </a:rPr>
              <a:t></a:t>
            </a:r>
            <a:r>
              <a:rPr lang="en-US">
                <a:solidFill>
                  <a:srgbClr val="FF0000"/>
                </a:solidFill>
                <a:sym typeface="Maestro Wide" panose="02000506050000020004" pitchFamily="2" charset="2"/>
              </a:rPr>
              <a:t>) </a:t>
            </a:r>
            <a:r>
              <a:rPr lang="en-US" sz="3200" b="1">
                <a:solidFill>
                  <a:srgbClr val="FF0000"/>
                </a:solidFill>
                <a:sym typeface="Maestro Wide" panose="02000506050000020004" pitchFamily="2" charset="2"/>
              </a:rPr>
              <a:t>             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82C581C-733D-4C5F-92D7-6004FF535DF9}"/>
              </a:ext>
            </a:extLst>
          </p:cNvPr>
          <p:cNvSpPr txBox="1"/>
          <p:nvPr/>
        </p:nvSpPr>
        <p:spPr>
          <a:xfrm>
            <a:off x="1371600" y="4114800"/>
            <a:ext cx="967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>
                <a:solidFill>
                  <a:srgbClr val="0000FF"/>
                </a:solidFill>
              </a:rPr>
              <a:t>Gồm 4 nét nhạc: </a:t>
            </a:r>
          </a:p>
          <a:p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200" b="1">
                <a:solidFill>
                  <a:srgbClr val="008000"/>
                </a:solidFill>
                <a:cs typeface="Times New Roman" panose="02020603050405020304" pitchFamily="18" charset="0"/>
              </a:rPr>
              <a:t>+ </a:t>
            </a:r>
            <a:r>
              <a:rPr lang="en-US" sz="2200">
                <a:solidFill>
                  <a:srgbClr val="008000"/>
                </a:solidFill>
              </a:rPr>
              <a:t>Nét nhạc 1 và nét nhạc 3: giống nhau</a:t>
            </a:r>
          </a:p>
          <a:p>
            <a:r>
              <a:rPr lang="en-US" sz="2200" b="1">
                <a:solidFill>
                  <a:srgbClr val="008000"/>
                </a:solidFill>
                <a:cs typeface="Times New Roman" panose="02020603050405020304" pitchFamily="18" charset="0"/>
              </a:rPr>
              <a:t>   + </a:t>
            </a:r>
            <a:r>
              <a:rPr lang="en-US" sz="2200">
                <a:solidFill>
                  <a:srgbClr val="008000"/>
                </a:solidFill>
              </a:rPr>
              <a:t>Nét nhạc 2 và nét nhạc 4: gần giống nhau (chỉ khác nốt nhạc cuối cùng)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7B93C94B-BFE7-4CB3-83F1-574D6FCCF0D3}"/>
              </a:ext>
            </a:extLst>
          </p:cNvPr>
          <p:cNvSpPr/>
          <p:nvPr/>
        </p:nvSpPr>
        <p:spPr bwMode="auto">
          <a:xfrm>
            <a:off x="5410200" y="2750607"/>
            <a:ext cx="891540" cy="994623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F40A15C6-63B7-4950-B315-6F618DD6C0EE}"/>
              </a:ext>
            </a:extLst>
          </p:cNvPr>
          <p:cNvSpPr/>
          <p:nvPr/>
        </p:nvSpPr>
        <p:spPr bwMode="auto">
          <a:xfrm>
            <a:off x="7589520" y="2743200"/>
            <a:ext cx="891540" cy="994623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5BA0FF58-7827-41CE-8E97-45F85AD4B0BB}"/>
              </a:ext>
            </a:extLst>
          </p:cNvPr>
          <p:cNvCxnSpPr>
            <a:cxnSpLocks/>
          </p:cNvCxnSpPr>
          <p:nvPr/>
        </p:nvCxnSpPr>
        <p:spPr bwMode="auto">
          <a:xfrm flipV="1">
            <a:off x="3505200" y="1295400"/>
            <a:ext cx="0" cy="29331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577E1F9C-CA32-4F1D-A503-B4CC59CBD9D5}"/>
              </a:ext>
            </a:extLst>
          </p:cNvPr>
          <p:cNvCxnSpPr>
            <a:cxnSpLocks/>
          </p:cNvCxnSpPr>
          <p:nvPr/>
        </p:nvCxnSpPr>
        <p:spPr bwMode="auto">
          <a:xfrm>
            <a:off x="3429000" y="2286000"/>
            <a:ext cx="0" cy="31814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C2AEB56-466D-42AB-86CE-230FFF9607AC}"/>
              </a:ext>
            </a:extLst>
          </p:cNvPr>
          <p:cNvSpPr txBox="1"/>
          <p:nvPr/>
        </p:nvSpPr>
        <p:spPr>
          <a:xfrm>
            <a:off x="1371600" y="5410200"/>
            <a:ext cx="967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1">
                <a:solidFill>
                  <a:srgbClr val="0000FF"/>
                </a:solidFill>
              </a:rPr>
              <a:t>Có 2 bè: </a:t>
            </a:r>
          </a:p>
          <a:p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200" b="1">
                <a:solidFill>
                  <a:srgbClr val="008000"/>
                </a:solidFill>
                <a:cs typeface="Times New Roman" panose="02020603050405020304" pitchFamily="18" charset="0"/>
              </a:rPr>
              <a:t>+ </a:t>
            </a:r>
            <a:r>
              <a:rPr lang="en-US" sz="2200">
                <a:solidFill>
                  <a:srgbClr val="008000"/>
                </a:solidFill>
              </a:rPr>
              <a:t>Bè cao: đuôi các nốt nhạc quay lên phía trên</a:t>
            </a:r>
          </a:p>
          <a:p>
            <a:r>
              <a:rPr lang="en-US" sz="2200" b="1">
                <a:solidFill>
                  <a:srgbClr val="008000"/>
                </a:solidFill>
                <a:cs typeface="Times New Roman" panose="02020603050405020304" pitchFamily="18" charset="0"/>
              </a:rPr>
              <a:t>   + </a:t>
            </a:r>
            <a:r>
              <a:rPr lang="en-US" sz="2200">
                <a:solidFill>
                  <a:srgbClr val="008000"/>
                </a:solidFill>
              </a:rPr>
              <a:t>Bè thấp: đuôi các nốt nhạc quay xuống phía dưới</a:t>
            </a:r>
            <a:endParaRPr lang="vi-VN" sz="220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A0617AA-7D33-46A1-A881-2D847E247417}"/>
              </a:ext>
            </a:extLst>
          </p:cNvPr>
          <p:cNvSpPr txBox="1"/>
          <p:nvPr/>
        </p:nvSpPr>
        <p:spPr>
          <a:xfrm>
            <a:off x="5604336" y="1296327"/>
            <a:ext cx="70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Maestro Wide" panose="02000506050000020004" pitchFamily="2" charset="2"/>
              </a:rPr>
              <a:t>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74438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" grpId="0" animBg="1"/>
      <p:bldP spid="30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341438"/>
            <a:ext cx="7920990" cy="9445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Luyện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EC445B-9132-4298-85CD-52B82DA70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40000" r="47500" b="52222"/>
          <a:stretch/>
        </p:blipFill>
        <p:spPr>
          <a:xfrm>
            <a:off x="2057400" y="3158465"/>
            <a:ext cx="7920990" cy="880135"/>
          </a:xfrm>
          <a:prstGeom prst="rect">
            <a:avLst/>
          </a:prstGeom>
        </p:spPr>
      </p:pic>
      <p:pic>
        <p:nvPicPr>
          <p:cNvPr id="5" name="CD7 AmHinhTietTau bai doc nhac 7 amThanh">
            <a:hlinkClick r:id="" action="ppaction://media"/>
            <a:extLst>
              <a:ext uri="{FF2B5EF4-FFF2-40B4-BE49-F238E27FC236}">
                <a16:creationId xmlns="" xmlns:a16="http://schemas.microsoft.com/office/drawing/2014/main" id="{60286982-E609-4FB2-B9D8-357F99AD5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241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 Truc C = G_BQ2">
            <a:hlinkClick r:id="" action="ppaction://media"/>
            <a:extLst>
              <a:ext uri="{FF2B5EF4-FFF2-40B4-BE49-F238E27FC236}">
                <a16:creationId xmlns="" xmlns:a16="http://schemas.microsoft.com/office/drawing/2014/main" id="{DDD5DADE-613E-4123-8AF7-EC2337312C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0.2666"/>
                </p14:media>
              </p:ext>
            </p:extLst>
          </p:nvPr>
        </p:nvPicPr>
        <p:blipFill rotWithShape="1">
          <a:blip r:embed="rId4"/>
          <a:srcRect l="3390" r="4236"/>
          <a:stretch>
            <a:fillRect/>
          </a:stretch>
        </p:blipFill>
        <p:spPr>
          <a:xfrm>
            <a:off x="800249" y="304800"/>
            <a:ext cx="10591501" cy="602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58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36638"/>
            <a:ext cx="9982200" cy="944562"/>
          </a:xfrm>
        </p:spPr>
        <p:txBody>
          <a:bodyPr/>
          <a:lstStyle/>
          <a:p>
            <a:r>
              <a:rPr lang="en-US" sz="2800" b="1" err="1">
                <a:solidFill>
                  <a:srgbClr val="0000FF"/>
                </a:solidFill>
              </a:rPr>
              <a:t>Luyện</a:t>
            </a:r>
            <a:r>
              <a:rPr lang="en-US" sz="2800" b="1">
                <a:solidFill>
                  <a:srgbClr val="0000FF"/>
                </a:solidFill>
              </a:rPr>
              <a:t> đọc nốt Rê, nốt Mi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82A0711-1961-4986-97CB-CB854DBDA9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38889" r="58125" b="51112"/>
          <a:stretch/>
        </p:blipFill>
        <p:spPr>
          <a:xfrm>
            <a:off x="2667000" y="3124200"/>
            <a:ext cx="6715125" cy="1285746"/>
          </a:xfrm>
          <a:prstGeom prst="rect">
            <a:avLst/>
          </a:prstGeom>
        </p:spPr>
      </p:pic>
      <p:pic>
        <p:nvPicPr>
          <p:cNvPr id="7" name="CD7 Not Re not Mi am thanh">
            <a:hlinkClick r:id="" action="ppaction://media"/>
            <a:extLst>
              <a:ext uri="{FF2B5EF4-FFF2-40B4-BE49-F238E27FC236}">
                <a16:creationId xmlns="" xmlns:a16="http://schemas.microsoft.com/office/drawing/2014/main" id="{9746190D-FCD9-4102-BD11-7700C75DC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2438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35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7 Bai doc nhac 7 am thanh">
            <a:hlinkClick r:id="" action="ppaction://media"/>
            <a:extLst>
              <a:ext uri="{FF2B5EF4-FFF2-40B4-BE49-F238E27FC236}">
                <a16:creationId xmlns="" xmlns:a16="http://schemas.microsoft.com/office/drawing/2014/main" id="{8534FBFC-C538-4A4D-A046-15560CE126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7198"/>
            <a:ext cx="12123207" cy="628166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09800" y="198438"/>
            <a:ext cx="7620000" cy="9445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Nghe mẫu 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8648</TotalTime>
  <Words>255</Words>
  <Application>Microsoft Office PowerPoint</Application>
  <PresentationFormat>Custom</PresentationFormat>
  <Paragraphs>47</Paragraphs>
  <Slides>14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Giáo viên: Đỗ Thị Thu Hà Trường: THCS An Viên</vt:lpstr>
      <vt:lpstr>Chủ đề 7 HOÀ BÌNH</vt:lpstr>
      <vt:lpstr>PowerPoint Presentation</vt:lpstr>
      <vt:lpstr>PowerPoint Presentation</vt:lpstr>
      <vt:lpstr>PowerPoint Presentation</vt:lpstr>
      <vt:lpstr>Luyện tập tiết tấu</vt:lpstr>
      <vt:lpstr>PowerPoint Presentation</vt:lpstr>
      <vt:lpstr>Luyện đọc nốt Rê, nốt Mi</vt:lpstr>
      <vt:lpstr>Nghe mẫu </vt:lpstr>
      <vt:lpstr>Đọc từng nét nhạc (Bè 1)</vt:lpstr>
      <vt:lpstr>Đọc từng nét nhạc (Bè 2)</vt:lpstr>
      <vt:lpstr>Minh hoạ đọc nhạc từng bè và đọc ghép 2 bè </vt:lpstr>
      <vt:lpstr>Ghép bè từng nét nhạc</vt:lpstr>
      <vt:lpstr>Đọc nhạc hoàn chỉnh cả bài kết hợp gõ đệm theo phách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321</cp:revision>
  <dcterms:created xsi:type="dcterms:W3CDTF">2006-11-06T13:45:38Z</dcterms:created>
  <dcterms:modified xsi:type="dcterms:W3CDTF">2023-04-04T01:51:53Z</dcterms:modified>
</cp:coreProperties>
</file>