
<file path=[Content_Types].xml><?xml version="1.0" encoding="utf-8"?>
<Types xmlns="http://schemas.openxmlformats.org/package/2006/content-types">
  <Default Extension="png" ContentType="image/png"/>
  <Default Extension="bmp" ContentType="image/bmp"/>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0"/>
  </p:notesMasterIdLst>
  <p:sldIdLst>
    <p:sldId id="317" r:id="rId2"/>
    <p:sldId id="292" r:id="rId3"/>
    <p:sldId id="318" r:id="rId4"/>
    <p:sldId id="475" r:id="rId5"/>
    <p:sldId id="294" r:id="rId6"/>
    <p:sldId id="295" r:id="rId7"/>
    <p:sldId id="338" r:id="rId8"/>
    <p:sldId id="478" r:id="rId9"/>
    <p:sldId id="494" r:id="rId10"/>
    <p:sldId id="297" r:id="rId11"/>
    <p:sldId id="482" r:id="rId12"/>
    <p:sldId id="485" r:id="rId13"/>
    <p:sldId id="497" r:id="rId14"/>
    <p:sldId id="498" r:id="rId15"/>
    <p:sldId id="488" r:id="rId16"/>
    <p:sldId id="372" r:id="rId17"/>
    <p:sldId id="495" r:id="rId18"/>
    <p:sldId id="375" r:id="rId1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CC"/>
    <a:srgbClr val="009900"/>
    <a:srgbClr val="FFF1B3"/>
    <a:srgbClr val="EDF6F7"/>
    <a:srgbClr val="C8FFFF"/>
    <a:srgbClr val="FF7043"/>
    <a:srgbClr val="FF00FF"/>
    <a:srgbClr val="FF99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7" autoAdjust="0"/>
    <p:restoredTop sz="94356" autoAdjust="0"/>
  </p:normalViewPr>
  <p:slideViewPr>
    <p:cSldViewPr>
      <p:cViewPr varScale="1">
        <p:scale>
          <a:sx n="92" d="100"/>
          <a:sy n="92" d="100"/>
        </p:scale>
        <p:origin x="-462" y="-10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1/28/2023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extLst>
      <p:ext uri="{BB962C8B-B14F-4D97-AF65-F5344CB8AC3E}">
        <p14:creationId xmlns:p14="http://schemas.microsoft.com/office/powerpoint/2010/main" val="83740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25.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b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openxmlformats.org/officeDocument/2006/relationships/image" Target="../media/image14.png"/><Relationship Id="rId3" Type="http://schemas.microsoft.com/office/2007/relationships/media" Target="../media/media4.wav"/><Relationship Id="rId7" Type="http://schemas.microsoft.com/office/2007/relationships/media" Target="../media/media6.wav"/><Relationship Id="rId12" Type="http://schemas.openxmlformats.org/officeDocument/2006/relationships/image" Target="../media/image1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12.png"/><Relationship Id="rId5" Type="http://schemas.microsoft.com/office/2007/relationships/media" Target="../media/media5.wav"/><Relationship Id="rId15" Type="http://schemas.openxmlformats.org/officeDocument/2006/relationships/image" Target="../media/image16.png"/><Relationship Id="rId10" Type="http://schemas.openxmlformats.org/officeDocument/2006/relationships/image" Target="../media/image11.gif"/><Relationship Id="rId4" Type="http://schemas.openxmlformats.org/officeDocument/2006/relationships/audio" Target="../media/media4.wav"/><Relationship Id="rId9" Type="http://schemas.openxmlformats.org/officeDocument/2006/relationships/slideLayout" Target="../slideLayouts/slideLayout2.xml"/><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audio" Target="../media/media10.wav"/><Relationship Id="rId13" Type="http://schemas.openxmlformats.org/officeDocument/2006/relationships/image" Target="../media/image19.png"/><Relationship Id="rId3" Type="http://schemas.microsoft.com/office/2007/relationships/media" Target="../media/media8.wav"/><Relationship Id="rId7" Type="http://schemas.microsoft.com/office/2007/relationships/media" Target="../media/media10.wav"/><Relationship Id="rId12" Type="http://schemas.openxmlformats.org/officeDocument/2006/relationships/image" Target="../media/image18.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17.png"/><Relationship Id="rId5" Type="http://schemas.microsoft.com/office/2007/relationships/media" Target="../media/media9.wav"/><Relationship Id="rId15" Type="http://schemas.openxmlformats.org/officeDocument/2006/relationships/image" Target="../media/image16.png"/><Relationship Id="rId10" Type="http://schemas.openxmlformats.org/officeDocument/2006/relationships/image" Target="../media/image11.gif"/><Relationship Id="rId4" Type="http://schemas.openxmlformats.org/officeDocument/2006/relationships/audio" Target="../media/media8.wav"/><Relationship Id="rId9" Type="http://schemas.openxmlformats.org/officeDocument/2006/relationships/slideLayout" Target="../slideLayouts/slideLayout2.xml"/><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Đỗ</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Thị</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Hà</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70C0"/>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THCS </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An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Viên</a:t>
            </a:r>
            <a:endPar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7</a:t>
            </a:r>
          </a:p>
        </p:txBody>
      </p:sp>
    </p:spTree>
    <p:extLst>
      <p:ext uri="{BB962C8B-B14F-4D97-AF65-F5344CB8AC3E}">
        <p14:creationId xmlns:p14="http://schemas.microsoft.com/office/powerpoint/2010/main" val="3182148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ac Beat Mua Xuan BQ 1 lan">
            <a:hlinkClick r:id="" action="ppaction://media"/>
            <a:extLst>
              <a:ext uri="{FF2B5EF4-FFF2-40B4-BE49-F238E27FC236}">
                <a16:creationId xmlns:a16="http://schemas.microsoft.com/office/drawing/2014/main" xmlns="" id="{08859CE1-82FE-E58F-4D71-B10704FCA6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7350" y="502166"/>
            <a:ext cx="8724900" cy="6336784"/>
          </a:xfrm>
          <a:prstGeom prst="rect">
            <a:avLst/>
          </a:prstGeom>
        </p:spPr>
      </p:pic>
      <p:sp>
        <p:nvSpPr>
          <p:cNvPr id="2" name="Title 1"/>
          <p:cNvSpPr>
            <a:spLocks noGrp="1"/>
          </p:cNvSpPr>
          <p:nvPr>
            <p:ph type="title"/>
          </p:nvPr>
        </p:nvSpPr>
        <p:spPr>
          <a:xfrm>
            <a:off x="1905000" y="7620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380999"/>
            <a:ext cx="9048750" cy="732425"/>
          </a:xfrm>
        </p:spPr>
        <p:txBody>
          <a:bodyPr/>
          <a:lstStyle/>
          <a:p>
            <a:r>
              <a:rPr lang="en-US" sz="3200" b="1">
                <a:solidFill>
                  <a:srgbClr val="C00000"/>
                </a:solidFill>
              </a:rPr>
              <a:t>II. </a:t>
            </a:r>
            <a:r>
              <a:rPr lang="vi-VN" sz="3200" b="1">
                <a:solidFill>
                  <a:srgbClr val="C00000"/>
                </a:solidFill>
              </a:rPr>
              <a:t>Dấu nhắc lại, khung thay đổi, dấu quay lại</a:t>
            </a:r>
            <a:br>
              <a:rPr lang="vi-VN" sz="3200" b="1">
                <a:solidFill>
                  <a:srgbClr val="C00000"/>
                </a:solidFill>
              </a:rPr>
            </a:br>
            <a:endParaRPr lang="en-US" sz="3200" b="1" dirty="0">
              <a:solidFill>
                <a:srgbClr val="C00000"/>
              </a:solidFill>
            </a:endParaRPr>
          </a:p>
        </p:txBody>
      </p:sp>
      <p:sp>
        <p:nvSpPr>
          <p:cNvPr id="3" name="TextBox 2">
            <a:extLst>
              <a:ext uri="{FF2B5EF4-FFF2-40B4-BE49-F238E27FC236}">
                <a16:creationId xmlns:a16="http://schemas.microsoft.com/office/drawing/2014/main" xmlns="" id="{BA2A765E-BBEE-4B96-A875-6D07D37941DD}"/>
              </a:ext>
            </a:extLst>
          </p:cNvPr>
          <p:cNvSpPr txBox="1"/>
          <p:nvPr/>
        </p:nvSpPr>
        <p:spPr>
          <a:xfrm>
            <a:off x="4876800" y="990600"/>
            <a:ext cx="2286000" cy="5425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4000"/>
              </a:lnSpc>
            </a:pPr>
            <a:r>
              <a:rPr lang="en-US" sz="2800" b="1">
                <a:solidFill>
                  <a:srgbClr val="0000FF"/>
                </a:solidFill>
              </a:rPr>
              <a:t>1. Nhắc lại</a:t>
            </a:r>
            <a:endParaRPr lang="en-US" sz="2800">
              <a:solidFill>
                <a:srgbClr val="0000FF"/>
              </a:solidFill>
            </a:endParaRPr>
          </a:p>
        </p:txBody>
      </p:sp>
      <p:sp>
        <p:nvSpPr>
          <p:cNvPr id="25" name="TextBox 24">
            <a:extLst>
              <a:ext uri="{FF2B5EF4-FFF2-40B4-BE49-F238E27FC236}">
                <a16:creationId xmlns:a16="http://schemas.microsoft.com/office/drawing/2014/main" xmlns="" id="{2EACA103-54C7-4FDC-87B8-43FC732D726C}"/>
              </a:ext>
            </a:extLst>
          </p:cNvPr>
          <p:cNvSpPr txBox="1"/>
          <p:nvPr/>
        </p:nvSpPr>
        <p:spPr>
          <a:xfrm>
            <a:off x="1066800" y="1731656"/>
            <a:ext cx="2286000" cy="47814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lnSpc>
                <a:spcPct val="114000"/>
              </a:lnSpc>
              <a:buFont typeface="Wingdings" panose="05000000000000000000" pitchFamily="2" charset="2"/>
              <a:buChar char="Ø"/>
            </a:pPr>
            <a:r>
              <a:rPr lang="en-US" sz="2400" b="1">
                <a:solidFill>
                  <a:srgbClr val="0000FF"/>
                </a:solidFill>
              </a:rPr>
              <a:t>Ví dụ :</a:t>
            </a:r>
            <a:endParaRPr lang="en-US" sz="2400">
              <a:solidFill>
                <a:srgbClr val="0000FF"/>
              </a:solidFill>
            </a:endParaRPr>
          </a:p>
        </p:txBody>
      </p:sp>
      <p:sp>
        <p:nvSpPr>
          <p:cNvPr id="12" name="TextBox 11">
            <a:extLst>
              <a:ext uri="{FF2B5EF4-FFF2-40B4-BE49-F238E27FC236}">
                <a16:creationId xmlns:a16="http://schemas.microsoft.com/office/drawing/2014/main" xmlns="" id="{CDA27E8C-55F6-BDBF-4489-8E4E5CB12C96}"/>
              </a:ext>
            </a:extLst>
          </p:cNvPr>
          <p:cNvSpPr txBox="1"/>
          <p:nvPr/>
        </p:nvSpPr>
        <p:spPr>
          <a:xfrm>
            <a:off x="2910790" y="5181600"/>
            <a:ext cx="7909610" cy="830997"/>
          </a:xfrm>
          <a:prstGeom prst="rect">
            <a:avLst/>
          </a:prstGeom>
          <a:noFill/>
        </p:spPr>
        <p:txBody>
          <a:bodyPr wrap="square" rtlCol="0">
            <a:spAutoFit/>
          </a:bodyPr>
          <a:lstStyle/>
          <a:p>
            <a:pPr algn="just"/>
            <a:r>
              <a:rPr lang="vi-VN" sz="2400">
                <a:solidFill>
                  <a:srgbClr val="0000FF"/>
                </a:solidFill>
              </a:rPr>
              <a:t>– Dấu nhắc lại có kí hiệu và tác dụng như thế nào? </a:t>
            </a:r>
          </a:p>
          <a:p>
            <a:pPr algn="just"/>
            <a:endParaRPr lang="vi-VN" sz="2400">
              <a:solidFill>
                <a:srgbClr val="0000FF"/>
              </a:solidFill>
            </a:endParaRPr>
          </a:p>
        </p:txBody>
      </p:sp>
      <p:pic>
        <p:nvPicPr>
          <p:cNvPr id="19" name="Picture 18">
            <a:extLst>
              <a:ext uri="{FF2B5EF4-FFF2-40B4-BE49-F238E27FC236}">
                <a16:creationId xmlns:a16="http://schemas.microsoft.com/office/drawing/2014/main" xmlns="" id="{9CF77B36-4E27-4E91-5536-8F707E14D813}"/>
              </a:ext>
            </a:extLst>
          </p:cNvPr>
          <p:cNvPicPr>
            <a:picLocks noChangeAspect="1"/>
          </p:cNvPicPr>
          <p:nvPr/>
        </p:nvPicPr>
        <p:blipFill>
          <a:blip r:embed="rId4"/>
          <a:stretch>
            <a:fillRect/>
          </a:stretch>
        </p:blipFill>
        <p:spPr>
          <a:xfrm>
            <a:off x="1905000" y="5105400"/>
            <a:ext cx="857250" cy="754380"/>
          </a:xfrm>
          <a:prstGeom prst="rect">
            <a:avLst/>
          </a:prstGeom>
        </p:spPr>
      </p:pic>
      <p:pic>
        <p:nvPicPr>
          <p:cNvPr id="4" name="VD dau nhac lai">
            <a:hlinkClick r:id="" action="ppaction://media"/>
            <a:extLst>
              <a:ext uri="{FF2B5EF4-FFF2-40B4-BE49-F238E27FC236}">
                <a16:creationId xmlns:a16="http://schemas.microsoft.com/office/drawing/2014/main" xmlns="" id="{331E27CD-017D-7F11-8056-866708B1ADB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462" t="27878" r="10478"/>
          <a:stretch/>
        </p:blipFill>
        <p:spPr>
          <a:xfrm>
            <a:off x="2910790" y="2323703"/>
            <a:ext cx="6218020" cy="1714897"/>
          </a:xfrm>
          <a:prstGeom prst="rect">
            <a:avLst/>
          </a:prstGeom>
        </p:spPr>
      </p:pic>
    </p:spTree>
    <p:extLst>
      <p:ext uri="{BB962C8B-B14F-4D97-AF65-F5344CB8AC3E}">
        <p14:creationId xmlns:p14="http://schemas.microsoft.com/office/powerpoint/2010/main" val="314579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E196255-2CFB-DD40-240A-1D0D175F971C}"/>
              </a:ext>
            </a:extLst>
          </p:cNvPr>
          <p:cNvPicPr>
            <a:picLocks noChangeAspect="1"/>
          </p:cNvPicPr>
          <p:nvPr/>
        </p:nvPicPr>
        <p:blipFill rotWithShape="1">
          <a:blip r:embed="rId2"/>
          <a:srcRect r="20787"/>
          <a:stretch/>
        </p:blipFill>
        <p:spPr>
          <a:xfrm>
            <a:off x="737795" y="914400"/>
            <a:ext cx="8711005" cy="4419600"/>
          </a:xfrm>
          <a:prstGeom prst="rect">
            <a:avLst/>
          </a:prstGeom>
        </p:spPr>
      </p:pic>
      <p:pic>
        <p:nvPicPr>
          <p:cNvPr id="9" name="Picture 8">
            <a:extLst>
              <a:ext uri="{FF2B5EF4-FFF2-40B4-BE49-F238E27FC236}">
                <a16:creationId xmlns:a16="http://schemas.microsoft.com/office/drawing/2014/main" xmlns="" id="{32E59D67-1378-9D62-E197-B0DDB12BE22F}"/>
              </a:ext>
            </a:extLst>
          </p:cNvPr>
          <p:cNvPicPr>
            <a:picLocks noChangeAspect="1"/>
          </p:cNvPicPr>
          <p:nvPr/>
        </p:nvPicPr>
        <p:blipFill>
          <a:blip r:embed="rId3"/>
          <a:stretch>
            <a:fillRect/>
          </a:stretch>
        </p:blipFill>
        <p:spPr>
          <a:xfrm>
            <a:off x="9829800" y="1411115"/>
            <a:ext cx="1791060" cy="3426170"/>
          </a:xfrm>
          <a:prstGeom prst="rect">
            <a:avLst/>
          </a:prstGeom>
        </p:spPr>
      </p:pic>
    </p:spTree>
    <p:extLst>
      <p:ext uri="{BB962C8B-B14F-4D97-AF65-F5344CB8AC3E}">
        <p14:creationId xmlns:p14="http://schemas.microsoft.com/office/powerpoint/2010/main" val="91065168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A2A765E-BBEE-4B96-A875-6D07D37941DD}"/>
              </a:ext>
            </a:extLst>
          </p:cNvPr>
          <p:cNvSpPr txBox="1"/>
          <p:nvPr/>
        </p:nvSpPr>
        <p:spPr>
          <a:xfrm>
            <a:off x="4343400" y="990600"/>
            <a:ext cx="3200400" cy="5425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4000"/>
              </a:lnSpc>
            </a:pPr>
            <a:r>
              <a:rPr lang="en-US" sz="2800" b="1">
                <a:solidFill>
                  <a:srgbClr val="0000FF"/>
                </a:solidFill>
              </a:rPr>
              <a:t>2. Khung thay đổi</a:t>
            </a:r>
            <a:endParaRPr lang="en-US" sz="2800">
              <a:solidFill>
                <a:srgbClr val="0000FF"/>
              </a:solidFill>
            </a:endParaRPr>
          </a:p>
        </p:txBody>
      </p:sp>
      <p:sp>
        <p:nvSpPr>
          <p:cNvPr id="25" name="TextBox 24">
            <a:extLst>
              <a:ext uri="{FF2B5EF4-FFF2-40B4-BE49-F238E27FC236}">
                <a16:creationId xmlns:a16="http://schemas.microsoft.com/office/drawing/2014/main" xmlns="" id="{2EACA103-54C7-4FDC-87B8-43FC732D726C}"/>
              </a:ext>
            </a:extLst>
          </p:cNvPr>
          <p:cNvSpPr txBox="1"/>
          <p:nvPr/>
        </p:nvSpPr>
        <p:spPr>
          <a:xfrm>
            <a:off x="1066800" y="1731656"/>
            <a:ext cx="2286000" cy="47814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lnSpc>
                <a:spcPct val="114000"/>
              </a:lnSpc>
              <a:buFont typeface="Wingdings" panose="05000000000000000000" pitchFamily="2" charset="2"/>
              <a:buChar char="Ø"/>
            </a:pPr>
            <a:r>
              <a:rPr lang="en-US" sz="2400" b="1">
                <a:solidFill>
                  <a:srgbClr val="0000FF"/>
                </a:solidFill>
              </a:rPr>
              <a:t>Ví dụ :</a:t>
            </a:r>
            <a:endParaRPr lang="en-US" sz="2400">
              <a:solidFill>
                <a:srgbClr val="0000FF"/>
              </a:solidFill>
            </a:endParaRPr>
          </a:p>
        </p:txBody>
      </p:sp>
      <p:sp>
        <p:nvSpPr>
          <p:cNvPr id="12" name="TextBox 11">
            <a:extLst>
              <a:ext uri="{FF2B5EF4-FFF2-40B4-BE49-F238E27FC236}">
                <a16:creationId xmlns:a16="http://schemas.microsoft.com/office/drawing/2014/main" xmlns="" id="{CDA27E8C-55F6-BDBF-4489-8E4E5CB12C96}"/>
              </a:ext>
            </a:extLst>
          </p:cNvPr>
          <p:cNvSpPr txBox="1"/>
          <p:nvPr/>
        </p:nvSpPr>
        <p:spPr>
          <a:xfrm>
            <a:off x="2910790" y="5181600"/>
            <a:ext cx="7909610" cy="830997"/>
          </a:xfrm>
          <a:prstGeom prst="rect">
            <a:avLst/>
          </a:prstGeom>
          <a:noFill/>
        </p:spPr>
        <p:txBody>
          <a:bodyPr wrap="square" rtlCol="0">
            <a:spAutoFit/>
          </a:bodyPr>
          <a:lstStyle/>
          <a:p>
            <a:pPr algn="just"/>
            <a:r>
              <a:rPr lang="vi-VN" sz="2400">
                <a:solidFill>
                  <a:srgbClr val="0000FF"/>
                </a:solidFill>
              </a:rPr>
              <a:t>– </a:t>
            </a:r>
            <a:r>
              <a:rPr lang="en-US" sz="2400">
                <a:solidFill>
                  <a:srgbClr val="0000FF"/>
                </a:solidFill>
              </a:rPr>
              <a:t>Khung thay đổi</a:t>
            </a:r>
            <a:r>
              <a:rPr lang="vi-VN" sz="2400">
                <a:solidFill>
                  <a:srgbClr val="0000FF"/>
                </a:solidFill>
              </a:rPr>
              <a:t> có kí hiệu và tác dụng như thế nào? </a:t>
            </a:r>
          </a:p>
          <a:p>
            <a:pPr algn="just"/>
            <a:endParaRPr lang="vi-VN" sz="2400">
              <a:solidFill>
                <a:srgbClr val="0000FF"/>
              </a:solidFill>
            </a:endParaRPr>
          </a:p>
        </p:txBody>
      </p:sp>
      <p:pic>
        <p:nvPicPr>
          <p:cNvPr id="19" name="Picture 18">
            <a:extLst>
              <a:ext uri="{FF2B5EF4-FFF2-40B4-BE49-F238E27FC236}">
                <a16:creationId xmlns:a16="http://schemas.microsoft.com/office/drawing/2014/main" xmlns="" id="{9CF77B36-4E27-4E91-5536-8F707E14D813}"/>
              </a:ext>
            </a:extLst>
          </p:cNvPr>
          <p:cNvPicPr>
            <a:picLocks noChangeAspect="1"/>
          </p:cNvPicPr>
          <p:nvPr/>
        </p:nvPicPr>
        <p:blipFill>
          <a:blip r:embed="rId4"/>
          <a:stretch>
            <a:fillRect/>
          </a:stretch>
        </p:blipFill>
        <p:spPr>
          <a:xfrm>
            <a:off x="1905000" y="5105400"/>
            <a:ext cx="857250" cy="754380"/>
          </a:xfrm>
          <a:prstGeom prst="rect">
            <a:avLst/>
          </a:prstGeom>
        </p:spPr>
      </p:pic>
      <p:pic>
        <p:nvPicPr>
          <p:cNvPr id="7" name="VD Khung Thay Doi">
            <a:hlinkClick r:id="" action="ppaction://media"/>
            <a:extLst>
              <a:ext uri="{FF2B5EF4-FFF2-40B4-BE49-F238E27FC236}">
                <a16:creationId xmlns:a16="http://schemas.microsoft.com/office/drawing/2014/main" xmlns="" id="{5B1598E8-08DE-A8EC-32BB-85DAA3D58E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657" t="26521" r="10865"/>
          <a:stretch/>
        </p:blipFill>
        <p:spPr>
          <a:xfrm>
            <a:off x="3009900" y="2362200"/>
            <a:ext cx="6172200" cy="1747166"/>
          </a:xfrm>
          <a:prstGeom prst="rect">
            <a:avLst/>
          </a:prstGeom>
        </p:spPr>
      </p:pic>
    </p:spTree>
    <p:extLst>
      <p:ext uri="{BB962C8B-B14F-4D97-AF65-F5344CB8AC3E}">
        <p14:creationId xmlns:p14="http://schemas.microsoft.com/office/powerpoint/2010/main" val="1830822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DC9B63-D272-D62E-3E63-6277CAB1F19C}"/>
              </a:ext>
            </a:extLst>
          </p:cNvPr>
          <p:cNvPicPr>
            <a:picLocks noChangeAspect="1"/>
          </p:cNvPicPr>
          <p:nvPr/>
        </p:nvPicPr>
        <p:blipFill>
          <a:blip r:embed="rId2"/>
          <a:stretch>
            <a:fillRect/>
          </a:stretch>
        </p:blipFill>
        <p:spPr>
          <a:xfrm>
            <a:off x="1828800" y="533400"/>
            <a:ext cx="8343540" cy="3536936"/>
          </a:xfrm>
          <a:prstGeom prst="rect">
            <a:avLst/>
          </a:prstGeom>
        </p:spPr>
      </p:pic>
      <p:pic>
        <p:nvPicPr>
          <p:cNvPr id="5" name="Picture 4">
            <a:extLst>
              <a:ext uri="{FF2B5EF4-FFF2-40B4-BE49-F238E27FC236}">
                <a16:creationId xmlns:a16="http://schemas.microsoft.com/office/drawing/2014/main" xmlns="" id="{0BA80DED-3F28-21D3-19AE-F3DDC8C9DD2A}"/>
              </a:ext>
            </a:extLst>
          </p:cNvPr>
          <p:cNvPicPr>
            <a:picLocks noChangeAspect="1"/>
          </p:cNvPicPr>
          <p:nvPr/>
        </p:nvPicPr>
        <p:blipFill>
          <a:blip r:embed="rId3"/>
          <a:stretch>
            <a:fillRect/>
          </a:stretch>
        </p:blipFill>
        <p:spPr>
          <a:xfrm flipH="1">
            <a:off x="304800" y="2133600"/>
            <a:ext cx="1791060" cy="3426170"/>
          </a:xfrm>
          <a:prstGeom prst="rect">
            <a:avLst/>
          </a:prstGeom>
        </p:spPr>
      </p:pic>
    </p:spTree>
    <p:extLst>
      <p:ext uri="{BB962C8B-B14F-4D97-AF65-F5344CB8AC3E}">
        <p14:creationId xmlns:p14="http://schemas.microsoft.com/office/powerpoint/2010/main" val="387832508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A2A765E-BBEE-4B96-A875-6D07D37941DD}"/>
              </a:ext>
            </a:extLst>
          </p:cNvPr>
          <p:cNvSpPr txBox="1"/>
          <p:nvPr/>
        </p:nvSpPr>
        <p:spPr>
          <a:xfrm>
            <a:off x="3733800" y="838200"/>
            <a:ext cx="5029200" cy="5425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4000"/>
              </a:lnSpc>
            </a:pPr>
            <a:r>
              <a:rPr lang="en-US" sz="2800" b="1">
                <a:solidFill>
                  <a:srgbClr val="0000FF"/>
                </a:solidFill>
              </a:rPr>
              <a:t>3. Dấu quay lại (Dấu Segno)</a:t>
            </a:r>
            <a:endParaRPr lang="en-US" sz="2800">
              <a:solidFill>
                <a:srgbClr val="0000FF"/>
              </a:solidFill>
            </a:endParaRPr>
          </a:p>
        </p:txBody>
      </p:sp>
      <p:pic>
        <p:nvPicPr>
          <p:cNvPr id="13" name="Picture 12">
            <a:extLst>
              <a:ext uri="{FF2B5EF4-FFF2-40B4-BE49-F238E27FC236}">
                <a16:creationId xmlns:a16="http://schemas.microsoft.com/office/drawing/2014/main" xmlns="" id="{41137932-0CF5-2BE4-8AF4-99E99BA7CD4B}"/>
              </a:ext>
            </a:extLst>
          </p:cNvPr>
          <p:cNvPicPr>
            <a:picLocks noChangeAspect="1"/>
          </p:cNvPicPr>
          <p:nvPr/>
        </p:nvPicPr>
        <p:blipFill>
          <a:blip r:embed="rId2"/>
          <a:stretch>
            <a:fillRect/>
          </a:stretch>
        </p:blipFill>
        <p:spPr>
          <a:xfrm>
            <a:off x="2361657" y="1981200"/>
            <a:ext cx="7773485" cy="2578206"/>
          </a:xfrm>
          <a:prstGeom prst="rect">
            <a:avLst/>
          </a:prstGeom>
        </p:spPr>
      </p:pic>
      <p:pic>
        <p:nvPicPr>
          <p:cNvPr id="14" name="Picture 13">
            <a:extLst>
              <a:ext uri="{FF2B5EF4-FFF2-40B4-BE49-F238E27FC236}">
                <a16:creationId xmlns:a16="http://schemas.microsoft.com/office/drawing/2014/main" xmlns="" id="{9A85905D-99A4-17CC-0516-5A3D3F18B4BD}"/>
              </a:ext>
            </a:extLst>
          </p:cNvPr>
          <p:cNvPicPr>
            <a:picLocks noChangeAspect="1"/>
          </p:cNvPicPr>
          <p:nvPr/>
        </p:nvPicPr>
        <p:blipFill>
          <a:blip r:embed="rId3"/>
          <a:stretch>
            <a:fillRect/>
          </a:stretch>
        </p:blipFill>
        <p:spPr>
          <a:xfrm flipH="1">
            <a:off x="240398" y="1557218"/>
            <a:ext cx="1791060" cy="3426170"/>
          </a:xfrm>
          <a:prstGeom prst="rect">
            <a:avLst/>
          </a:prstGeom>
        </p:spPr>
      </p:pic>
    </p:spTree>
    <p:extLst>
      <p:ext uri="{BB962C8B-B14F-4D97-AF65-F5344CB8AC3E}">
        <p14:creationId xmlns:p14="http://schemas.microsoft.com/office/powerpoint/2010/main" val="127248594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xmlns="" id="{722AABC8-338F-4925-8968-17077A164B6C}"/>
              </a:ext>
            </a:extLst>
          </p:cNvPr>
          <p:cNvSpPr>
            <a:spLocks noGrp="1"/>
          </p:cNvSpPr>
          <p:nvPr>
            <p:ph type="title"/>
          </p:nvPr>
        </p:nvSpPr>
        <p:spPr>
          <a:xfrm>
            <a:off x="3962400" y="762000"/>
            <a:ext cx="3962400" cy="457200"/>
          </a:xfrm>
        </p:spPr>
        <p:txBody>
          <a:bodyPr/>
          <a:lstStyle/>
          <a:p>
            <a:r>
              <a:rPr lang="en-US" sz="3200" b="1">
                <a:solidFill>
                  <a:srgbClr val="00B050"/>
                </a:solidFill>
                <a:cs typeface="Times New Roman" panose="02020603050405020304" pitchFamily="18" charset="0"/>
              </a:rPr>
              <a:t>Thảo luận nhóm</a:t>
            </a:r>
          </a:p>
        </p:txBody>
      </p:sp>
      <p:pic>
        <p:nvPicPr>
          <p:cNvPr id="54" name="Picture 4" descr="https://tuannguyenweb.files.wordpress.com/2017/05/8209cd50d6a29bf52a674ca37df94565_students-group-work-by-pietluk-children-group-work-clipart_2213-1650.png?w=1075">
            <a:extLst>
              <a:ext uri="{FF2B5EF4-FFF2-40B4-BE49-F238E27FC236}">
                <a16:creationId xmlns:a16="http://schemas.microsoft.com/office/drawing/2014/main" xmlns="" id="{7F4112E5-77FE-4F2E-B0FA-2B99ECD1A0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3429000"/>
            <a:ext cx="2362200" cy="1761726"/>
          </a:xfrm>
          <a:prstGeom prst="rect">
            <a:avLst/>
          </a:prstGeom>
          <a:noFill/>
          <a:ln w="3175">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F49B2F4-B5AC-EC05-766C-00FAB9944C4A}"/>
              </a:ext>
            </a:extLst>
          </p:cNvPr>
          <p:cNvSpPr txBox="1"/>
          <p:nvPr/>
        </p:nvSpPr>
        <p:spPr>
          <a:xfrm>
            <a:off x="1447800" y="1740618"/>
            <a:ext cx="9220200" cy="1002582"/>
          </a:xfrm>
          <a:prstGeom prst="rect">
            <a:avLst/>
          </a:prstGeom>
          <a:noFill/>
        </p:spPr>
        <p:txBody>
          <a:bodyPr wrap="square" rtlCol="0">
            <a:spAutoFit/>
          </a:bodyPr>
          <a:lstStyle/>
          <a:p>
            <a:pPr>
              <a:lnSpc>
                <a:spcPct val="130000"/>
              </a:lnSpc>
              <a:spcBef>
                <a:spcPts val="600"/>
              </a:spcBef>
              <a:spcAft>
                <a:spcPts val="600"/>
              </a:spcAft>
            </a:pPr>
            <a:r>
              <a:rPr lang="vi-VN" sz="2400">
                <a:solidFill>
                  <a:srgbClr val="0000FF"/>
                </a:solidFill>
              </a:rPr>
              <a:t>– </a:t>
            </a:r>
            <a:r>
              <a:rPr lang="en-US" sz="2400">
                <a:solidFill>
                  <a:srgbClr val="0000FF"/>
                </a:solidFill>
              </a:rPr>
              <a:t>Dựa vào các kí hiệu, hãy cho biết bài hát </a:t>
            </a:r>
            <a:r>
              <a:rPr lang="en-US" sz="2400" i="1">
                <a:solidFill>
                  <a:srgbClr val="C00000"/>
                </a:solidFill>
              </a:rPr>
              <a:t>Một mùa xuân nho nhỏ </a:t>
            </a:r>
            <a:r>
              <a:rPr lang="en-US" sz="2400">
                <a:solidFill>
                  <a:srgbClr val="0000FF"/>
                </a:solidFill>
              </a:rPr>
              <a:t>cần được hát theo trình tự như thế nào.</a:t>
            </a:r>
            <a:endParaRPr lang="vi-VN" sz="2400">
              <a:solidFill>
                <a:srgbClr val="0000FF"/>
              </a:solidFill>
            </a:endParaRPr>
          </a:p>
        </p:txBody>
      </p:sp>
    </p:spTree>
    <p:extLst>
      <p:ext uri="{BB962C8B-B14F-4D97-AF65-F5344CB8AC3E}">
        <p14:creationId xmlns:p14="http://schemas.microsoft.com/office/powerpoint/2010/main" val="228892012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21971C20-65E5-43A5-A71C-73B362A745CB}"/>
              </a:ext>
            </a:extLst>
          </p:cNvPr>
          <p:cNvSpPr>
            <a:spLocks noGrp="1"/>
          </p:cNvSpPr>
          <p:nvPr>
            <p:ph type="title"/>
          </p:nvPr>
        </p:nvSpPr>
        <p:spPr>
          <a:xfrm>
            <a:off x="3276600" y="228600"/>
            <a:ext cx="5715000" cy="715962"/>
          </a:xfrm>
        </p:spPr>
        <p:txBody>
          <a:bodyPr/>
          <a:lstStyle/>
          <a:p>
            <a:r>
              <a:rPr lang="en-US" sz="3200" b="1">
                <a:solidFill>
                  <a:srgbClr val="C00000"/>
                </a:solidFill>
                <a:latin typeface="+mn-lt"/>
                <a:cs typeface="Times New Roman" panose="02020603050405020304" pitchFamily="18" charset="0"/>
              </a:rPr>
              <a:t>III.</a:t>
            </a:r>
            <a:r>
              <a:rPr lang="vi-VN" sz="3200" b="1">
                <a:solidFill>
                  <a:srgbClr val="C00000"/>
                </a:solidFill>
                <a:latin typeface="+mn-lt"/>
                <a:cs typeface="Times New Roman" panose="02020603050405020304" pitchFamily="18" charset="0"/>
              </a:rPr>
              <a:t> </a:t>
            </a:r>
            <a:r>
              <a:rPr lang="en-US" sz="3200" b="1">
                <a:solidFill>
                  <a:srgbClr val="C00000"/>
                </a:solidFill>
                <a:latin typeface="+mn-lt"/>
                <a:cs typeface="Times New Roman" panose="02020603050405020304" pitchFamily="18" charset="0"/>
              </a:rPr>
              <a:t>Trải nghiệm và khám phá</a:t>
            </a:r>
            <a:endParaRPr lang="en-US" sz="3200" b="1" i="1" dirty="0">
              <a:solidFill>
                <a:srgbClr val="C00000"/>
              </a:solidFill>
              <a:latin typeface="+mn-lt"/>
              <a:cs typeface="Times New Roman" panose="02020603050405020304" pitchFamily="18" charset="0"/>
            </a:endParaRPr>
          </a:p>
        </p:txBody>
      </p:sp>
      <p:pic>
        <p:nvPicPr>
          <p:cNvPr id="3" name="Picture 2">
            <a:extLst>
              <a:ext uri="{FF2B5EF4-FFF2-40B4-BE49-F238E27FC236}">
                <a16:creationId xmlns:a16="http://schemas.microsoft.com/office/drawing/2014/main" xmlns="" id="{D4326D13-7D2E-5D19-CC4A-BB6532ED2994}"/>
              </a:ext>
            </a:extLst>
          </p:cNvPr>
          <p:cNvPicPr>
            <a:picLocks noChangeAspect="1"/>
          </p:cNvPicPr>
          <p:nvPr/>
        </p:nvPicPr>
        <p:blipFill>
          <a:blip r:embed="rId2"/>
          <a:stretch>
            <a:fillRect/>
          </a:stretch>
        </p:blipFill>
        <p:spPr>
          <a:xfrm>
            <a:off x="1447800" y="1183599"/>
            <a:ext cx="9132894" cy="3388401"/>
          </a:xfrm>
          <a:prstGeom prst="rect">
            <a:avLst/>
          </a:prstGeom>
        </p:spPr>
      </p:pic>
      <p:pic>
        <p:nvPicPr>
          <p:cNvPr id="2" name="Picture 1">
            <a:extLst>
              <a:ext uri="{FF2B5EF4-FFF2-40B4-BE49-F238E27FC236}">
                <a16:creationId xmlns:a16="http://schemas.microsoft.com/office/drawing/2014/main" xmlns="" id="{407BF8AC-6305-DF39-4257-C36BF1FC8664}"/>
              </a:ext>
            </a:extLst>
          </p:cNvPr>
          <p:cNvPicPr>
            <a:picLocks noChangeAspect="1"/>
          </p:cNvPicPr>
          <p:nvPr/>
        </p:nvPicPr>
        <p:blipFill rotWithShape="1">
          <a:blip r:embed="rId3"/>
          <a:srcRect l="13125" t="25555" r="47500" b="62222"/>
          <a:stretch/>
        </p:blipFill>
        <p:spPr>
          <a:xfrm>
            <a:off x="1758153" y="5179546"/>
            <a:ext cx="8751894" cy="1528108"/>
          </a:xfrm>
          <a:prstGeom prst="rect">
            <a:avLst/>
          </a:prstGeom>
        </p:spPr>
      </p:pic>
      <p:pic>
        <p:nvPicPr>
          <p:cNvPr id="4" name="Picture 3">
            <a:extLst>
              <a:ext uri="{FF2B5EF4-FFF2-40B4-BE49-F238E27FC236}">
                <a16:creationId xmlns:a16="http://schemas.microsoft.com/office/drawing/2014/main" xmlns="" id="{9382D19C-3E1F-3952-B80F-2388F1144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893756" y="4820601"/>
            <a:ext cx="240983" cy="513398"/>
          </a:xfrm>
          <a:prstGeom prst="rect">
            <a:avLst/>
          </a:prstGeom>
        </p:spPr>
      </p:pic>
    </p:spTree>
    <p:extLst>
      <p:ext uri="{BB962C8B-B14F-4D97-AF65-F5344CB8AC3E}">
        <p14:creationId xmlns:p14="http://schemas.microsoft.com/office/powerpoint/2010/main" val="1926446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6" presetClass="entr" presetSubtype="4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outHorizont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667000" y="2179639"/>
            <a:ext cx="7239000" cy="1020762"/>
          </a:xfrm>
        </p:spPr>
        <p:txBody>
          <a:bodyPr/>
          <a:lstStyle/>
          <a:p>
            <a:pPr>
              <a:buFont typeface="Arial" panose="020B0604020202020204" pitchFamily="34" charset="0"/>
              <a:buChar char="•"/>
            </a:pPr>
            <a:r>
              <a:rPr lang="en-US" sz="2800">
                <a:solidFill>
                  <a:srgbClr val="0000FF"/>
                </a:solidFill>
              </a:rPr>
              <a:t>Tập hát bài </a:t>
            </a:r>
            <a:r>
              <a:rPr lang="en-US" sz="2800" i="1">
                <a:solidFill>
                  <a:srgbClr val="C00000"/>
                </a:solidFill>
              </a:rPr>
              <a:t>Mùa xuân</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48616"/>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5</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MÙA XUÂN </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685800" y="1905000"/>
            <a:ext cx="10820400" cy="4191000"/>
          </a:xfrm>
        </p:spPr>
        <p:txBody>
          <a:bodyPr/>
          <a:lstStyle/>
          <a:p>
            <a:pPr algn="just">
              <a:spcAft>
                <a:spcPts val="300"/>
              </a:spcAft>
            </a:pPr>
            <a:r>
              <a:rPr lang="en-US" sz="2800" b="1">
                <a:solidFill>
                  <a:srgbClr val="0000FF"/>
                </a:solidFill>
                <a:latin typeface="+mj-lt"/>
                <a:cs typeface="Times New Roman" panose="02020603050405020304" pitchFamily="18" charset="0"/>
              </a:rPr>
              <a:t>– Hát</a:t>
            </a:r>
            <a:r>
              <a:rPr lang="vi-VN" sz="2800" b="1">
                <a:solidFill>
                  <a:srgbClr val="0000FF"/>
                </a:solidFill>
                <a:latin typeface="+mj-lt"/>
                <a:cs typeface="Times New Roman" panose="02020603050405020304" pitchFamily="18" charset="0"/>
              </a:rPr>
              <a:t>: </a:t>
            </a:r>
            <a:r>
              <a:rPr lang="en-US" sz="2800" b="1">
                <a:solidFill>
                  <a:srgbClr val="0000FF"/>
                </a:solidFill>
                <a:latin typeface="+mj-lt"/>
                <a:cs typeface="Times New Roman" panose="02020603050405020304" pitchFamily="18" charset="0"/>
              </a:rPr>
              <a:t>bài </a:t>
            </a:r>
            <a:r>
              <a:rPr lang="vi-VN" sz="2800" b="1" i="1">
                <a:solidFill>
                  <a:srgbClr val="C00000"/>
                </a:solidFill>
                <a:latin typeface="+mj-lt"/>
                <a:cs typeface="Times New Roman" panose="02020603050405020304" pitchFamily="18" charset="0"/>
              </a:rPr>
              <a:t>Mùa xuân</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Nghe nhạc: </a:t>
            </a:r>
            <a:r>
              <a:rPr lang="en-US" sz="2800" b="1">
                <a:solidFill>
                  <a:srgbClr val="0000FF"/>
                </a:solidFill>
                <a:latin typeface="+mj-lt"/>
                <a:cs typeface="Times New Roman" panose="02020603050405020304" pitchFamily="18" charset="0"/>
              </a:rPr>
              <a:t>tác phẩm </a:t>
            </a:r>
            <a:r>
              <a:rPr lang="en-US" sz="2800" b="1" i="1">
                <a:solidFill>
                  <a:srgbClr val="C00000"/>
                </a:solidFill>
                <a:latin typeface="+mj-lt"/>
                <a:cs typeface="Times New Roman" panose="02020603050405020304" pitchFamily="18" charset="0"/>
              </a:rPr>
              <a:t>Một mùa xuân nho nhỏ</a:t>
            </a:r>
          </a:p>
          <a:p>
            <a:pPr algn="just">
              <a:spcAft>
                <a:spcPts val="300"/>
              </a:spcAft>
            </a:pPr>
            <a:r>
              <a:rPr lang="vi-VN" sz="2800" b="1">
                <a:solidFill>
                  <a:srgbClr val="0000FF"/>
                </a:solidFill>
                <a:latin typeface="+mj-lt"/>
                <a:cs typeface="Times New Roman" panose="02020603050405020304" pitchFamily="18" charset="0"/>
              </a:rPr>
              <a:t>– Đọc nhạc:</a:t>
            </a:r>
            <a:r>
              <a:rPr lang="en-US" sz="2800" b="1">
                <a:solidFill>
                  <a:srgbClr val="0000FF"/>
                </a:solidFill>
                <a:latin typeface="+mj-lt"/>
                <a:cs typeface="Times New Roman" panose="02020603050405020304" pitchFamily="18" charset="0"/>
              </a:rPr>
              <a:t> </a:t>
            </a:r>
            <a:r>
              <a:rPr lang="vi-VN" sz="2800" b="1">
                <a:solidFill>
                  <a:srgbClr val="C00000"/>
                </a:solidFill>
                <a:latin typeface="+mj-lt"/>
                <a:cs typeface="Times New Roman" panose="02020603050405020304" pitchFamily="18" charset="0"/>
              </a:rPr>
              <a:t>Luyện đọc quãng theo mẫu; </a:t>
            </a:r>
            <a:r>
              <a:rPr lang="vi-VN" sz="2800" b="1" i="1">
                <a:solidFill>
                  <a:srgbClr val="C00000"/>
                </a:solidFill>
                <a:latin typeface="+mj-lt"/>
                <a:cs typeface="Times New Roman" panose="02020603050405020304" pitchFamily="18" charset="0"/>
              </a:rPr>
              <a:t>Bài đọc nhạc số 5 </a:t>
            </a:r>
            <a:endParaRPr lang="en-US" sz="2800" b="1" i="1">
              <a:solidFill>
                <a:srgbClr val="C00000"/>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Nhạc cụ: </a:t>
            </a:r>
            <a:r>
              <a:rPr lang="vi-VN" sz="2800" b="1" i="1">
                <a:solidFill>
                  <a:srgbClr val="C00000"/>
                </a:solidFill>
                <a:latin typeface="+mj-lt"/>
                <a:cs typeface="Times New Roman" panose="02020603050405020304" pitchFamily="18" charset="0"/>
              </a:rPr>
              <a:t>Thể hiện tiết tấu; Hoà tấu</a:t>
            </a:r>
            <a:endParaRPr lang="en-US" sz="2800" b="1" i="1">
              <a:solidFill>
                <a:srgbClr val="C00000"/>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a:t>
            </a:r>
            <a:r>
              <a:rPr lang="en-US" sz="2800" b="1">
                <a:solidFill>
                  <a:srgbClr val="0000FF"/>
                </a:solidFill>
                <a:latin typeface="+mj-lt"/>
                <a:cs typeface="Times New Roman" panose="02020603050405020304" pitchFamily="18" charset="0"/>
              </a:rPr>
              <a:t>Lí thuyết</a:t>
            </a:r>
            <a:r>
              <a:rPr lang="vi-VN" sz="2800" b="1">
                <a:solidFill>
                  <a:srgbClr val="0000FF"/>
                </a:solidFill>
                <a:latin typeface="+mj-lt"/>
                <a:cs typeface="Times New Roman" panose="02020603050405020304" pitchFamily="18" charset="0"/>
              </a:rPr>
              <a:t> âm nhạc:</a:t>
            </a:r>
            <a:r>
              <a:rPr lang="en-US" sz="2800" b="1">
                <a:solidFill>
                  <a:srgbClr val="0000FF"/>
                </a:solidFill>
                <a:latin typeface="+mj-lt"/>
                <a:cs typeface="Times New Roman" panose="02020603050405020304" pitchFamily="18" charset="0"/>
              </a:rPr>
              <a:t> </a:t>
            </a:r>
            <a:r>
              <a:rPr lang="en-US" sz="2800" b="1">
                <a:solidFill>
                  <a:srgbClr val="C00000"/>
                </a:solidFill>
                <a:latin typeface="+mj-lt"/>
                <a:cs typeface="Times New Roman" panose="02020603050405020304" pitchFamily="18" charset="0"/>
              </a:rPr>
              <a:t>Dấu nhắc lại, khung thay đổi, dấu quay lại</a:t>
            </a:r>
            <a:endParaRPr lang="vi-VN" sz="2800" b="1">
              <a:solidFill>
                <a:srgbClr val="C00000"/>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Thường thức âm nhạc: </a:t>
            </a:r>
            <a:r>
              <a:rPr lang="nl-NL" sz="2800" b="1">
                <a:solidFill>
                  <a:srgbClr val="C00000"/>
                </a:solidFill>
                <a:latin typeface="+mj-lt"/>
                <a:cs typeface="Times New Roman" panose="02020603050405020304" pitchFamily="18" charset="0"/>
              </a:rPr>
              <a:t>Nhạc sĩ Trần Hoàn</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Trải nghiệm và khám phá: </a:t>
            </a:r>
            <a:r>
              <a:rPr lang="vi-VN" sz="2800" b="1">
                <a:solidFill>
                  <a:srgbClr val="C00000"/>
                </a:solidFill>
                <a:latin typeface="+mj-lt"/>
                <a:cs typeface="Times New Roman" panose="02020603050405020304" pitchFamily="18" charset="0"/>
              </a:rPr>
              <a:t>Sử dụng dấu nhắc lại và khung thay đổi để chép nhạc; Thể hiện bài tập tiết tấu bằng các động tác cơ thể</a:t>
            </a: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76200"/>
            <a:ext cx="1727200" cy="1930400"/>
          </a:xfrm>
          <a:prstGeom prst="rect">
            <a:avLst/>
          </a:prstGeom>
        </p:spPr>
      </p:pic>
    </p:spTree>
    <p:extLst>
      <p:ext uri="{BB962C8B-B14F-4D97-AF65-F5344CB8AC3E}">
        <p14:creationId xmlns:p14="http://schemas.microsoft.com/office/powerpoint/2010/main" val="275434925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533401"/>
            <a:ext cx="7772400" cy="1470025"/>
          </a:xfrm>
        </p:spPr>
        <p:txBody>
          <a:bodyPr/>
          <a:lstStyle/>
          <a:p>
            <a:r>
              <a:rPr lang="en-US" sz="4000" b="1">
                <a:solidFill>
                  <a:srgbClr val="0000FF"/>
                </a:solidFill>
                <a:effectLst>
                  <a:outerShdw blurRad="38100" dist="38100" dir="2700000" algn="tl">
                    <a:srgbClr val="000000">
                      <a:alpha val="43137"/>
                    </a:srgbClr>
                  </a:outerShdw>
                </a:effectLst>
              </a:rPr>
              <a:t>Chủ đề 5</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MÙA XUÂN</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1752600" y="2548991"/>
            <a:ext cx="8686800" cy="2327809"/>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Hát bài </a:t>
            </a:r>
            <a:r>
              <a:rPr lang="vi-VN" sz="3200" b="1" i="1">
                <a:solidFill>
                  <a:srgbClr val="C00000"/>
                </a:solidFill>
                <a:latin typeface="+mj-lt"/>
                <a:cs typeface="Times New Roman" panose="02020603050405020304" pitchFamily="18" charset="0"/>
              </a:rPr>
              <a:t>Mùa xuân</a:t>
            </a:r>
            <a:endParaRPr lang="en-US" sz="3200" b="1" i="1">
              <a:solidFill>
                <a:srgbClr val="C00000"/>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Dấu nhắc lại, khung thay đổi, dấu quay lại</a:t>
            </a:r>
            <a:endParaRPr lang="en-US" dirty="0">
              <a:solidFill>
                <a:srgbClr val="C00000"/>
              </a:solidFill>
              <a:latin typeface="+mj-lt"/>
              <a:cs typeface="Times New Roman" panose="02020603050405020304" pitchFamily="18" charset="0"/>
            </a:endParaRPr>
          </a:p>
          <a:p>
            <a:pPr algn="just"/>
            <a:r>
              <a:rPr lang="en-US" b="1">
                <a:solidFill>
                  <a:srgbClr val="C00000"/>
                </a:solidFill>
                <a:latin typeface="+mj-lt"/>
                <a:cs typeface="Times New Roman" panose="02020603050405020304" pitchFamily="18" charset="0"/>
              </a:rPr>
              <a:t>– Trải nghiệm và khám phá</a:t>
            </a:r>
            <a:endParaRPr lang="en-US" dirty="0">
              <a:solidFill>
                <a:srgbClr val="C00000"/>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extLst>
      <p:ext uri="{BB962C8B-B14F-4D97-AF65-F5344CB8AC3E}">
        <p14:creationId xmlns:p14="http://schemas.microsoft.com/office/powerpoint/2010/main" val="2661451045"/>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xmlns="" id="{2A9CA897-3851-4F7C-804A-D4BE3202469E}"/>
              </a:ext>
            </a:extLst>
          </p:cNvPr>
          <p:cNvPicPr>
            <a:picLocks noChangeAspect="1"/>
          </p:cNvPicPr>
          <p:nvPr/>
        </p:nvPicPr>
        <p:blipFill rotWithShape="1">
          <a:blip r:embed="rId2"/>
          <a:srcRect l="8750" t="12223" r="33750" b="11111"/>
          <a:stretch/>
        </p:blipFill>
        <p:spPr>
          <a:xfrm>
            <a:off x="2008632" y="563562"/>
            <a:ext cx="8202168" cy="6151572"/>
          </a:xfrm>
          <a:prstGeom prst="rect">
            <a:avLst/>
          </a:prstGeom>
        </p:spPr>
      </p:pic>
    </p:spTree>
    <p:extLst>
      <p:ext uri="{BB962C8B-B14F-4D97-AF65-F5344CB8AC3E}">
        <p14:creationId xmlns:p14="http://schemas.microsoft.com/office/powerpoint/2010/main" val="4124462508"/>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03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457200" y="1295400"/>
            <a:ext cx="4800600" cy="3657600"/>
          </a:xfrm>
        </p:spPr>
        <p:txBody>
          <a:bodyPr/>
          <a:lstStyle/>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Concerto </a:t>
            </a:r>
            <a:r>
              <a:rPr lang="vi-VN" sz="2000" i="1">
                <a:solidFill>
                  <a:srgbClr val="0000FF"/>
                </a:solidFill>
                <a:effectLst/>
                <a:latin typeface="+mj-lt"/>
                <a:ea typeface="Calibri" panose="020F0502020204030204" pitchFamily="34" charset="0"/>
                <a:cs typeface="Times New Roman" panose="02020603050405020304" pitchFamily="18" charset="0"/>
              </a:rPr>
              <a:t>Mùa xuân </a:t>
            </a:r>
            <a:r>
              <a:rPr lang="vi-VN" sz="2000">
                <a:solidFill>
                  <a:srgbClr val="0000FF"/>
                </a:solidFill>
                <a:effectLst/>
                <a:latin typeface="+mj-lt"/>
                <a:ea typeface="Calibri" panose="020F0502020204030204" pitchFamily="34" charset="0"/>
                <a:cs typeface="Times New Roman" panose="02020603050405020304" pitchFamily="18" charset="0"/>
              </a:rPr>
              <a:t>viết cho violin và dàn nhạc là bản thứ nhất trong bộ bốn concerto </a:t>
            </a:r>
            <a:r>
              <a:rPr lang="vi-VN" sz="2000" i="1">
                <a:solidFill>
                  <a:srgbClr val="0000FF"/>
                </a:solidFill>
                <a:effectLst/>
                <a:latin typeface="+mj-lt"/>
                <a:ea typeface="Calibri" panose="020F0502020204030204" pitchFamily="34" charset="0"/>
                <a:cs typeface="Times New Roman" panose="02020603050405020304" pitchFamily="18" charset="0"/>
              </a:rPr>
              <a:t>Bốn mùa </a:t>
            </a:r>
            <a:r>
              <a:rPr lang="vi-VN" sz="2000">
                <a:solidFill>
                  <a:srgbClr val="0000FF"/>
                </a:solidFill>
                <a:effectLst/>
                <a:latin typeface="+mj-lt"/>
                <a:ea typeface="Calibri" panose="020F0502020204030204" pitchFamily="34" charset="0"/>
                <a:cs typeface="Times New Roman" panose="02020603050405020304" pitchFamily="18" charset="0"/>
              </a:rPr>
              <a:t>của nhà soạn nhạc người Ý Antonio Vivaldi (1678 – 1741).</a:t>
            </a:r>
          </a:p>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Bài hát </a:t>
            </a:r>
            <a:r>
              <a:rPr lang="vi-VN" sz="2000" i="1">
                <a:solidFill>
                  <a:srgbClr val="C00000"/>
                </a:solidFill>
                <a:effectLst/>
                <a:latin typeface="+mj-lt"/>
                <a:ea typeface="Calibri" panose="020F0502020204030204" pitchFamily="34" charset="0"/>
                <a:cs typeface="Times New Roman" panose="02020603050405020304" pitchFamily="18" charset="0"/>
              </a:rPr>
              <a:t>Mùa xuân </a:t>
            </a:r>
            <a:r>
              <a:rPr lang="vi-VN" sz="2000">
                <a:solidFill>
                  <a:srgbClr val="0000FF"/>
                </a:solidFill>
                <a:effectLst/>
                <a:latin typeface="+mj-lt"/>
                <a:ea typeface="Calibri" panose="020F0502020204030204" pitchFamily="34" charset="0"/>
                <a:cs typeface="Times New Roman" panose="02020603050405020304" pitchFamily="18" charset="0"/>
              </a:rPr>
              <a:t>được hai nhạc sĩ Lại Thị Phương Thảo và Nguyễn Mai Anh soạn lời ca bằng tiếng Việt phỏng theo trích đoạn giai điệu bản concerto </a:t>
            </a:r>
            <a:r>
              <a:rPr lang="vi-VN" sz="2000" i="1">
                <a:solidFill>
                  <a:srgbClr val="0000FF"/>
                </a:solidFill>
                <a:effectLst/>
                <a:latin typeface="+mj-lt"/>
                <a:ea typeface="Calibri" panose="020F0502020204030204" pitchFamily="34" charset="0"/>
                <a:cs typeface="Times New Roman" panose="02020603050405020304" pitchFamily="18" charset="0"/>
              </a:rPr>
              <a:t>Mùa xuân </a:t>
            </a:r>
            <a:r>
              <a:rPr lang="vi-VN" sz="2000">
                <a:solidFill>
                  <a:srgbClr val="0000FF"/>
                </a:solidFill>
                <a:effectLst/>
                <a:latin typeface="+mj-lt"/>
                <a:ea typeface="Calibri" panose="020F0502020204030204" pitchFamily="34" charset="0"/>
                <a:cs typeface="Times New Roman" panose="02020603050405020304" pitchFamily="18" charset="0"/>
              </a:rPr>
              <a:t>(</a:t>
            </a:r>
            <a:r>
              <a:rPr lang="vi-VN" sz="2000" i="1">
                <a:solidFill>
                  <a:srgbClr val="0000FF"/>
                </a:solidFill>
                <a:effectLst/>
                <a:latin typeface="+mj-lt"/>
                <a:ea typeface="Calibri" panose="020F0502020204030204" pitchFamily="34" charset="0"/>
                <a:cs typeface="Times New Roman" panose="02020603050405020304" pitchFamily="18" charset="0"/>
              </a:rPr>
              <a:t>Spring</a:t>
            </a:r>
            <a:r>
              <a:rPr lang="vi-VN" sz="2000">
                <a:solidFill>
                  <a:srgbClr val="0000FF"/>
                </a:solidFill>
                <a:effectLst/>
                <a:latin typeface="+mj-lt"/>
                <a:ea typeface="Calibri" panose="020F0502020204030204" pitchFamily="34" charset="0"/>
                <a:cs typeface="Times New Roman" panose="02020603050405020304" pitchFamily="18" charset="0"/>
              </a:rPr>
              <a:t>). Nội dung bài hát thể hiện niềm hân hoan và những mong ước về tương lai tươi sáng của các em học sinh vùng cao khi đến trường học tập cùng bạn bè, thầy cô trong cảnh sắc mùa xuân tươi đẹp.</a:t>
            </a:r>
          </a:p>
          <a:p>
            <a:pPr marL="0" indent="182880" algn="just">
              <a:lnSpc>
                <a:spcPct val="115000"/>
              </a:lnSpc>
              <a:spcBef>
                <a:spcPts val="300"/>
              </a:spcBef>
              <a:spcAft>
                <a:spcPts val="300"/>
              </a:spcAft>
              <a:buNone/>
            </a:pPr>
            <a:endParaRPr lang="en-US" sz="2400">
              <a:solidFill>
                <a:srgbClr val="0000FF"/>
              </a:solidFill>
              <a:effectLst/>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A30521BA-D18A-3738-4DE2-2E3D535A8877}"/>
              </a:ext>
            </a:extLst>
          </p:cNvPr>
          <p:cNvPicPr>
            <a:picLocks noChangeAspect="1"/>
          </p:cNvPicPr>
          <p:nvPr/>
        </p:nvPicPr>
        <p:blipFill rotWithShape="1">
          <a:blip r:embed="rId2"/>
          <a:srcRect r="8750"/>
          <a:stretch/>
        </p:blipFill>
        <p:spPr>
          <a:xfrm>
            <a:off x="5486400" y="1828800"/>
            <a:ext cx="6407574" cy="3949874"/>
          </a:xfrm>
          <a:prstGeom prst="rect">
            <a:avLst/>
          </a:prstGeom>
          <a:ln>
            <a:noFill/>
          </a:ln>
          <a:effectLst>
            <a:softEdge rad="112500"/>
          </a:effectLst>
        </p:spPr>
      </p:pic>
    </p:spTree>
    <p:extLst>
      <p:ext uri="{BB962C8B-B14F-4D97-AF65-F5344CB8AC3E}">
        <p14:creationId xmlns:p14="http://schemas.microsoft.com/office/powerpoint/2010/main" val="253463225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a Xuan Hat mau 1 lan">
            <a:hlinkClick r:id="" action="ppaction://media"/>
            <a:extLst>
              <a:ext uri="{FF2B5EF4-FFF2-40B4-BE49-F238E27FC236}">
                <a16:creationId xmlns:a16="http://schemas.microsoft.com/office/drawing/2014/main" xmlns="" id="{48266FC1-7860-9082-D831-767F8D15C7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0700" y="445016"/>
            <a:ext cx="8724900" cy="6336784"/>
          </a:xfrm>
          <a:prstGeom prst="rect">
            <a:avLst/>
          </a:prstGeom>
        </p:spPr>
      </p:pic>
      <p:sp>
        <p:nvSpPr>
          <p:cNvPr id="2" name="Title 1"/>
          <p:cNvSpPr>
            <a:spLocks noGrp="1"/>
          </p:cNvSpPr>
          <p:nvPr>
            <p:ph type="title"/>
          </p:nvPr>
        </p:nvSpPr>
        <p:spPr>
          <a:xfrm>
            <a:off x="2362200" y="-76200"/>
            <a:ext cx="73914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378358659"/>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41710CE-3097-46AD-829E-6ECE83773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pic>
        <p:nvPicPr>
          <p:cNvPr id="8" name="Khoi Dong Giong">
            <a:hlinkClick r:id="" action="ppaction://media"/>
            <a:extLst>
              <a:ext uri="{FF2B5EF4-FFF2-40B4-BE49-F238E27FC236}">
                <a16:creationId xmlns:a16="http://schemas.microsoft.com/office/drawing/2014/main" xmlns="" id="{9D6FEEE2-307B-4C17-855A-B534CE2AB2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90" r="2104"/>
          <a:stretch/>
        </p:blipFill>
        <p:spPr>
          <a:xfrm>
            <a:off x="1524000" y="609600"/>
            <a:ext cx="8953450" cy="3653537"/>
          </a:xfrm>
          <a:prstGeom prst="rect">
            <a:avLst/>
          </a:prstGeom>
        </p:spPr>
      </p:pic>
    </p:spTree>
    <p:extLst>
      <p:ext uri="{BB962C8B-B14F-4D97-AF65-F5344CB8AC3E}">
        <p14:creationId xmlns:p14="http://schemas.microsoft.com/office/powerpoint/2010/main" val="1021311736"/>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272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(Đoạn 1)</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066800" y="1016000"/>
            <a:ext cx="685800" cy="2489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72835" y="1219200"/>
            <a:ext cx="219075" cy="466725"/>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106172" y="2628900"/>
            <a:ext cx="219075" cy="46672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3888" y="2117534"/>
            <a:ext cx="219075" cy="466725"/>
          </a:xfrm>
          <a:prstGeom prst="rect">
            <a:avLst/>
          </a:prstGeom>
        </p:spPr>
      </p:pic>
      <p:sp>
        <p:nvSpPr>
          <p:cNvPr id="14" name="Left Brace 13"/>
          <p:cNvSpPr/>
          <p:nvPr/>
        </p:nvSpPr>
        <p:spPr bwMode="auto">
          <a:xfrm>
            <a:off x="1066800"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3888" y="4816475"/>
            <a:ext cx="219075" cy="466725"/>
          </a:xfrm>
          <a:prstGeom prst="rect">
            <a:avLst/>
          </a:prstGeom>
        </p:spPr>
      </p:pic>
      <p:sp>
        <p:nvSpPr>
          <p:cNvPr id="18" name="Left Brace 17"/>
          <p:cNvSpPr/>
          <p:nvPr/>
        </p:nvSpPr>
        <p:spPr bwMode="auto">
          <a:xfrm>
            <a:off x="990600"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580072" y="3445193"/>
            <a:ext cx="240983" cy="513398"/>
          </a:xfrm>
          <a:prstGeom prst="rect">
            <a:avLst/>
          </a:prstGeom>
        </p:spPr>
      </p:pic>
      <p:pic>
        <p:nvPicPr>
          <p:cNvPr id="3" name="Picture 2">
            <a:extLst>
              <a:ext uri="{FF2B5EF4-FFF2-40B4-BE49-F238E27FC236}">
                <a16:creationId xmlns:a16="http://schemas.microsoft.com/office/drawing/2014/main" xmlns="" id="{746A5833-3CC2-6383-B450-926442C6334E}"/>
              </a:ext>
            </a:extLst>
          </p:cNvPr>
          <p:cNvPicPr>
            <a:picLocks noChangeAspect="1"/>
          </p:cNvPicPr>
          <p:nvPr/>
        </p:nvPicPr>
        <p:blipFill rotWithShape="1">
          <a:blip r:embed="rId11"/>
          <a:srcRect l="9376" t="24444" r="41249" b="62222"/>
          <a:stretch/>
        </p:blipFill>
        <p:spPr>
          <a:xfrm>
            <a:off x="1523369" y="944818"/>
            <a:ext cx="8126730" cy="1234502"/>
          </a:xfrm>
          <a:prstGeom prst="rect">
            <a:avLst/>
          </a:prstGeom>
        </p:spPr>
      </p:pic>
      <p:pic>
        <p:nvPicPr>
          <p:cNvPr id="6" name="Picture 5">
            <a:extLst>
              <a:ext uri="{FF2B5EF4-FFF2-40B4-BE49-F238E27FC236}">
                <a16:creationId xmlns:a16="http://schemas.microsoft.com/office/drawing/2014/main" xmlns="" id="{9BD3C28C-D90E-A465-9246-38B69BBB6952}"/>
              </a:ext>
            </a:extLst>
          </p:cNvPr>
          <p:cNvPicPr>
            <a:picLocks noChangeAspect="1"/>
          </p:cNvPicPr>
          <p:nvPr/>
        </p:nvPicPr>
        <p:blipFill rotWithShape="1">
          <a:blip r:embed="rId12"/>
          <a:srcRect l="9375" t="25556" r="57500" b="62222"/>
          <a:stretch/>
        </p:blipFill>
        <p:spPr>
          <a:xfrm>
            <a:off x="1610363" y="2406025"/>
            <a:ext cx="5452110" cy="1131549"/>
          </a:xfrm>
          <a:prstGeom prst="rect">
            <a:avLst/>
          </a:prstGeom>
        </p:spPr>
      </p:pic>
      <p:pic>
        <p:nvPicPr>
          <p:cNvPr id="7" name="Picture 6">
            <a:extLst>
              <a:ext uri="{FF2B5EF4-FFF2-40B4-BE49-F238E27FC236}">
                <a16:creationId xmlns:a16="http://schemas.microsoft.com/office/drawing/2014/main" xmlns="" id="{05735DB0-335A-1F31-9687-B823E49C5F84}"/>
              </a:ext>
            </a:extLst>
          </p:cNvPr>
          <p:cNvPicPr>
            <a:picLocks noChangeAspect="1"/>
          </p:cNvPicPr>
          <p:nvPr/>
        </p:nvPicPr>
        <p:blipFill rotWithShape="1">
          <a:blip r:embed="rId13"/>
          <a:srcRect l="9776" t="25555" r="40001" b="62222"/>
          <a:stretch/>
        </p:blipFill>
        <p:spPr>
          <a:xfrm>
            <a:off x="1538609" y="3810000"/>
            <a:ext cx="8266304" cy="1131642"/>
          </a:xfrm>
          <a:prstGeom prst="rect">
            <a:avLst/>
          </a:prstGeom>
        </p:spPr>
      </p:pic>
      <p:pic>
        <p:nvPicPr>
          <p:cNvPr id="8" name="Picture 7">
            <a:extLst>
              <a:ext uri="{FF2B5EF4-FFF2-40B4-BE49-F238E27FC236}">
                <a16:creationId xmlns:a16="http://schemas.microsoft.com/office/drawing/2014/main" xmlns="" id="{CF80548B-466B-1AA0-B932-5C4BB5F65EB7}"/>
              </a:ext>
            </a:extLst>
          </p:cNvPr>
          <p:cNvPicPr>
            <a:picLocks noChangeAspect="1"/>
          </p:cNvPicPr>
          <p:nvPr/>
        </p:nvPicPr>
        <p:blipFill rotWithShape="1">
          <a:blip r:embed="rId14"/>
          <a:srcRect l="9375" t="24444" r="58125" b="62222"/>
          <a:stretch/>
        </p:blipFill>
        <p:spPr>
          <a:xfrm>
            <a:off x="1537336" y="5031740"/>
            <a:ext cx="5349240" cy="1234502"/>
          </a:xfrm>
          <a:prstGeom prst="rect">
            <a:avLst/>
          </a:prstGeom>
        </p:spPr>
      </p:pic>
      <p:pic>
        <p:nvPicPr>
          <p:cNvPr id="9" name="Cau 1">
            <a:hlinkClick r:id="" action="ppaction://media"/>
            <a:extLst>
              <a:ext uri="{FF2B5EF4-FFF2-40B4-BE49-F238E27FC236}">
                <a16:creationId xmlns:a16="http://schemas.microsoft.com/office/drawing/2014/main" xmlns="" id="{E3C889AB-2683-0815-60A3-93A45DCF83A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049000" y="1155669"/>
            <a:ext cx="406400" cy="406400"/>
          </a:xfrm>
          <a:prstGeom prst="rect">
            <a:avLst/>
          </a:prstGeom>
        </p:spPr>
      </p:pic>
      <p:pic>
        <p:nvPicPr>
          <p:cNvPr id="10" name="Cau 2">
            <a:hlinkClick r:id="" action="ppaction://media"/>
            <a:extLst>
              <a:ext uri="{FF2B5EF4-FFF2-40B4-BE49-F238E27FC236}">
                <a16:creationId xmlns:a16="http://schemas.microsoft.com/office/drawing/2014/main" xmlns="" id="{DC420431-BFE2-5F67-7446-68DCCA16F77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006453" y="2549525"/>
            <a:ext cx="406400" cy="406400"/>
          </a:xfrm>
          <a:prstGeom prst="rect">
            <a:avLst/>
          </a:prstGeom>
        </p:spPr>
      </p:pic>
      <p:pic>
        <p:nvPicPr>
          <p:cNvPr id="12" name="Cau 1 + 2">
            <a:hlinkClick r:id="" action="ppaction://media"/>
            <a:extLst>
              <a:ext uri="{FF2B5EF4-FFF2-40B4-BE49-F238E27FC236}">
                <a16:creationId xmlns:a16="http://schemas.microsoft.com/office/drawing/2014/main" xmlns="" id="{50762205-C904-2A09-8464-79DDEE5123C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049000" y="1999625"/>
            <a:ext cx="342900" cy="406400"/>
          </a:xfrm>
          <a:prstGeom prst="rect">
            <a:avLst/>
          </a:prstGeom>
        </p:spPr>
      </p:pic>
      <p:pic>
        <p:nvPicPr>
          <p:cNvPr id="15" name="Cau 1 + 2">
            <a:hlinkClick r:id="" action="ppaction://media"/>
            <a:extLst>
              <a:ext uri="{FF2B5EF4-FFF2-40B4-BE49-F238E27FC236}">
                <a16:creationId xmlns:a16="http://schemas.microsoft.com/office/drawing/2014/main" xmlns="" id="{097ADD59-69C0-1B5E-2385-7489F5E91C38}"/>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201400" y="4927600"/>
            <a:ext cx="342900" cy="406400"/>
          </a:xfrm>
          <a:prstGeom prst="rect">
            <a:avLst/>
          </a:prstGeom>
        </p:spPr>
      </p:pic>
      <p:pic>
        <p:nvPicPr>
          <p:cNvPr id="16" name="Doan 1">
            <a:hlinkClick r:id="" action="ppaction://media"/>
            <a:extLst>
              <a:ext uri="{FF2B5EF4-FFF2-40B4-BE49-F238E27FC236}">
                <a16:creationId xmlns:a16="http://schemas.microsoft.com/office/drawing/2014/main" xmlns="" id="{6F28639B-983F-E623-47B7-8B02268F5DBC}"/>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017250" y="3454400"/>
            <a:ext cx="406400" cy="406400"/>
          </a:xfrm>
          <a:prstGeom prst="rect">
            <a:avLst/>
          </a:prstGeom>
        </p:spPr>
      </p:pic>
    </p:spTree>
    <p:extLst>
      <p:ext uri="{BB962C8B-B14F-4D97-AF65-F5344CB8AC3E}">
        <p14:creationId xmlns:p14="http://schemas.microsoft.com/office/powerpoint/2010/main" val="678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md type="call" cmd="stop">
                                      <p:cBhvr>
                                        <p:cTn id="11" dur="1">
                                          <p:stCondLst>
                                            <p:cond delay="499"/>
                                          </p:stCondLst>
                                        </p:cTn>
                                        <p:tgtEl>
                                          <p:spTgt spid="9"/>
                                        </p:tgtEl>
                                      </p:cBhvr>
                                    </p:cmd>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10"/>
                                        </p:tgtEl>
                                      </p:cBhvr>
                                    </p:animEffect>
                                    <p:set>
                                      <p:cBhvr>
                                        <p:cTn id="25" dur="1" fill="hold">
                                          <p:stCondLst>
                                            <p:cond delay="499"/>
                                          </p:stCondLst>
                                        </p:cTn>
                                        <p:tgtEl>
                                          <p:spTgt spid="10"/>
                                        </p:tgtEl>
                                        <p:attrNameLst>
                                          <p:attrName>style.visibility</p:attrName>
                                        </p:attrNameLst>
                                      </p:cBhvr>
                                      <p:to>
                                        <p:strVal val="hidden"/>
                                      </p:to>
                                    </p:set>
                                    <p:cmd type="call" cmd="stop">
                                      <p:cBhvr>
                                        <p:cTn id="26" dur="1">
                                          <p:stCondLst>
                                            <p:cond delay="499"/>
                                          </p:stCondLst>
                                        </p:cTn>
                                        <p:tgtEl>
                                          <p:spTgt spid="10"/>
                                        </p:tgtEl>
                                      </p:cBhvr>
                                    </p:cmd>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12"/>
                                        </p:tgtEl>
                                      </p:cBhvr>
                                    </p:animEffect>
                                    <p:set>
                                      <p:cBhvr>
                                        <p:cTn id="44" dur="1" fill="hold">
                                          <p:stCondLst>
                                            <p:cond delay="499"/>
                                          </p:stCondLst>
                                        </p:cTn>
                                        <p:tgtEl>
                                          <p:spTgt spid="12"/>
                                        </p:tgtEl>
                                        <p:attrNameLst>
                                          <p:attrName>style.visibility</p:attrName>
                                        </p:attrNameLst>
                                      </p:cBhvr>
                                      <p:to>
                                        <p:strVal val="hidden"/>
                                      </p:to>
                                    </p:set>
                                    <p:cmd type="call" cmd="stop">
                                      <p:cBhvr>
                                        <p:cTn id="45" dur="1">
                                          <p:stCondLst>
                                            <p:cond delay="499"/>
                                          </p:stCondLst>
                                        </p:cTn>
                                        <p:tgtEl>
                                          <p:spTgt spid="12"/>
                                        </p:tgtEl>
                                      </p:cBhvr>
                                    </p:cmd>
                                  </p:childTnLst>
                                </p:cTn>
                              </p:par>
                              <p:par>
                                <p:cTn id="46" presetID="1"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circle(in)">
                                      <p:cBhvr>
                                        <p:cTn id="61" dur="500"/>
                                        <p:tgtEl>
                                          <p:spTgt spid="18"/>
                                        </p:tgtEl>
                                      </p:cBhvr>
                                    </p:animEffect>
                                  </p:childTnLst>
                                </p:cTn>
                              </p:par>
                              <p:par>
                                <p:cTn id="62" presetID="3" presetClass="exit" presetSubtype="10" fill="hold" nodeType="withEffect">
                                  <p:stCondLst>
                                    <p:cond delay="0"/>
                                  </p:stCondLst>
                                  <p:childTnLst>
                                    <p:animEffect transition="out" filter="blinds(horizontal)">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3" presetClass="exit" presetSubtype="10" fill="hold" grpId="1" nodeType="withEffect">
                                  <p:stCondLst>
                                    <p:cond delay="0"/>
                                  </p:stCondLst>
                                  <p:childTnLst>
                                    <p:animEffect transition="out" filter="blinds(horizontal)">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500"/>
                                        <p:tgtEl>
                                          <p:spTgt spid="15"/>
                                        </p:tgtEl>
                                      </p:cBhvr>
                                    </p:animEffect>
                                    <p:set>
                                      <p:cBhvr>
                                        <p:cTn id="70" dur="1" fill="hold">
                                          <p:stCondLst>
                                            <p:cond delay="499"/>
                                          </p:stCondLst>
                                        </p:cTn>
                                        <p:tgtEl>
                                          <p:spTgt spid="15"/>
                                        </p:tgtEl>
                                        <p:attrNameLst>
                                          <p:attrName>style.visibility</p:attrName>
                                        </p:attrNameLst>
                                      </p:cBhvr>
                                      <p:to>
                                        <p:strVal val="hidden"/>
                                      </p:to>
                                    </p:set>
                                    <p:cmd type="call" cmd="stop">
                                      <p:cBhvr>
                                        <p:cTn id="71" dur="1">
                                          <p:stCondLst>
                                            <p:cond delay="499"/>
                                          </p:stCondLst>
                                        </p:cTn>
                                        <p:tgtEl>
                                          <p:spTgt spid="15"/>
                                        </p:tgtEl>
                                      </p:cBhvr>
                                    </p:cmd>
                                  </p:childTnLst>
                                </p:cTn>
                              </p:par>
                              <p:par>
                                <p:cTn id="72" presetID="1"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9"/>
                </p:tgtEl>
              </p:cMediaNode>
            </p:audio>
            <p:audio>
              <p:cMediaNode vol="80000">
                <p:cTn id="77" fill="hold" display="0">
                  <p:stCondLst>
                    <p:cond delay="indefinite"/>
                  </p:stCondLst>
                  <p:endCondLst>
                    <p:cond evt="onStopAudio" delay="0">
                      <p:tgtEl>
                        <p:sldTgt/>
                      </p:tgtEl>
                    </p:cond>
                  </p:endCondLst>
                </p:cTn>
                <p:tgtEl>
                  <p:spTgt spid="10"/>
                </p:tgtEl>
              </p:cMediaNode>
            </p:audio>
            <p:audio>
              <p:cMediaNode vol="80000">
                <p:cTn id="78" fill="hold" display="0">
                  <p:stCondLst>
                    <p:cond delay="indefinite"/>
                  </p:stCondLst>
                  <p:endCondLst>
                    <p:cond evt="onStopAudio" delay="0">
                      <p:tgtEl>
                        <p:sldTgt/>
                      </p:tgtEl>
                    </p:cond>
                  </p:endCondLst>
                </p:cTn>
                <p:tgtEl>
                  <p:spTgt spid="12"/>
                </p:tgtEl>
              </p:cMediaNode>
            </p:audio>
            <p:audio>
              <p:cMediaNode vol="80000">
                <p:cTn id="79" fill="hold" display="0">
                  <p:stCondLst>
                    <p:cond delay="indefinite"/>
                  </p:stCondLst>
                  <p:endCondLst>
                    <p:cond evt="onStopAudio" delay="0">
                      <p:tgtEl>
                        <p:sldTgt/>
                      </p:tgtEl>
                    </p:cond>
                  </p:endCondLst>
                </p:cTn>
                <p:tgtEl>
                  <p:spTgt spid="15"/>
                </p:tgtEl>
              </p:cMediaNode>
            </p:audio>
            <p:audio>
              <p:cMediaNode vol="80000">
                <p:cTn id="80" fill="hold" display="0">
                  <p:stCondLst>
                    <p:cond delay="indefinite"/>
                  </p:stCondLst>
                  <p:endCondLst>
                    <p:cond evt="onStopAudio" delay="0">
                      <p:tgtEl>
                        <p:sldTgt/>
                      </p:tgtEl>
                    </p:cond>
                  </p:endCondLst>
                </p:cTn>
                <p:tgtEl>
                  <p:spTgt spid="16"/>
                </p:tgtEl>
              </p:cMediaNode>
            </p:audio>
          </p:childTnLst>
        </p:cTn>
      </p:par>
    </p:tnLst>
    <p:bldLst>
      <p:bldP spid="2" grpId="0" animBg="1"/>
      <p:bldP spid="2" grpId="1" animBg="1"/>
      <p:bldP spid="14" grpId="0" animBg="1"/>
      <p:bldP spid="14" grpId="1"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26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(Đoạn 2)</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066800" y="1016000"/>
            <a:ext cx="685800" cy="2489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72835" y="1219200"/>
            <a:ext cx="219075" cy="466725"/>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106172" y="2628900"/>
            <a:ext cx="219075" cy="46672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3888" y="2117534"/>
            <a:ext cx="219075" cy="466725"/>
          </a:xfrm>
          <a:prstGeom prst="rect">
            <a:avLst/>
          </a:prstGeom>
        </p:spPr>
      </p:pic>
      <p:sp>
        <p:nvSpPr>
          <p:cNvPr id="14" name="Left Brace 13"/>
          <p:cNvSpPr/>
          <p:nvPr/>
        </p:nvSpPr>
        <p:spPr bwMode="auto">
          <a:xfrm>
            <a:off x="1066800"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3888" y="4816475"/>
            <a:ext cx="219075" cy="466725"/>
          </a:xfrm>
          <a:prstGeom prst="rect">
            <a:avLst/>
          </a:prstGeom>
        </p:spPr>
      </p:pic>
      <p:sp>
        <p:nvSpPr>
          <p:cNvPr id="18" name="Left Brace 17"/>
          <p:cNvSpPr/>
          <p:nvPr/>
        </p:nvSpPr>
        <p:spPr bwMode="auto">
          <a:xfrm>
            <a:off x="990600"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580072" y="3445193"/>
            <a:ext cx="240983" cy="513398"/>
          </a:xfrm>
          <a:prstGeom prst="rect">
            <a:avLst/>
          </a:prstGeom>
        </p:spPr>
      </p:pic>
      <p:pic>
        <p:nvPicPr>
          <p:cNvPr id="9" name="Picture 8">
            <a:extLst>
              <a:ext uri="{FF2B5EF4-FFF2-40B4-BE49-F238E27FC236}">
                <a16:creationId xmlns:a16="http://schemas.microsoft.com/office/drawing/2014/main" xmlns="" id="{235F62E4-CC95-BB3B-0DAE-67E0084E7E3D}"/>
              </a:ext>
            </a:extLst>
          </p:cNvPr>
          <p:cNvPicPr>
            <a:picLocks noChangeAspect="1"/>
          </p:cNvPicPr>
          <p:nvPr/>
        </p:nvPicPr>
        <p:blipFill rotWithShape="1">
          <a:blip r:embed="rId11"/>
          <a:srcRect l="9375" t="25555" r="38125" b="62222"/>
          <a:stretch/>
        </p:blipFill>
        <p:spPr>
          <a:xfrm>
            <a:off x="1513209" y="1034043"/>
            <a:ext cx="8641080" cy="1131642"/>
          </a:xfrm>
          <a:prstGeom prst="rect">
            <a:avLst/>
          </a:prstGeom>
        </p:spPr>
      </p:pic>
      <p:pic>
        <p:nvPicPr>
          <p:cNvPr id="10" name="Picture 9">
            <a:extLst>
              <a:ext uri="{FF2B5EF4-FFF2-40B4-BE49-F238E27FC236}">
                <a16:creationId xmlns:a16="http://schemas.microsoft.com/office/drawing/2014/main" xmlns="" id="{40625273-C576-E4B2-71A3-032F8E33D44F}"/>
              </a:ext>
            </a:extLst>
          </p:cNvPr>
          <p:cNvPicPr>
            <a:picLocks noChangeAspect="1"/>
          </p:cNvPicPr>
          <p:nvPr/>
        </p:nvPicPr>
        <p:blipFill rotWithShape="1">
          <a:blip r:embed="rId12"/>
          <a:srcRect l="9375" t="25555" r="56250" b="62222"/>
          <a:stretch/>
        </p:blipFill>
        <p:spPr>
          <a:xfrm>
            <a:off x="1574803" y="2446619"/>
            <a:ext cx="5657850" cy="1131642"/>
          </a:xfrm>
          <a:prstGeom prst="rect">
            <a:avLst/>
          </a:prstGeom>
        </p:spPr>
      </p:pic>
      <p:pic>
        <p:nvPicPr>
          <p:cNvPr id="12" name="Picture 11">
            <a:extLst>
              <a:ext uri="{FF2B5EF4-FFF2-40B4-BE49-F238E27FC236}">
                <a16:creationId xmlns:a16="http://schemas.microsoft.com/office/drawing/2014/main" xmlns="" id="{E3DFB305-5F09-2251-3A33-04D2B042DC88}"/>
              </a:ext>
            </a:extLst>
          </p:cNvPr>
          <p:cNvPicPr>
            <a:picLocks noChangeAspect="1"/>
          </p:cNvPicPr>
          <p:nvPr/>
        </p:nvPicPr>
        <p:blipFill rotWithShape="1">
          <a:blip r:embed="rId13"/>
          <a:srcRect l="9374" t="24444" r="38126" b="62222"/>
          <a:stretch/>
        </p:blipFill>
        <p:spPr>
          <a:xfrm>
            <a:off x="1524000" y="3677920"/>
            <a:ext cx="8641080" cy="1234502"/>
          </a:xfrm>
          <a:prstGeom prst="rect">
            <a:avLst/>
          </a:prstGeom>
        </p:spPr>
      </p:pic>
      <p:pic>
        <p:nvPicPr>
          <p:cNvPr id="20" name="Picture 19">
            <a:extLst>
              <a:ext uri="{FF2B5EF4-FFF2-40B4-BE49-F238E27FC236}">
                <a16:creationId xmlns:a16="http://schemas.microsoft.com/office/drawing/2014/main" xmlns="" id="{EB0673B7-F8D5-D79B-463C-62CAD81CA6CE}"/>
              </a:ext>
            </a:extLst>
          </p:cNvPr>
          <p:cNvPicPr>
            <a:picLocks noChangeAspect="1"/>
          </p:cNvPicPr>
          <p:nvPr/>
        </p:nvPicPr>
        <p:blipFill rotWithShape="1">
          <a:blip r:embed="rId14"/>
          <a:srcRect l="9375" t="25555" r="51875" b="61191"/>
          <a:stretch/>
        </p:blipFill>
        <p:spPr>
          <a:xfrm>
            <a:off x="1574803" y="5159375"/>
            <a:ext cx="6377940" cy="1227095"/>
          </a:xfrm>
          <a:prstGeom prst="rect">
            <a:avLst/>
          </a:prstGeom>
        </p:spPr>
      </p:pic>
      <p:pic>
        <p:nvPicPr>
          <p:cNvPr id="3" name="Cau 3">
            <a:hlinkClick r:id="" action="ppaction://media"/>
            <a:extLst>
              <a:ext uri="{FF2B5EF4-FFF2-40B4-BE49-F238E27FC236}">
                <a16:creationId xmlns:a16="http://schemas.microsoft.com/office/drawing/2014/main" xmlns="" id="{C870B03F-53AF-1B57-FDBC-05C91DB676F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01400" y="1193464"/>
            <a:ext cx="406400" cy="406400"/>
          </a:xfrm>
          <a:prstGeom prst="rect">
            <a:avLst/>
          </a:prstGeom>
        </p:spPr>
      </p:pic>
      <p:pic>
        <p:nvPicPr>
          <p:cNvPr id="6" name="Cau 4">
            <a:hlinkClick r:id="" action="ppaction://media"/>
            <a:extLst>
              <a:ext uri="{FF2B5EF4-FFF2-40B4-BE49-F238E27FC236}">
                <a16:creationId xmlns:a16="http://schemas.microsoft.com/office/drawing/2014/main" xmlns="" id="{A66D42D5-924D-C889-AF33-57FB55C6E4D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201400" y="2615565"/>
            <a:ext cx="406400" cy="406400"/>
          </a:xfrm>
          <a:prstGeom prst="rect">
            <a:avLst/>
          </a:prstGeom>
        </p:spPr>
      </p:pic>
      <p:pic>
        <p:nvPicPr>
          <p:cNvPr id="7" name="Cau 3 + 4">
            <a:hlinkClick r:id="" action="ppaction://media"/>
            <a:extLst>
              <a:ext uri="{FF2B5EF4-FFF2-40B4-BE49-F238E27FC236}">
                <a16:creationId xmlns:a16="http://schemas.microsoft.com/office/drawing/2014/main" xmlns="" id="{26B79482-4E50-E1A5-E02B-8DE287D87BCF}"/>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201400" y="2057400"/>
            <a:ext cx="406400" cy="406400"/>
          </a:xfrm>
          <a:prstGeom prst="rect">
            <a:avLst/>
          </a:prstGeom>
        </p:spPr>
      </p:pic>
      <p:pic>
        <p:nvPicPr>
          <p:cNvPr id="8" name="Cau 3 + 4">
            <a:hlinkClick r:id="" action="ppaction://media"/>
            <a:extLst>
              <a:ext uri="{FF2B5EF4-FFF2-40B4-BE49-F238E27FC236}">
                <a16:creationId xmlns:a16="http://schemas.microsoft.com/office/drawing/2014/main" xmlns="" id="{C452E4D3-3F10-9614-B628-80B099DE276D}"/>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125200" y="4927600"/>
            <a:ext cx="406400" cy="406400"/>
          </a:xfrm>
          <a:prstGeom prst="rect">
            <a:avLst/>
          </a:prstGeom>
        </p:spPr>
      </p:pic>
      <p:pic>
        <p:nvPicPr>
          <p:cNvPr id="15" name="Doan 2">
            <a:hlinkClick r:id="" action="ppaction://media"/>
            <a:extLst>
              <a:ext uri="{FF2B5EF4-FFF2-40B4-BE49-F238E27FC236}">
                <a16:creationId xmlns:a16="http://schemas.microsoft.com/office/drawing/2014/main" xmlns="" id="{996A2921-4915-3BEC-FEF9-156B10C3CEE5}"/>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201400" y="3415984"/>
            <a:ext cx="406400" cy="406400"/>
          </a:xfrm>
          <a:prstGeom prst="rect">
            <a:avLst/>
          </a:prstGeom>
        </p:spPr>
      </p:pic>
    </p:spTree>
    <p:extLst>
      <p:ext uri="{BB962C8B-B14F-4D97-AF65-F5344CB8AC3E}">
        <p14:creationId xmlns:p14="http://schemas.microsoft.com/office/powerpoint/2010/main" val="3393662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md type="call" cmd="stop">
                                      <p:cBhvr>
                                        <p:cTn id="11" dur="1">
                                          <p:stCondLst>
                                            <p:cond delay="499"/>
                                          </p:stCondLst>
                                        </p:cTn>
                                        <p:tgtEl>
                                          <p:spTgt spid="3"/>
                                        </p:tgtEl>
                                      </p:cBhvr>
                                    </p:cmd>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md type="call" cmd="stop">
                                      <p:cBhvr>
                                        <p:cTn id="26" dur="1">
                                          <p:stCondLst>
                                            <p:cond delay="499"/>
                                          </p:stCondLst>
                                        </p:cTn>
                                        <p:tgtEl>
                                          <p:spTgt spid="6"/>
                                        </p:tgtEl>
                                      </p:cBhvr>
                                    </p:cmd>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md type="call" cmd="stop">
                                      <p:cBhvr>
                                        <p:cTn id="45" dur="1">
                                          <p:stCondLst>
                                            <p:cond delay="499"/>
                                          </p:stCondLst>
                                        </p:cTn>
                                        <p:tgtEl>
                                          <p:spTgt spid="7"/>
                                        </p:tgtEl>
                                      </p:cBhvr>
                                    </p:cmd>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circle(in)">
                                      <p:cBhvr>
                                        <p:cTn id="61" dur="500"/>
                                        <p:tgtEl>
                                          <p:spTgt spid="18"/>
                                        </p:tgtEl>
                                      </p:cBhvr>
                                    </p:animEffect>
                                  </p:childTnLst>
                                </p:cTn>
                              </p:par>
                              <p:par>
                                <p:cTn id="62" presetID="3" presetClass="exit" presetSubtype="10" fill="hold" nodeType="withEffect">
                                  <p:stCondLst>
                                    <p:cond delay="0"/>
                                  </p:stCondLst>
                                  <p:childTnLst>
                                    <p:animEffect transition="out" filter="blinds(horizontal)">
                                      <p:cBhvr>
                                        <p:cTn id="63" dur="500"/>
                                        <p:tgtEl>
                                          <p:spTgt spid="8"/>
                                        </p:tgtEl>
                                      </p:cBhvr>
                                    </p:animEffect>
                                    <p:set>
                                      <p:cBhvr>
                                        <p:cTn id="64" dur="1" fill="hold">
                                          <p:stCondLst>
                                            <p:cond delay="499"/>
                                          </p:stCondLst>
                                        </p:cTn>
                                        <p:tgtEl>
                                          <p:spTgt spid="8"/>
                                        </p:tgtEl>
                                        <p:attrNameLst>
                                          <p:attrName>style.visibility</p:attrName>
                                        </p:attrNameLst>
                                      </p:cBhvr>
                                      <p:to>
                                        <p:strVal val="hidden"/>
                                      </p:to>
                                    </p:set>
                                    <p:cmd type="call" cmd="stop">
                                      <p:cBhvr>
                                        <p:cTn id="65" dur="1">
                                          <p:stCondLst>
                                            <p:cond delay="499"/>
                                          </p:stCondLst>
                                        </p:cTn>
                                        <p:tgtEl>
                                          <p:spTgt spid="8"/>
                                        </p:tgtEl>
                                      </p:cBhvr>
                                    </p:cmd>
                                  </p:childTnLst>
                                </p:cTn>
                              </p:par>
                              <p:par>
                                <p:cTn id="66" presetID="3" presetClass="exit" presetSubtype="10" fill="hold" nodeType="withEffect">
                                  <p:stCondLst>
                                    <p:cond delay="0"/>
                                  </p:stCondLst>
                                  <p:childTnLst>
                                    <p:animEffect transition="out" filter="blinds(horizontal)">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3"/>
                </p:tgtEl>
              </p:cMediaNode>
            </p:audio>
            <p:audio>
              <p:cMediaNode vol="80000">
                <p:cTn id="77" fill="hold" display="0">
                  <p:stCondLst>
                    <p:cond delay="indefinite"/>
                  </p:stCondLst>
                  <p:endCondLst>
                    <p:cond evt="onStopAudio" delay="0">
                      <p:tgtEl>
                        <p:sldTgt/>
                      </p:tgtEl>
                    </p:cond>
                  </p:endCondLst>
                </p:cTn>
                <p:tgtEl>
                  <p:spTgt spid="6"/>
                </p:tgtEl>
              </p:cMediaNode>
            </p:audio>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8"/>
                </p:tgtEl>
              </p:cMediaNode>
            </p:audio>
            <p:audio>
              <p:cMediaNode vol="80000">
                <p:cTn id="80" fill="hold" display="0">
                  <p:stCondLst>
                    <p:cond delay="indefinite"/>
                  </p:stCondLst>
                  <p:endCondLst>
                    <p:cond evt="onStopAudio" delay="0">
                      <p:tgtEl>
                        <p:sldTgt/>
                      </p:tgtEl>
                    </p:cond>
                  </p:endCondLst>
                </p:cTn>
                <p:tgtEl>
                  <p:spTgt spid="15"/>
                </p:tgtEl>
              </p:cMediaNode>
            </p:audio>
          </p:childTnLst>
        </p:cTn>
      </p:par>
    </p:tnLst>
    <p:bldLst>
      <p:bldP spid="2" grpId="0" animBg="1"/>
      <p:bldP spid="2" grpId="1" animBg="1"/>
      <p:bldP spid="14" grpId="0" animBg="1"/>
      <p:bldP spid="14" grpId="1" animBg="1"/>
      <p:bldP spid="18"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8859</TotalTime>
  <Words>402</Words>
  <Application>Microsoft Office PowerPoint</Application>
  <PresentationFormat>Custom</PresentationFormat>
  <Paragraphs>36</Paragraphs>
  <Slides>18</Slides>
  <Notes>0</Notes>
  <HiddenSlides>0</HiddenSlides>
  <MMClips>15</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Default Design</vt:lpstr>
      <vt:lpstr>Giáo viên: Đỗ Thị Hà Trường: THCS An Viên</vt:lpstr>
      <vt:lpstr>Chủ đề 5 MÙA XUÂN </vt:lpstr>
      <vt:lpstr>Chủ đề 5 MÙA XUÂN</vt:lpstr>
      <vt:lpstr>I. Hát bài</vt:lpstr>
      <vt:lpstr>Giới thiệu bài hát</vt:lpstr>
      <vt:lpstr>Nghe hát mẫu</vt:lpstr>
      <vt:lpstr>PowerPoint Presentation</vt:lpstr>
      <vt:lpstr>Học hát từng câu (Đoạn 1)</vt:lpstr>
      <vt:lpstr>Học hát từng câu (Đoạn 2)</vt:lpstr>
      <vt:lpstr>Hát hoàn chỉnh cả bài</vt:lpstr>
      <vt:lpstr>II. Dấu nhắc lại, khung thay đổi, dấu quay lại </vt:lpstr>
      <vt:lpstr>PowerPoint Presentation</vt:lpstr>
      <vt:lpstr>PowerPoint Presentation</vt:lpstr>
      <vt:lpstr>PowerPoint Presentation</vt:lpstr>
      <vt:lpstr>PowerPoint Presentation</vt:lpstr>
      <vt:lpstr>Thảo luận nhóm</vt:lpstr>
      <vt:lpstr>III. Trải nghiệm và khám phá</vt:lpstr>
      <vt:lpstr>Dặn dò về nhà</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ismail - [2010]</cp:lastModifiedBy>
  <cp:revision>310</cp:revision>
  <dcterms:created xsi:type="dcterms:W3CDTF">2006-11-06T13:45:38Z</dcterms:created>
  <dcterms:modified xsi:type="dcterms:W3CDTF">2023-01-28T10:56:19Z</dcterms:modified>
</cp:coreProperties>
</file>