
<file path=[Content_Types].xml><?xml version="1.0" encoding="utf-8"?>
<Types xmlns="http://schemas.openxmlformats.org/package/2006/content-types">
  <Default Extension="png" ContentType="image/png"/>
  <Default Extension="bmp" ContentType="image/bmp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317" r:id="rId2"/>
    <p:sldId id="292" r:id="rId3"/>
    <p:sldId id="318" r:id="rId4"/>
    <p:sldId id="337" r:id="rId5"/>
    <p:sldId id="293" r:id="rId6"/>
    <p:sldId id="294" r:id="rId7"/>
    <p:sldId id="295" r:id="rId8"/>
    <p:sldId id="338" r:id="rId9"/>
    <p:sldId id="361" r:id="rId10"/>
    <p:sldId id="362" r:id="rId11"/>
    <p:sldId id="297" r:id="rId12"/>
    <p:sldId id="344" r:id="rId13"/>
    <p:sldId id="363" r:id="rId14"/>
    <p:sldId id="368" r:id="rId15"/>
    <p:sldId id="327" r:id="rId16"/>
    <p:sldId id="369" r:id="rId17"/>
    <p:sldId id="372" r:id="rId18"/>
    <p:sldId id="371" r:id="rId19"/>
    <p:sldId id="310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B3"/>
    <a:srgbClr val="009900"/>
    <a:srgbClr val="EDF6F7"/>
    <a:srgbClr val="C8FFFF"/>
    <a:srgbClr val="0000FF"/>
    <a:srgbClr val="FF7043"/>
    <a:srgbClr val="FF00FF"/>
    <a:srgbClr val="FF9900"/>
    <a:srgbClr val="CC00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7" autoAdjust="0"/>
    <p:restoredTop sz="94356" autoAdjust="0"/>
  </p:normalViewPr>
  <p:slideViewPr>
    <p:cSldViewPr>
      <p:cViewPr varScale="1">
        <p:scale>
          <a:sx n="92" d="100"/>
          <a:sy n="92" d="100"/>
        </p:scale>
        <p:origin x="-462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2:13.36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9.558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1.443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4.097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8.875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9.558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2:13.36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1.443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4.097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8.875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5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3" Type="http://schemas.microsoft.com/office/2007/relationships/media" Target="../media/media12.wav"/><Relationship Id="rId7" Type="http://schemas.microsoft.com/office/2007/relationships/media" Target="../media/media14.wav"/><Relationship Id="rId12" Type="http://schemas.openxmlformats.org/officeDocument/2006/relationships/image" Target="../media/image18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openxmlformats.org/officeDocument/2006/relationships/image" Target="../media/image13.gif"/><Relationship Id="rId5" Type="http://schemas.microsoft.com/office/2007/relationships/media" Target="../media/media13.wav"/><Relationship Id="rId10" Type="http://schemas.openxmlformats.org/officeDocument/2006/relationships/image" Target="../media/image22.png"/><Relationship Id="rId4" Type="http://schemas.openxmlformats.org/officeDocument/2006/relationships/audio" Target="../media/media12.wav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5.xml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.xml"/><Relationship Id="rId12" Type="http://schemas.openxmlformats.org/officeDocument/2006/relationships/image" Target="../media/image27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11" Type="http://schemas.openxmlformats.org/officeDocument/2006/relationships/customXml" Target="../ink/ink4.xml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customXml" Target="../ink/ink1.xml"/><Relationship Id="rId9" Type="http://schemas.openxmlformats.org/officeDocument/2006/relationships/customXml" Target="../ink/ink3.xml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customXml" Target="../ink/ink10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customXml" Target="../ink/ink7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customXml" Target="../ink/ink9.xml"/><Relationship Id="rId4" Type="http://schemas.openxmlformats.org/officeDocument/2006/relationships/customXml" Target="../ink/ink6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7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6.png"/><Relationship Id="rId2" Type="http://schemas.openxmlformats.org/officeDocument/2006/relationships/audio" Target="../media/media3.wav"/><Relationship Id="rId16" Type="http://schemas.openxmlformats.org/officeDocument/2006/relationships/image" Target="../media/image15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image" Target="../media/image14.png"/><Relationship Id="rId10" Type="http://schemas.openxmlformats.org/officeDocument/2006/relationships/audio" Target="../media/media7.wav"/><Relationship Id="rId19" Type="http://schemas.openxmlformats.org/officeDocument/2006/relationships/image" Target="../media/image18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118110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Học hát 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lời 2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TinhBan BonPhuong Loi 2">
            <a:hlinkClick r:id="" action="ppaction://media"/>
            <a:extLst>
              <a:ext uri="{FF2B5EF4-FFF2-40B4-BE49-F238E27FC236}">
                <a16:creationId xmlns:a16="http://schemas.microsoft.com/office/drawing/2014/main" xmlns="" id="{B0BD6808-915B-473B-919B-66D414C837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333"/>
          <a:stretch/>
        </p:blipFill>
        <p:spPr>
          <a:xfrm>
            <a:off x="1295400" y="852624"/>
            <a:ext cx="9490129" cy="57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71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nhBanBonPhuong Beat BQ2">
            <a:hlinkClick r:id="" action="ppaction://media"/>
            <a:extLst>
              <a:ext uri="{FF2B5EF4-FFF2-40B4-BE49-F238E27FC236}">
                <a16:creationId xmlns:a16="http://schemas.microsoft.com/office/drawing/2014/main" xmlns="" id="{3B3119EA-AA60-410A-BF2C-883EADC15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727879"/>
            <a:ext cx="8441723" cy="6053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228600"/>
            <a:ext cx="1158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0000FF"/>
                </a:solidFill>
                <a:cs typeface="Times New Roman" panose="02020603050405020304" pitchFamily="18" charset="0"/>
              </a:rPr>
              <a:t>2. G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õ đệm cho bài hát bằng nhạc cụ gõ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FBE0C0-77EC-4646-A7F9-7340149E0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05000"/>
            <a:ext cx="9906000" cy="44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0204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5EA8DE-BAC1-4AF7-A9BB-D87F7D2309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0"/>
            <a:ext cx="9022216" cy="678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184CDE-D573-4DD9-AD89-5A64FF1C43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699" y="1485900"/>
            <a:ext cx="219075" cy="466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8BD285-F413-4740-8517-A71EC8D3E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2895600"/>
            <a:ext cx="219075" cy="466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0881CD-3408-4B03-8C1F-A9D928ED88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225" y="4305300"/>
            <a:ext cx="2190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8F1F58-32D3-432E-95CE-0BF10BD493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225" y="5753100"/>
            <a:ext cx="219075" cy="466725"/>
          </a:xfrm>
          <a:prstGeom prst="rect">
            <a:avLst/>
          </a:prstGeom>
        </p:spPr>
      </p:pic>
      <p:pic>
        <p:nvPicPr>
          <p:cNvPr id="2" name="BT TietTau Triangle">
            <a:hlinkClick r:id="" action="ppaction://media"/>
            <a:extLst>
              <a:ext uri="{FF2B5EF4-FFF2-40B4-BE49-F238E27FC236}">
                <a16:creationId xmlns:a16="http://schemas.microsoft.com/office/drawing/2014/main" xmlns="" id="{D6A7F27F-AB51-4F1C-BA9F-D74F87E3C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72800" y="1422401"/>
            <a:ext cx="406400" cy="406400"/>
          </a:xfrm>
          <a:prstGeom prst="rect">
            <a:avLst/>
          </a:prstGeom>
        </p:spPr>
      </p:pic>
      <p:pic>
        <p:nvPicPr>
          <p:cNvPr id="8" name="BT TietTau Trong nho">
            <a:hlinkClick r:id="" action="ppaction://media"/>
            <a:extLst>
              <a:ext uri="{FF2B5EF4-FFF2-40B4-BE49-F238E27FC236}">
                <a16:creationId xmlns:a16="http://schemas.microsoft.com/office/drawing/2014/main" xmlns="" id="{626C6C39-9D63-4389-BF07-B8A844452C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72800" y="2832100"/>
            <a:ext cx="406400" cy="406400"/>
          </a:xfrm>
          <a:prstGeom prst="rect">
            <a:avLst/>
          </a:prstGeom>
        </p:spPr>
      </p:pic>
      <p:pic>
        <p:nvPicPr>
          <p:cNvPr id="9" name="BT TietTau Tambourine">
            <a:hlinkClick r:id="" action="ppaction://media"/>
            <a:extLst>
              <a:ext uri="{FF2B5EF4-FFF2-40B4-BE49-F238E27FC236}">
                <a16:creationId xmlns:a16="http://schemas.microsoft.com/office/drawing/2014/main" xmlns="" id="{8A799D1F-95B8-459D-A650-A9729B2FDCE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72800" y="4191000"/>
            <a:ext cx="406400" cy="406400"/>
          </a:xfrm>
          <a:prstGeom prst="rect">
            <a:avLst/>
          </a:prstGeom>
        </p:spPr>
      </p:pic>
      <p:pic>
        <p:nvPicPr>
          <p:cNvPr id="10" name="BT TietTau ThanhPhach">
            <a:hlinkClick r:id="" action="ppaction://media"/>
            <a:extLst>
              <a:ext uri="{FF2B5EF4-FFF2-40B4-BE49-F238E27FC236}">
                <a16:creationId xmlns:a16="http://schemas.microsoft.com/office/drawing/2014/main" xmlns="" id="{BA4504CC-6154-4DF9-8103-311AAA29889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72800" y="5715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94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4 BT_TietTau BQ2">
            <a:hlinkClick r:id="" action="ppaction://media"/>
            <a:extLst>
              <a:ext uri="{FF2B5EF4-FFF2-40B4-BE49-F238E27FC236}">
                <a16:creationId xmlns:a16="http://schemas.microsoft.com/office/drawing/2014/main" xmlns="" id="{D921DD7F-4F32-4A08-8939-19DE31D340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700" y="304800"/>
            <a:ext cx="9372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41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5A1260-C03A-4897-ACD1-4978CBEB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6200"/>
            <a:ext cx="8686800" cy="7921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Ứng dụng đệm cho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 bài hát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cs typeface="Times New Roman" panose="02020603050405020304" pitchFamily="18" charset="0"/>
              </a:rPr>
              <a:t>Tình bạn bốn phương</a:t>
            </a:r>
            <a:endParaRPr lang="en-US" sz="28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D5E500-2550-41BF-A035-5447CB92AC70}"/>
                  </a:ext>
                </a:extLst>
              </p14:cNvPr>
              <p14:cNvContentPartPr/>
              <p14:nvPr/>
            </p14:nvContentPartPr>
            <p14:xfrm>
              <a:off x="418755" y="158061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74D5E500-2550-41BF-A035-5447CB92AC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115" y="1472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4A25B18-0E64-48F0-A996-B4A915C511DE}"/>
                  </a:ext>
                </a:extLst>
              </p14:cNvPr>
              <p14:cNvContentPartPr/>
              <p14:nvPr/>
            </p14:nvContentPartPr>
            <p14:xfrm>
              <a:off x="8648715" y="1904610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4A25B18-0E64-48F0-A996-B4A915C511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30715" y="1796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6D18927-373B-4116-AAC1-6435541694B4}"/>
                  </a:ext>
                </a:extLst>
              </p14:cNvPr>
              <p14:cNvContentPartPr/>
              <p14:nvPr/>
            </p14:nvContentPartPr>
            <p14:xfrm>
              <a:off x="4238355" y="2133210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D6D18927-373B-4116-AAC1-6435541694B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20715" y="20252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F3D73A-ECC7-4852-B024-FD533EB8ABE7}"/>
                  </a:ext>
                </a:extLst>
              </p14:cNvPr>
              <p14:cNvContentPartPr/>
              <p14:nvPr/>
            </p14:nvContentPartPr>
            <p14:xfrm>
              <a:off x="4752435" y="2523450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63F3D73A-ECC7-4852-B024-FD533EB8ABE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34795" y="24158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B092F2F-6B9F-48B4-9315-7CE1BA8BB3A6}"/>
                  </a:ext>
                </a:extLst>
              </p14:cNvPr>
              <p14:cNvContentPartPr/>
              <p14:nvPr/>
            </p14:nvContentPartPr>
            <p14:xfrm>
              <a:off x="5552715" y="381909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4B092F2F-6B9F-48B4-9315-7CE1BA8BB3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35075" y="3711090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CD4 Hat+GoDem">
            <a:hlinkClick r:id="" action="ppaction://media"/>
            <a:extLst>
              <a:ext uri="{FF2B5EF4-FFF2-40B4-BE49-F238E27FC236}">
                <a16:creationId xmlns:a16="http://schemas.microsoft.com/office/drawing/2014/main" xmlns="" id="{61C9BBDC-22CA-4123-BE9E-EA9F83BAE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" y="868362"/>
            <a:ext cx="10134600" cy="57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12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5A1260-C03A-4897-ACD1-4978CBEB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6200"/>
            <a:ext cx="8686800" cy="7921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Ứng dụng đệm cho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 bài hát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cs typeface="Times New Roman" panose="02020603050405020304" pitchFamily="18" charset="0"/>
              </a:rPr>
              <a:t>Tình bạn bốn phương</a:t>
            </a:r>
            <a:endParaRPr lang="en-US" sz="28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D5E500-2550-41BF-A035-5447CB92AC70}"/>
                  </a:ext>
                </a:extLst>
              </p14:cNvPr>
              <p14:cNvContentPartPr/>
              <p14:nvPr/>
            </p14:nvContentPartPr>
            <p14:xfrm>
              <a:off x="418755" y="158061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74D5E500-2550-41BF-A035-5447CB92AC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115" y="1472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4A25B18-0E64-48F0-A996-B4A915C511DE}"/>
                  </a:ext>
                </a:extLst>
              </p14:cNvPr>
              <p14:cNvContentPartPr/>
              <p14:nvPr/>
            </p14:nvContentPartPr>
            <p14:xfrm>
              <a:off x="8648715" y="1904610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4A25B18-0E64-48F0-A996-B4A915C511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0715" y="1796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6D18927-373B-4116-AAC1-6435541694B4}"/>
                  </a:ext>
                </a:extLst>
              </p14:cNvPr>
              <p14:cNvContentPartPr/>
              <p14:nvPr/>
            </p14:nvContentPartPr>
            <p14:xfrm>
              <a:off x="4238355" y="2133210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D6D18927-373B-4116-AAC1-6435541694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20715" y="20252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F3D73A-ECC7-4852-B024-FD533EB8ABE7}"/>
                  </a:ext>
                </a:extLst>
              </p14:cNvPr>
              <p14:cNvContentPartPr/>
              <p14:nvPr/>
            </p14:nvContentPartPr>
            <p14:xfrm>
              <a:off x="4752435" y="2523450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63F3D73A-ECC7-4852-B024-FD533EB8AB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4795" y="24158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B092F2F-6B9F-48B4-9315-7CE1BA8BB3A6}"/>
                  </a:ext>
                </a:extLst>
              </p14:cNvPr>
              <p14:cNvContentPartPr/>
              <p14:nvPr/>
            </p14:nvContentPartPr>
            <p14:xfrm>
              <a:off x="5552715" y="381909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4B092F2F-6B9F-48B4-9315-7CE1BA8BB3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35075" y="3711090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CD4 GoDem TinhBan4Phuong BQ2">
            <a:hlinkClick r:id="" action="ppaction://media"/>
            <a:extLst>
              <a:ext uri="{FF2B5EF4-FFF2-40B4-BE49-F238E27FC236}">
                <a16:creationId xmlns:a16="http://schemas.microsoft.com/office/drawing/2014/main" xmlns="" id="{A9080866-DDF8-48AB-AD3D-1998B5C891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2645" y="838200"/>
            <a:ext cx="111506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08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382000" cy="381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2A765E-BBEE-4B96-A875-6D07D37941DD}"/>
              </a:ext>
            </a:extLst>
          </p:cNvPr>
          <p:cNvSpPr txBox="1"/>
          <p:nvPr/>
        </p:nvSpPr>
        <p:spPr>
          <a:xfrm>
            <a:off x="2819400" y="929643"/>
            <a:ext cx="6781800" cy="89915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rgbClr val="009900"/>
                </a:solidFill>
              </a:rPr>
              <a:t>Làm nhạc cụ gõ bằng các vật liệu, đồ dùng đã qua sử dụng để góp phần bảo vệ môi trường. </a:t>
            </a:r>
          </a:p>
        </p:txBody>
      </p:sp>
      <p:pic>
        <p:nvPicPr>
          <p:cNvPr id="9" name="Maracas">
            <a:hlinkClick r:id="" action="ppaction://media"/>
            <a:extLst>
              <a:ext uri="{FF2B5EF4-FFF2-40B4-BE49-F238E27FC236}">
                <a16:creationId xmlns:a16="http://schemas.microsoft.com/office/drawing/2014/main" xmlns="" id="{9529214C-ED99-489D-9C82-BDAB9C6BB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1900" y="2133600"/>
            <a:ext cx="71882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20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B15E0D5-B5EF-454E-8341-7A3A8E0AC1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20" b="58840"/>
          <a:stretch/>
        </p:blipFill>
        <p:spPr>
          <a:xfrm>
            <a:off x="313813" y="1013146"/>
            <a:ext cx="3441769" cy="3719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9FD3E4-995C-4D22-9545-50887E000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0" t="43198" r="7569" b="29595"/>
          <a:stretch/>
        </p:blipFill>
        <p:spPr>
          <a:xfrm>
            <a:off x="8581878" y="723914"/>
            <a:ext cx="3441769" cy="2148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5C302E-FDF1-43E8-A849-81482F069E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70406" r="50274" b="959"/>
          <a:stretch/>
        </p:blipFill>
        <p:spPr>
          <a:xfrm>
            <a:off x="3129169" y="3883624"/>
            <a:ext cx="3987556" cy="2275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BABF8C-283B-4825-889F-BE4B54B8D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1" t="70406" r="7832" b="1883"/>
          <a:stretch/>
        </p:blipFill>
        <p:spPr>
          <a:xfrm>
            <a:off x="8707340" y="3981598"/>
            <a:ext cx="3320897" cy="2148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4E24A4A-DBD2-436F-BF62-96A789C5C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t="43198" r="58484" b="29595"/>
          <a:stretch/>
        </p:blipFill>
        <p:spPr>
          <a:xfrm>
            <a:off x="3689314" y="723914"/>
            <a:ext cx="3289371" cy="214881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B7149767-9485-4930-8CFA-3700E416C4D7}"/>
              </a:ext>
            </a:extLst>
          </p:cNvPr>
          <p:cNvSpPr/>
          <p:nvPr/>
        </p:nvSpPr>
        <p:spPr bwMode="auto">
          <a:xfrm>
            <a:off x="7315200" y="1676400"/>
            <a:ext cx="990600" cy="533400"/>
          </a:xfrm>
          <a:prstGeom prst="rightArrow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10C239C6-5F5A-4B50-BB56-28ADAB90129F}"/>
              </a:ext>
            </a:extLst>
          </p:cNvPr>
          <p:cNvSpPr/>
          <p:nvPr/>
        </p:nvSpPr>
        <p:spPr bwMode="auto">
          <a:xfrm>
            <a:off x="7315200" y="4881654"/>
            <a:ext cx="990600" cy="533400"/>
          </a:xfrm>
          <a:prstGeom prst="rightArrow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1030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179639"/>
            <a:ext cx="8229600" cy="1020762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0000FF"/>
                </a:solidFill>
              </a:rPr>
              <a:t>Tình bạn bốn phương;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</a:rPr>
              <a:t>Hoàn thiện nhạc cụ gõ tự tạo.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2191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 BẠN BỐN PHƯƠNG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38200" y="2133600"/>
            <a:ext cx="10744200" cy="37338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Hát: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Tình bạn bốn phương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Turkish March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Đọc nhạc: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4 </a:t>
            </a:r>
            <a:endParaRPr lang="en-US" sz="2800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Hoà tấu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Lí thuyết âm nhạc: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Nhịp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n-US" sz="2800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Th</a:t>
            </a: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ường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thức âm nhạc: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 sĩ Wolfgang Amadeus Mozart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                                       </a:t>
            </a:r>
            <a:endParaRPr lang="en-US" sz="2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và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phá: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vòng hợp âm; Làm nhạc cụ gõ bằng các vật liệu, đồ dùng đã qua sử dụng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2384"/>
            <a:ext cx="1727200" cy="1930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6743B5A-D8F3-4FED-B256-F0301FE2A9D6}"/>
              </a:ext>
            </a:extLst>
          </p:cNvPr>
          <p:cNvGrpSpPr/>
          <p:nvPr/>
        </p:nvGrpSpPr>
        <p:grpSpPr>
          <a:xfrm>
            <a:off x="5334000" y="4180065"/>
            <a:ext cx="385042" cy="828020"/>
            <a:chOff x="5334000" y="4038600"/>
            <a:chExt cx="385042" cy="82802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DD8EF294-662F-44E8-8C63-A7F2786958CA}"/>
                </a:ext>
              </a:extLst>
            </p:cNvPr>
            <p:cNvSpPr txBox="1"/>
            <p:nvPr/>
          </p:nvSpPr>
          <p:spPr>
            <a:xfrm>
              <a:off x="5334000" y="40386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18F5AC9-1F87-44E0-A4FB-54F351C2562A}"/>
                </a:ext>
              </a:extLst>
            </p:cNvPr>
            <p:cNvSpPr txBox="1"/>
            <p:nvPr/>
          </p:nvSpPr>
          <p:spPr>
            <a:xfrm>
              <a:off x="5334000" y="43434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533401"/>
            <a:ext cx="7772400" cy="1470025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4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 BẠN BỐN PHƯƠNG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828800" y="2362200"/>
            <a:ext cx="8839200" cy="2312988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Tình bạn bốn phương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kết hợp gõ đệm bằng nhạc cụ gõ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nghiệm và </a:t>
            </a:r>
            <a:r>
              <a:rPr lang="en-US" sz="2800" b="1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phá: Làm nhạc cụ gõ bằng các vật liệu, đồ dùng đã qua sử dụng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413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en-US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Tình bạn bốn phương</a:t>
            </a:r>
            <a:r>
              <a:rPr lang="en-US" sz="32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,</a:t>
            </a:r>
            <a:r>
              <a:rPr lang="en-US" sz="3200" b="1" i="1">
                <a:solidFill>
                  <a:srgbClr val="0000FF"/>
                </a:solidFill>
                <a:cs typeface="Times New Roman" panose="02020603050405020304" pitchFamily="18" charset="0"/>
              </a:rPr>
              <a:t/>
            </a:r>
            <a:br>
              <a:rPr lang="en-US" sz="3200" b="1" i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kết hợp gõ đệm bằng nhạc cụ gõ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8B1D06C-88B6-4AA0-8EDB-36EC08C3BA35}"/>
              </a:ext>
            </a:extLst>
          </p:cNvPr>
          <p:cNvGrpSpPr/>
          <p:nvPr/>
        </p:nvGrpSpPr>
        <p:grpSpPr>
          <a:xfrm>
            <a:off x="1295400" y="1682827"/>
            <a:ext cx="9315495" cy="4876800"/>
            <a:chOff x="1295400" y="1682827"/>
            <a:chExt cx="9315495" cy="4876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BBCF961-B161-44CD-AC4F-A9AB18113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400" y="1682827"/>
              <a:ext cx="9315495" cy="4876800"/>
            </a:xfrm>
            <a:prstGeom prst="roundRect">
              <a:avLst>
                <a:gd name="adj" fmla="val 16667"/>
              </a:avLst>
            </a:prstGeom>
            <a:ln w="38100">
              <a:solidFill>
                <a:srgbClr val="FFC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91DBD60-05E2-4CBC-9171-F6C76AAF4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0553" y="5556617"/>
              <a:ext cx="505932" cy="691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4188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7315200" cy="715962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1</a:t>
            </a:r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EE95E16-1859-4356-8455-5B354917A0E7}"/>
              </a:ext>
            </a:extLst>
          </p:cNvPr>
          <p:cNvSpPr/>
          <p:nvPr/>
        </p:nvSpPr>
        <p:spPr bwMode="auto">
          <a:xfrm>
            <a:off x="1524000" y="304800"/>
            <a:ext cx="16002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E98EC90-CFBE-4059-9150-C891A3786B09}"/>
              </a:ext>
            </a:extLst>
          </p:cNvPr>
          <p:cNvGrpSpPr/>
          <p:nvPr/>
        </p:nvGrpSpPr>
        <p:grpSpPr>
          <a:xfrm>
            <a:off x="1524000" y="685800"/>
            <a:ext cx="8915400" cy="5960028"/>
            <a:chOff x="1524000" y="685800"/>
            <a:chExt cx="8915400" cy="59600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C600574-485A-4AD8-A9F6-618A8CC44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93" b="87901"/>
            <a:stretch/>
          </p:blipFill>
          <p:spPr>
            <a:xfrm>
              <a:off x="1897380" y="762000"/>
              <a:ext cx="8542020" cy="457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4D68E43-FE79-4F5D-BDBC-4149FDE83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837"/>
            <a:stretch/>
          </p:blipFill>
          <p:spPr>
            <a:xfrm>
              <a:off x="1897380" y="1295400"/>
              <a:ext cx="8542020" cy="535042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EDF77EF6-6E71-4D18-858B-0A348A0FF5EC}"/>
                </a:ext>
              </a:extLst>
            </p:cNvPr>
            <p:cNvSpPr/>
            <p:nvPr/>
          </p:nvSpPr>
          <p:spPr bwMode="auto">
            <a:xfrm>
              <a:off x="1524000" y="685800"/>
              <a:ext cx="16002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26799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2075"/>
            <a:ext cx="5181600" cy="4011176"/>
          </a:xfrm>
        </p:spPr>
        <p:txBody>
          <a:bodyPr/>
          <a:lstStyle/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Bài hát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bốn phương 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 nhạc sĩ Đỗ Thanh Hiên đặt tên và lời Việt trên giai điệu của bài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Auld Lang Syne.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Nội dung bài hát thể hiện mong ước của tuổi thơ trên khắp hành tinh muốn được kết bạn với nhau và được sống trong hoà bình, nhân ái. </a:t>
            </a:r>
          </a:p>
          <a:p>
            <a:pPr indent="0" algn="just">
              <a:lnSpc>
                <a:spcPct val="115000"/>
              </a:lnSpc>
              <a:spcAft>
                <a:spcPts val="300"/>
              </a:spcAft>
              <a:buNone/>
            </a:pP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88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>
              <a:solidFill>
                <a:srgbClr val="0000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4066A3A-C58F-4522-9577-CD2017356AB3}"/>
              </a:ext>
            </a:extLst>
          </p:cNvPr>
          <p:cNvSpPr txBox="1">
            <a:spLocks/>
          </p:cNvSpPr>
          <p:nvPr/>
        </p:nvSpPr>
        <p:spPr bwMode="auto">
          <a:xfrm>
            <a:off x="76200" y="4953000"/>
            <a:ext cx="11430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Auld Lang Syne 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 một bài dân ca Scotland rất nổi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tiếng. Với lời ca 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 dịch ra nhiều thứ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tiếng, 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Auld Lang Syne 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 hát ở rất nhiều nước trên thế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giới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 những dịp như: 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thời khắc giao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thừa,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lễ tốt nghiệp, liên hoan chia tay,...</a:t>
            </a:r>
            <a:endParaRPr lang="en-US" sz="2400">
              <a:solidFill>
                <a:srgbClr val="0000FF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ACF378-3D9C-4B3F-A8FB-8FB3ED5FE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675" y="1219200"/>
            <a:ext cx="61817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TinhBanBonPhuong Beat Hat mau BanQuyen">
            <a:hlinkClick r:id="" action="ppaction://media"/>
            <a:extLst>
              <a:ext uri="{FF2B5EF4-FFF2-40B4-BE49-F238E27FC236}">
                <a16:creationId xmlns:a16="http://schemas.microsoft.com/office/drawing/2014/main" xmlns="" id="{B17B9B07-567D-4ABA-B2BC-EB83589D0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3473" y="609600"/>
            <a:ext cx="8268854" cy="59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:a16="http://schemas.microsoft.com/office/drawing/2014/main" xmlns="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118110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(Lời 1)</a:t>
            </a:r>
            <a:endParaRPr 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024964" y="762000"/>
            <a:ext cx="499036" cy="5485875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1437" y="1012533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8700" y="2423679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900" y="4659240"/>
            <a:ext cx="219075" cy="4667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192762B-0241-4B45-BEA7-8CF980AF31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900" y="1844467"/>
            <a:ext cx="219075" cy="466725"/>
          </a:xfrm>
          <a:prstGeom prst="rect">
            <a:avLst/>
          </a:prstGeom>
        </p:spPr>
      </p:pic>
      <p:sp>
        <p:nvSpPr>
          <p:cNvPr id="23" name="Left Brace 22">
            <a:extLst>
              <a:ext uri="{FF2B5EF4-FFF2-40B4-BE49-F238E27FC236}">
                <a16:creationId xmlns:a16="http://schemas.microsoft.com/office/drawing/2014/main" xmlns="" id="{A8551141-C5AB-486A-A8CE-B5F10A95E2B0}"/>
              </a:ext>
            </a:extLst>
          </p:cNvPr>
          <p:cNvSpPr/>
          <p:nvPr/>
        </p:nvSpPr>
        <p:spPr bwMode="auto">
          <a:xfrm>
            <a:off x="1142649" y="762000"/>
            <a:ext cx="544025" cy="2666475"/>
          </a:xfrm>
          <a:prstGeom prst="leftBrace">
            <a:avLst>
              <a:gd name="adj1" fmla="val 0"/>
              <a:gd name="adj2" fmla="val 46431"/>
            </a:avLst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xmlns="" id="{F63F4529-B727-4B79-B45E-9EDA187F31F0}"/>
              </a:ext>
            </a:extLst>
          </p:cNvPr>
          <p:cNvSpPr/>
          <p:nvPr/>
        </p:nvSpPr>
        <p:spPr bwMode="auto">
          <a:xfrm>
            <a:off x="1138552" y="3581400"/>
            <a:ext cx="544025" cy="2666475"/>
          </a:xfrm>
          <a:prstGeom prst="leftBrace">
            <a:avLst>
              <a:gd name="adj1" fmla="val 0"/>
              <a:gd name="adj2" fmla="val 46431"/>
            </a:avLst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6C2E80-212A-49BB-B057-DF04DD74222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9375" t="27405" r="37500" b="59783"/>
          <a:stretch/>
        </p:blipFill>
        <p:spPr>
          <a:xfrm>
            <a:off x="1547547" y="685800"/>
            <a:ext cx="9229725" cy="1252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B5B8CE-4F0E-43CA-9D88-C93252E1E56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375" t="27405" r="38124" b="58889"/>
          <a:stretch/>
        </p:blipFill>
        <p:spPr>
          <a:xfrm>
            <a:off x="1547547" y="3537361"/>
            <a:ext cx="9121140" cy="13394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BE7759B-5632-4C7C-9452-EBC736D34F3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5" t="28889" r="33750" b="59219"/>
          <a:stretch/>
        </p:blipFill>
        <p:spPr>
          <a:xfrm>
            <a:off x="1547547" y="5181600"/>
            <a:ext cx="9881235" cy="1162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C1EA59-F16D-42E2-9370-2BD0DAFFDBA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374" t="27405" r="38126" b="58063"/>
          <a:stretch/>
        </p:blipFill>
        <p:spPr>
          <a:xfrm>
            <a:off x="1583622" y="2085038"/>
            <a:ext cx="9121140" cy="14201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CA9B15D-79C3-40D3-A46D-541007ECF1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8700" y="3864180"/>
            <a:ext cx="219075" cy="4667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160CD58-8486-4BB3-9036-74EB97FE0E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8700" y="5365458"/>
            <a:ext cx="219075" cy="4667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52F2C2C-CE63-4B17-AE6E-CB7F89B3A0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373" y="3346833"/>
            <a:ext cx="219075" cy="466725"/>
          </a:xfrm>
          <a:prstGeom prst="rect">
            <a:avLst/>
          </a:prstGeom>
        </p:spPr>
      </p:pic>
      <p:pic>
        <p:nvPicPr>
          <p:cNvPr id="3" name="TinhBanBonPhuong Cau 1">
            <a:hlinkClick r:id="" action="ppaction://media"/>
            <a:extLst>
              <a:ext uri="{FF2B5EF4-FFF2-40B4-BE49-F238E27FC236}">
                <a16:creationId xmlns:a16="http://schemas.microsoft.com/office/drawing/2014/main" xmlns="" id="{F7A54EA1-1066-4D37-8842-D089CBE65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58600" y="905436"/>
            <a:ext cx="406400" cy="406400"/>
          </a:xfrm>
          <a:prstGeom prst="rect">
            <a:avLst/>
          </a:prstGeom>
        </p:spPr>
      </p:pic>
      <p:pic>
        <p:nvPicPr>
          <p:cNvPr id="7" name="TinhBanBonPhuong Cau 2-Cau 4">
            <a:hlinkClick r:id="" action="ppaction://media"/>
            <a:extLst>
              <a:ext uri="{FF2B5EF4-FFF2-40B4-BE49-F238E27FC236}">
                <a16:creationId xmlns:a16="http://schemas.microsoft.com/office/drawing/2014/main" xmlns="" id="{035177FA-3450-4354-95FE-E2B7018123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58600" y="2374900"/>
            <a:ext cx="406400" cy="406400"/>
          </a:xfrm>
          <a:prstGeom prst="rect">
            <a:avLst/>
          </a:prstGeom>
        </p:spPr>
      </p:pic>
      <p:pic>
        <p:nvPicPr>
          <p:cNvPr id="19" name="TinhBanBonPhuong Cau 2-Cau 4">
            <a:hlinkClick r:id="" action="ppaction://media"/>
            <a:extLst>
              <a:ext uri="{FF2B5EF4-FFF2-40B4-BE49-F238E27FC236}">
                <a16:creationId xmlns:a16="http://schemas.microsoft.com/office/drawing/2014/main" xmlns="" id="{29366BD0-7D6E-41BF-9105-B777495EAA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38402" y="5334000"/>
            <a:ext cx="406400" cy="406400"/>
          </a:xfrm>
          <a:prstGeom prst="rect">
            <a:avLst/>
          </a:prstGeom>
        </p:spPr>
      </p:pic>
      <p:pic>
        <p:nvPicPr>
          <p:cNvPr id="9" name="TinhBanBonPhuong Cau 3">
            <a:hlinkClick r:id="" action="ppaction://media"/>
            <a:extLst>
              <a:ext uri="{FF2B5EF4-FFF2-40B4-BE49-F238E27FC236}">
                <a16:creationId xmlns:a16="http://schemas.microsoft.com/office/drawing/2014/main" xmlns="" id="{E23C425D-07AC-462B-A660-853807E876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33200" y="3783172"/>
            <a:ext cx="406400" cy="406400"/>
          </a:xfrm>
          <a:prstGeom prst="rect">
            <a:avLst/>
          </a:prstGeom>
        </p:spPr>
      </p:pic>
      <p:pic>
        <p:nvPicPr>
          <p:cNvPr id="12" name="TinhBanBonPhuong Doan 1">
            <a:hlinkClick r:id="" action="ppaction://media"/>
            <a:extLst>
              <a:ext uri="{FF2B5EF4-FFF2-40B4-BE49-F238E27FC236}">
                <a16:creationId xmlns:a16="http://schemas.microsoft.com/office/drawing/2014/main" xmlns="" id="{61FFE294-1220-4A1C-8DC0-1E9169CF33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33200" y="1752600"/>
            <a:ext cx="406400" cy="406400"/>
          </a:xfrm>
          <a:prstGeom prst="rect">
            <a:avLst/>
          </a:prstGeom>
        </p:spPr>
      </p:pic>
      <p:pic>
        <p:nvPicPr>
          <p:cNvPr id="15" name="TinhBanBonPhuong Doan 2">
            <a:hlinkClick r:id="" action="ppaction://media"/>
            <a:extLst>
              <a:ext uri="{FF2B5EF4-FFF2-40B4-BE49-F238E27FC236}">
                <a16:creationId xmlns:a16="http://schemas.microsoft.com/office/drawing/2014/main" xmlns="" id="{DA5D86A2-6595-4E2D-B465-3E6F5EE1168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33200" y="4673600"/>
            <a:ext cx="406400" cy="406400"/>
          </a:xfrm>
          <a:prstGeom prst="rect">
            <a:avLst/>
          </a:prstGeom>
        </p:spPr>
      </p:pic>
      <p:pic>
        <p:nvPicPr>
          <p:cNvPr id="16" name="TinhBanBonPhuong 4 cau">
            <a:hlinkClick r:id="" action="ppaction://media"/>
            <a:extLst>
              <a:ext uri="{FF2B5EF4-FFF2-40B4-BE49-F238E27FC236}">
                <a16:creationId xmlns:a16="http://schemas.microsoft.com/office/drawing/2014/main" xmlns="" id="{09F8B840-5657-4AEE-A4AD-AF7BB31B976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33200" y="33017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19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23" grpId="0" animBg="1"/>
      <p:bldP spid="23" grpId="1" animBg="1"/>
      <p:bldP spid="26" grpId="0" animBg="1"/>
      <p:bldP spid="26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6946</TotalTime>
  <Words>373</Words>
  <Application>Microsoft Office PowerPoint</Application>
  <PresentationFormat>Custom</PresentationFormat>
  <Paragraphs>33</Paragraphs>
  <Slides>19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Giáo viên: Đỗ Thị Thu Hà Trường: THCS An Viên</vt:lpstr>
      <vt:lpstr>Chủ đề 4 TÌNH BẠN BỐN PHƯƠNG</vt:lpstr>
      <vt:lpstr>Chủ đề 4 TÌNH BẠN BỐN PHƯƠNG</vt:lpstr>
      <vt:lpstr>I. Hát bài Tình bạn bốn phương, kết hợp gõ đệm bằng nhạc cụ gõ</vt:lpstr>
      <vt:lpstr>1. Hát bài</vt:lpstr>
      <vt:lpstr>Giới thiệu bài hát</vt:lpstr>
      <vt:lpstr>Nghe hát mẫu</vt:lpstr>
      <vt:lpstr>PowerPoint Presentation</vt:lpstr>
      <vt:lpstr>Học hát từng câu (Lời 1)</vt:lpstr>
      <vt:lpstr>Học hát lời 2</vt:lpstr>
      <vt:lpstr>Hát hoàn chỉnh cả bài</vt:lpstr>
      <vt:lpstr>PowerPoint Presentation</vt:lpstr>
      <vt:lpstr>PowerPoint Presentation</vt:lpstr>
      <vt:lpstr>PowerPoint Presentation</vt:lpstr>
      <vt:lpstr>Ứng dụng đệm cho bài hát Tình bạn bốn phương</vt:lpstr>
      <vt:lpstr>Ứng dụng đệm cho bài hát Tình bạn bốn phương</vt:lpstr>
      <vt:lpstr>III. Trải nghiệm và khám phá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270</cp:revision>
  <dcterms:created xsi:type="dcterms:W3CDTF">2006-11-06T13:45:38Z</dcterms:created>
  <dcterms:modified xsi:type="dcterms:W3CDTF">2022-11-25T09:12:42Z</dcterms:modified>
</cp:coreProperties>
</file>