
<file path=[Content_Types].xml><?xml version="1.0" encoding="utf-8"?>
<Types xmlns="http://schemas.openxmlformats.org/package/2006/content-types">
  <Default Extension="png" ContentType="image/png"/>
  <Default Extension="bmp" ContentType="image/bmp"/>
  <Default Extension="rels" ContentType="application/vnd.openxmlformats-package.relationships+xml"/>
  <Default Extension="xml" ContentType="application/xml"/>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0"/>
  </p:notesMasterIdLst>
  <p:sldIdLst>
    <p:sldId id="317" r:id="rId2"/>
    <p:sldId id="292" r:id="rId3"/>
    <p:sldId id="318" r:id="rId4"/>
    <p:sldId id="381" r:id="rId5"/>
    <p:sldId id="382" r:id="rId6"/>
    <p:sldId id="295" r:id="rId7"/>
    <p:sldId id="338" r:id="rId8"/>
    <p:sldId id="312" r:id="rId9"/>
    <p:sldId id="376" r:id="rId10"/>
    <p:sldId id="378" r:id="rId11"/>
    <p:sldId id="297" r:id="rId12"/>
    <p:sldId id="346" r:id="rId13"/>
    <p:sldId id="354" r:id="rId14"/>
    <p:sldId id="351" r:id="rId15"/>
    <p:sldId id="352" r:id="rId16"/>
    <p:sldId id="372" r:id="rId17"/>
    <p:sldId id="379" r:id="rId18"/>
    <p:sldId id="375" r:id="rId1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F1B3"/>
    <a:srgbClr val="EDF6F7"/>
    <a:srgbClr val="C8FFFF"/>
    <a:srgbClr val="FF7043"/>
    <a:srgbClr val="FF00FF"/>
    <a:srgbClr val="FF9900"/>
    <a:srgbClr val="CC00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7" autoAdjust="0"/>
    <p:restoredTop sz="94356" autoAdjust="0"/>
  </p:normalViewPr>
  <p:slideViewPr>
    <p:cSldViewPr>
      <p:cViewPr varScale="1">
        <p:scale>
          <a:sx n="69" d="100"/>
          <a:sy n="69" d="100"/>
        </p:scale>
        <p:origin x="-738" y="-10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2/13/2022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extLst>
      <p:ext uri="{BB962C8B-B14F-4D97-AF65-F5344CB8AC3E}">
        <p14:creationId xmlns:p14="http://schemas.microsoft.com/office/powerpoint/2010/main" val="280863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15.wav"/><Relationship Id="rId13" Type="http://schemas.openxmlformats.org/officeDocument/2006/relationships/image" Target="../media/image21.png"/><Relationship Id="rId3" Type="http://schemas.microsoft.com/office/2007/relationships/media" Target="../media/media13.wav"/><Relationship Id="rId7" Type="http://schemas.microsoft.com/office/2007/relationships/media" Target="../media/media15.wav"/><Relationship Id="rId12" Type="http://schemas.openxmlformats.org/officeDocument/2006/relationships/image" Target="../media/image11.gif"/><Relationship Id="rId2" Type="http://schemas.openxmlformats.org/officeDocument/2006/relationships/audio" Target="../media/media12.wav"/><Relationship Id="rId16" Type="http://schemas.openxmlformats.org/officeDocument/2006/relationships/image" Target="../media/image16.png"/><Relationship Id="rId1" Type="http://schemas.microsoft.com/office/2007/relationships/media" Target="../media/media12.wav"/><Relationship Id="rId6" Type="http://schemas.openxmlformats.org/officeDocument/2006/relationships/audio" Target="../media/media14.wav"/><Relationship Id="rId11" Type="http://schemas.openxmlformats.org/officeDocument/2006/relationships/slideLayout" Target="../slideLayouts/slideLayout2.xml"/><Relationship Id="rId5" Type="http://schemas.microsoft.com/office/2007/relationships/media" Target="../media/media14.wav"/><Relationship Id="rId15" Type="http://schemas.openxmlformats.org/officeDocument/2006/relationships/image" Target="../media/image23.png"/><Relationship Id="rId10" Type="http://schemas.openxmlformats.org/officeDocument/2006/relationships/audio" Target="../media/media16.wav"/><Relationship Id="rId4" Type="http://schemas.openxmlformats.org/officeDocument/2006/relationships/audio" Target="../media/media13.wav"/><Relationship Id="rId9" Type="http://schemas.microsoft.com/office/2007/relationships/media" Target="../media/media16.wav"/><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b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image" Target="../media/image13.png"/><Relationship Id="rId3" Type="http://schemas.microsoft.com/office/2007/relationships/media" Target="../media/media4.wav"/><Relationship Id="rId21" Type="http://schemas.openxmlformats.org/officeDocument/2006/relationships/image" Target="../media/image16.png"/><Relationship Id="rId7" Type="http://schemas.microsoft.com/office/2007/relationships/media" Target="../media/media6.wav"/><Relationship Id="rId12" Type="http://schemas.openxmlformats.org/officeDocument/2006/relationships/audio" Target="../media/media8.wav"/><Relationship Id="rId17" Type="http://schemas.openxmlformats.org/officeDocument/2006/relationships/image" Target="../media/image12.png"/><Relationship Id="rId2" Type="http://schemas.openxmlformats.org/officeDocument/2006/relationships/audio" Target="../media/media3.wav"/><Relationship Id="rId16" Type="http://schemas.openxmlformats.org/officeDocument/2006/relationships/image" Target="../media/image11.gif"/><Relationship Id="rId20" Type="http://schemas.openxmlformats.org/officeDocument/2006/relationships/image" Target="../media/image15.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5" Type="http://schemas.microsoft.com/office/2007/relationships/media" Target="../media/media5.wav"/><Relationship Id="rId15" Type="http://schemas.openxmlformats.org/officeDocument/2006/relationships/slideLayout" Target="../slideLayouts/slideLayout2.xml"/><Relationship Id="rId10" Type="http://schemas.openxmlformats.org/officeDocument/2006/relationships/audio" Target="../media/media7.wav"/><Relationship Id="rId19" Type="http://schemas.openxmlformats.org/officeDocument/2006/relationships/image" Target="../media/image14.png"/><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s>
</file>

<file path=ppt/slides/_rels/slide9.xml.rels><?xml version="1.0" encoding="UTF-8" standalone="yes"?>
<Relationships xmlns="http://schemas.openxmlformats.org/package/2006/relationships"><Relationship Id="rId8" Type="http://schemas.openxmlformats.org/officeDocument/2006/relationships/image" Target="../media/image11.gif"/><Relationship Id="rId3" Type="http://schemas.microsoft.com/office/2007/relationships/media" Target="../media/media11.wav"/><Relationship Id="rId7" Type="http://schemas.openxmlformats.org/officeDocument/2006/relationships/image" Target="../media/image18.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7.png"/><Relationship Id="rId11" Type="http://schemas.openxmlformats.org/officeDocument/2006/relationships/image" Target="../media/image20.png"/><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audio" Target="../media/media11.wav"/><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362201"/>
            <a:ext cx="5638800" cy="396239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6</a:t>
            </a:r>
          </a:p>
        </p:txBody>
      </p:sp>
    </p:spTree>
    <p:extLst>
      <p:ext uri="{BB962C8B-B14F-4D97-AF65-F5344CB8AC3E}">
        <p14:creationId xmlns:p14="http://schemas.microsoft.com/office/powerpoint/2010/main" val="3182148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152400"/>
            <a:ext cx="8229600" cy="685800"/>
          </a:xfrm>
        </p:spPr>
        <p:txBody>
          <a:bodyPr/>
          <a:lstStyle/>
          <a:p>
            <a:r>
              <a:rPr lang="vi-VN" sz="3200" b="1">
                <a:solidFill>
                  <a:srgbClr val="0000FF"/>
                </a:solidFill>
                <a:cs typeface="Times New Roman" panose="02020603050405020304" pitchFamily="18" charset="0"/>
              </a:rPr>
              <a:t>Học hát từng câu </a:t>
            </a:r>
            <a:r>
              <a:rPr lang="en-US" sz="3200" b="1">
                <a:solidFill>
                  <a:srgbClr val="0000FF"/>
                </a:solidFill>
                <a:cs typeface="Times New Roman" panose="02020603050405020304" pitchFamily="18" charset="0"/>
              </a:rPr>
              <a:t>(đoạn</a:t>
            </a:r>
            <a:r>
              <a:rPr lang="vi-VN" sz="3200" b="1">
                <a:solidFill>
                  <a:srgbClr val="0000FF"/>
                </a:solidFill>
                <a:cs typeface="Times New Roman" panose="02020603050405020304" pitchFamily="18" charset="0"/>
              </a:rPr>
              <a:t> </a:t>
            </a:r>
            <a:r>
              <a:rPr lang="en-US" sz="3200" b="1">
                <a:solidFill>
                  <a:srgbClr val="0000FF"/>
                </a:solidFill>
                <a:cs typeface="Times New Roman" panose="02020603050405020304" pitchFamily="18" charset="0"/>
              </a:rPr>
              <a:t>2</a:t>
            </a:r>
            <a:r>
              <a:rPr lang="vi-VN" sz="3200" b="1">
                <a:solidFill>
                  <a:srgbClr val="0000FF"/>
                </a:solidFill>
                <a:cs typeface="Times New Roman" panose="02020603050405020304" pitchFamily="18" charset="0"/>
              </a:rPr>
              <a:t>)</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537336" y="1016000"/>
            <a:ext cx="685800" cy="2489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923099" y="1219200"/>
            <a:ext cx="219075" cy="466725"/>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956436" y="2628900"/>
            <a:ext cx="219075" cy="466725"/>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094424" y="2117534"/>
            <a:ext cx="219075" cy="466725"/>
          </a:xfrm>
          <a:prstGeom prst="rect">
            <a:avLst/>
          </a:prstGeom>
        </p:spPr>
      </p:pic>
      <p:sp>
        <p:nvSpPr>
          <p:cNvPr id="14" name="Left Brace 13"/>
          <p:cNvSpPr/>
          <p:nvPr/>
        </p:nvSpPr>
        <p:spPr bwMode="auto">
          <a:xfrm>
            <a:off x="1537336"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1094424" y="4816475"/>
            <a:ext cx="219075" cy="466725"/>
          </a:xfrm>
          <a:prstGeom prst="rect">
            <a:avLst/>
          </a:prstGeom>
        </p:spPr>
      </p:pic>
      <p:sp>
        <p:nvSpPr>
          <p:cNvPr id="18" name="Left Brace 17"/>
          <p:cNvSpPr/>
          <p:nvPr/>
        </p:nvSpPr>
        <p:spPr bwMode="auto">
          <a:xfrm>
            <a:off x="1308736"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5400000">
            <a:off x="898208" y="3445193"/>
            <a:ext cx="240983" cy="513398"/>
          </a:xfrm>
          <a:prstGeom prst="rect">
            <a:avLst/>
          </a:prstGeom>
        </p:spPr>
      </p:pic>
      <p:pic>
        <p:nvPicPr>
          <p:cNvPr id="30" name="Picture 29">
            <a:extLst>
              <a:ext uri="{FF2B5EF4-FFF2-40B4-BE49-F238E27FC236}">
                <a16:creationId xmlns:a16="http://schemas.microsoft.com/office/drawing/2014/main" xmlns="" id="{6BBE14B9-A9EF-4BDF-9154-1BFD10E5B605}"/>
              </a:ext>
            </a:extLst>
          </p:cNvPr>
          <p:cNvPicPr>
            <a:picLocks noChangeAspect="1"/>
          </p:cNvPicPr>
          <p:nvPr/>
        </p:nvPicPr>
        <p:blipFill rotWithShape="1">
          <a:blip r:embed="rId13"/>
          <a:srcRect l="16249" t="31111" r="35001" b="56666"/>
          <a:stretch/>
        </p:blipFill>
        <p:spPr>
          <a:xfrm>
            <a:off x="2324100" y="956275"/>
            <a:ext cx="7578090" cy="1068773"/>
          </a:xfrm>
          <a:prstGeom prst="rect">
            <a:avLst/>
          </a:prstGeom>
        </p:spPr>
      </p:pic>
      <p:pic>
        <p:nvPicPr>
          <p:cNvPr id="31" name="Picture 30">
            <a:extLst>
              <a:ext uri="{FF2B5EF4-FFF2-40B4-BE49-F238E27FC236}">
                <a16:creationId xmlns:a16="http://schemas.microsoft.com/office/drawing/2014/main" xmlns="" id="{EF684049-686F-459C-ACAE-B9E42C96A305}"/>
              </a:ext>
            </a:extLst>
          </p:cNvPr>
          <p:cNvPicPr>
            <a:picLocks noChangeAspect="1"/>
          </p:cNvPicPr>
          <p:nvPr/>
        </p:nvPicPr>
        <p:blipFill rotWithShape="1">
          <a:blip r:embed="rId14"/>
          <a:srcRect l="16249" t="31111" r="35782" b="56666"/>
          <a:stretch/>
        </p:blipFill>
        <p:spPr>
          <a:xfrm>
            <a:off x="2451736" y="2362200"/>
            <a:ext cx="7456685" cy="1068773"/>
          </a:xfrm>
          <a:prstGeom prst="rect">
            <a:avLst/>
          </a:prstGeom>
        </p:spPr>
      </p:pic>
      <p:pic>
        <p:nvPicPr>
          <p:cNvPr id="32" name="Picture 31">
            <a:extLst>
              <a:ext uri="{FF2B5EF4-FFF2-40B4-BE49-F238E27FC236}">
                <a16:creationId xmlns:a16="http://schemas.microsoft.com/office/drawing/2014/main" xmlns="" id="{F92772DE-98BC-4A6D-819E-6168E169A80D}"/>
              </a:ext>
            </a:extLst>
          </p:cNvPr>
          <p:cNvPicPr>
            <a:picLocks noChangeAspect="1"/>
          </p:cNvPicPr>
          <p:nvPr/>
        </p:nvPicPr>
        <p:blipFill rotWithShape="1">
          <a:blip r:embed="rId13"/>
          <a:srcRect l="16249" t="31111" r="35001" b="56666"/>
          <a:stretch/>
        </p:blipFill>
        <p:spPr>
          <a:xfrm>
            <a:off x="2318386" y="3722302"/>
            <a:ext cx="7578090" cy="1068773"/>
          </a:xfrm>
          <a:prstGeom prst="rect">
            <a:avLst/>
          </a:prstGeom>
        </p:spPr>
      </p:pic>
      <p:pic>
        <p:nvPicPr>
          <p:cNvPr id="33" name="Picture 32">
            <a:extLst>
              <a:ext uri="{FF2B5EF4-FFF2-40B4-BE49-F238E27FC236}">
                <a16:creationId xmlns:a16="http://schemas.microsoft.com/office/drawing/2014/main" xmlns="" id="{04D125FD-27DE-4BF3-A8C6-4F003921A21A}"/>
              </a:ext>
            </a:extLst>
          </p:cNvPr>
          <p:cNvPicPr>
            <a:picLocks noChangeAspect="1"/>
          </p:cNvPicPr>
          <p:nvPr/>
        </p:nvPicPr>
        <p:blipFill rotWithShape="1">
          <a:blip r:embed="rId15"/>
          <a:srcRect l="16250" t="31111" r="35625" b="56666"/>
          <a:stretch/>
        </p:blipFill>
        <p:spPr>
          <a:xfrm>
            <a:off x="2406016" y="5078412"/>
            <a:ext cx="7480935" cy="1068773"/>
          </a:xfrm>
          <a:prstGeom prst="rect">
            <a:avLst/>
          </a:prstGeom>
        </p:spPr>
      </p:pic>
      <p:pic>
        <p:nvPicPr>
          <p:cNvPr id="3" name="Doan 2 cau 1">
            <a:hlinkClick r:id="" action="ppaction://media"/>
            <a:extLst>
              <a:ext uri="{FF2B5EF4-FFF2-40B4-BE49-F238E27FC236}">
                <a16:creationId xmlns:a16="http://schemas.microsoft.com/office/drawing/2014/main" xmlns="" id="{1D416C85-3CE2-471D-A020-1490021D87A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049000" y="1143000"/>
            <a:ext cx="406400" cy="406400"/>
          </a:xfrm>
          <a:prstGeom prst="rect">
            <a:avLst/>
          </a:prstGeom>
        </p:spPr>
      </p:pic>
      <p:pic>
        <p:nvPicPr>
          <p:cNvPr id="6" name="Doan 2 cau 2">
            <a:hlinkClick r:id="" action="ppaction://media"/>
            <a:extLst>
              <a:ext uri="{FF2B5EF4-FFF2-40B4-BE49-F238E27FC236}">
                <a16:creationId xmlns:a16="http://schemas.microsoft.com/office/drawing/2014/main" xmlns="" id="{3FE14E57-8617-40E9-9CC1-87F2351B45D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1049000" y="2565400"/>
            <a:ext cx="406400" cy="406400"/>
          </a:xfrm>
          <a:prstGeom prst="rect">
            <a:avLst/>
          </a:prstGeom>
        </p:spPr>
      </p:pic>
      <p:pic>
        <p:nvPicPr>
          <p:cNvPr id="7" name="Doan 2 cau 1+2">
            <a:hlinkClick r:id="" action="ppaction://media"/>
            <a:extLst>
              <a:ext uri="{FF2B5EF4-FFF2-40B4-BE49-F238E27FC236}">
                <a16:creationId xmlns:a16="http://schemas.microsoft.com/office/drawing/2014/main" xmlns="" id="{CF6D24BD-4B72-4859-81D7-9C86B0546A3A}"/>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1018201" y="1955800"/>
            <a:ext cx="406400" cy="406400"/>
          </a:xfrm>
          <a:prstGeom prst="rect">
            <a:avLst/>
          </a:prstGeom>
        </p:spPr>
      </p:pic>
      <p:pic>
        <p:nvPicPr>
          <p:cNvPr id="8" name="Doan 2 cau 3+4">
            <a:hlinkClick r:id="" action="ppaction://media"/>
            <a:extLst>
              <a:ext uri="{FF2B5EF4-FFF2-40B4-BE49-F238E27FC236}">
                <a16:creationId xmlns:a16="http://schemas.microsoft.com/office/drawing/2014/main" xmlns="" id="{1E45877B-263C-443E-B4DE-6E7E213200EC}"/>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11031557" y="4791075"/>
            <a:ext cx="406400" cy="406400"/>
          </a:xfrm>
          <a:prstGeom prst="rect">
            <a:avLst/>
          </a:prstGeom>
        </p:spPr>
      </p:pic>
      <p:pic>
        <p:nvPicPr>
          <p:cNvPr id="9" name="Doan 2">
            <a:hlinkClick r:id="" action="ppaction://media"/>
            <a:extLst>
              <a:ext uri="{FF2B5EF4-FFF2-40B4-BE49-F238E27FC236}">
                <a16:creationId xmlns:a16="http://schemas.microsoft.com/office/drawing/2014/main" xmlns="" id="{3A8694ED-279C-4C98-9673-B1D613967A42}"/>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11031557" y="3415984"/>
            <a:ext cx="406400" cy="406400"/>
          </a:xfrm>
          <a:prstGeom prst="rect">
            <a:avLst/>
          </a:prstGeom>
        </p:spPr>
      </p:pic>
      <p:sp>
        <p:nvSpPr>
          <p:cNvPr id="20" name="Rectangle: Rounded Corners 19">
            <a:extLst>
              <a:ext uri="{FF2B5EF4-FFF2-40B4-BE49-F238E27FC236}">
                <a16:creationId xmlns:a16="http://schemas.microsoft.com/office/drawing/2014/main" xmlns="" id="{14FA99F9-5739-484F-8462-8AA498E19C16}"/>
              </a:ext>
            </a:extLst>
          </p:cNvPr>
          <p:cNvSpPr/>
          <p:nvPr/>
        </p:nvSpPr>
        <p:spPr bwMode="auto">
          <a:xfrm>
            <a:off x="7381875" y="5115236"/>
            <a:ext cx="390525" cy="1084904"/>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63389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md type="call" cmd="stop">
                                      <p:cBhvr>
                                        <p:cTn id="11" dur="1">
                                          <p:stCondLst>
                                            <p:cond delay="499"/>
                                          </p:stCondLst>
                                        </p:cTn>
                                        <p:tgtEl>
                                          <p:spTgt spid="3"/>
                                        </p:tgtEl>
                                      </p:cBhvr>
                                    </p:cmd>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md type="call" cmd="stop">
                                      <p:cBhvr>
                                        <p:cTn id="26" dur="1">
                                          <p:stCondLst>
                                            <p:cond delay="499"/>
                                          </p:stCondLst>
                                        </p:cTn>
                                        <p:tgtEl>
                                          <p:spTgt spid="6"/>
                                        </p:tgtEl>
                                      </p:cBhvr>
                                    </p:cmd>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md type="call" cmd="stop">
                                      <p:cBhvr>
                                        <p:cTn id="45" dur="1">
                                          <p:stCondLst>
                                            <p:cond delay="499"/>
                                          </p:stCondLst>
                                        </p:cTn>
                                        <p:tgtEl>
                                          <p:spTgt spid="7"/>
                                        </p:tgtEl>
                                      </p:cBhvr>
                                    </p:cmd>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2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par>
                                <p:cTn id="55" presetID="6"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500"/>
                                        <p:tgtEl>
                                          <p:spTgt spid="14"/>
                                        </p:tgtEl>
                                      </p:cBhvr>
                                    </p:animEffect>
                                  </p:childTnLst>
                                </p:cTn>
                              </p:par>
                              <p:par>
                                <p:cTn id="58" presetID="1" presetClass="entr" presetSubtype="0" fill="hold" nodeType="with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ircle(in)">
                                      <p:cBhvr>
                                        <p:cTn id="64" dur="500"/>
                                        <p:tgtEl>
                                          <p:spTgt spid="18"/>
                                        </p:tgtEl>
                                      </p:cBhvr>
                                    </p:animEffect>
                                  </p:childTnLst>
                                </p:cTn>
                              </p:par>
                              <p:par>
                                <p:cTn id="65" presetID="3" presetClass="exit" presetSubtype="10" fill="hold" nodeType="withEffect">
                                  <p:stCondLst>
                                    <p:cond delay="0"/>
                                  </p:stCondLst>
                                  <p:childTnLst>
                                    <p:animEffect transition="out" filter="blinds(horizontal)">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par>
                                <p:cTn id="71" presetID="3" presetClass="exit" presetSubtype="10" fill="hold" nodeType="withEffect">
                                  <p:stCondLst>
                                    <p:cond delay="0"/>
                                  </p:stCondLst>
                                  <p:childTnLst>
                                    <p:animEffect transition="out" filter="blinds(horizontal)">
                                      <p:cBhvr>
                                        <p:cTn id="72" dur="500"/>
                                        <p:tgtEl>
                                          <p:spTgt spid="8"/>
                                        </p:tgtEl>
                                      </p:cBhvr>
                                    </p:animEffect>
                                    <p:set>
                                      <p:cBhvr>
                                        <p:cTn id="73" dur="1" fill="hold">
                                          <p:stCondLst>
                                            <p:cond delay="499"/>
                                          </p:stCondLst>
                                        </p:cTn>
                                        <p:tgtEl>
                                          <p:spTgt spid="8"/>
                                        </p:tgtEl>
                                        <p:attrNameLst>
                                          <p:attrName>style.visibility</p:attrName>
                                        </p:attrNameLst>
                                      </p:cBhvr>
                                      <p:to>
                                        <p:strVal val="hidden"/>
                                      </p:to>
                                    </p:set>
                                    <p:cmd type="call" cmd="stop">
                                      <p:cBhvr>
                                        <p:cTn id="74" dur="1">
                                          <p:stCondLst>
                                            <p:cond delay="499"/>
                                          </p:stCondLst>
                                        </p:cTn>
                                        <p:tgtEl>
                                          <p:spTgt spid="8"/>
                                        </p:tgtEl>
                                      </p:cBhvr>
                                    </p:cmd>
                                  </p:childTnLst>
                                </p:cTn>
                              </p:par>
                              <p:par>
                                <p:cTn id="75" presetID="1"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9" fill="hold" display="0">
                  <p:stCondLst>
                    <p:cond delay="indefinite"/>
                  </p:stCondLst>
                  <p:endCondLst>
                    <p:cond evt="onStopAudio" delay="0">
                      <p:tgtEl>
                        <p:sldTgt/>
                      </p:tgtEl>
                    </p:cond>
                  </p:endCondLst>
                </p:cTn>
                <p:tgtEl>
                  <p:spTgt spid="3"/>
                </p:tgtEl>
              </p:cMediaNode>
            </p:audio>
            <p:audio>
              <p:cMediaNode vol="80000">
                <p:cTn id="80" fill="hold" display="0">
                  <p:stCondLst>
                    <p:cond delay="indefinite"/>
                  </p:stCondLst>
                  <p:endCondLst>
                    <p:cond evt="onStopAudio" delay="0">
                      <p:tgtEl>
                        <p:sldTgt/>
                      </p:tgtEl>
                    </p:cond>
                  </p:endCondLst>
                </p:cTn>
                <p:tgtEl>
                  <p:spTgt spid="6"/>
                </p:tgtEl>
              </p:cMediaNode>
            </p:audio>
            <p:audio>
              <p:cMediaNode vol="80000">
                <p:cTn id="81" fill="hold" display="0">
                  <p:stCondLst>
                    <p:cond delay="indefinite"/>
                  </p:stCondLst>
                  <p:endCondLst>
                    <p:cond evt="onStopAudio" delay="0">
                      <p:tgtEl>
                        <p:sldTgt/>
                      </p:tgtEl>
                    </p:cond>
                  </p:endCondLst>
                </p:cTn>
                <p:tgtEl>
                  <p:spTgt spid="7"/>
                </p:tgtEl>
              </p:cMediaNode>
            </p:audio>
            <p:audio>
              <p:cMediaNode vol="80000">
                <p:cTn id="82" fill="hold" display="0">
                  <p:stCondLst>
                    <p:cond delay="indefinite"/>
                  </p:stCondLst>
                  <p:endCondLst>
                    <p:cond evt="onStopAudio" delay="0">
                      <p:tgtEl>
                        <p:sldTgt/>
                      </p:tgtEl>
                    </p:cond>
                  </p:endCondLst>
                </p:cTn>
                <p:tgtEl>
                  <p:spTgt spid="8"/>
                </p:tgtEl>
              </p:cMediaNode>
            </p:audio>
            <p:audio>
              <p:cMediaNode vol="80000">
                <p:cTn id="83" fill="hold" display="0">
                  <p:stCondLst>
                    <p:cond delay="indefinite"/>
                  </p:stCondLst>
                  <p:endCondLst>
                    <p:cond evt="onStopAudio" delay="0">
                      <p:tgtEl>
                        <p:sldTgt/>
                      </p:tgtEl>
                    </p:cond>
                  </p:endCondLst>
                </p:cTn>
                <p:tgtEl>
                  <p:spTgt spid="9"/>
                </p:tgtEl>
              </p:cMediaNode>
            </p:audio>
          </p:childTnLst>
        </p:cTn>
      </p:par>
    </p:tnLst>
    <p:bldLst>
      <p:bldP spid="2" grpId="0" animBg="1"/>
      <p:bldP spid="2" grpId="1" animBg="1"/>
      <p:bldP spid="14" grpId="0" animBg="1"/>
      <p:bldP spid="14" grpId="1" animBg="1"/>
      <p:bldP spid="18"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pic>
        <p:nvPicPr>
          <p:cNvPr id="3" name="CD7 Nhacdem UocMoXanh BQ2 1 lan">
            <a:hlinkClick r:id="" action="ppaction://media"/>
            <a:extLst>
              <a:ext uri="{FF2B5EF4-FFF2-40B4-BE49-F238E27FC236}">
                <a16:creationId xmlns:a16="http://schemas.microsoft.com/office/drawing/2014/main" xmlns="" id="{F8222E93-C690-4A8A-9330-4997C28537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600" y="609600"/>
            <a:ext cx="7213600" cy="6140691"/>
          </a:xfrm>
          <a:prstGeom prst="rect">
            <a:avLst/>
          </a:prstGeom>
        </p:spPr>
      </p:pic>
    </p:spTree>
    <p:extLst>
      <p:ext uri="{BB962C8B-B14F-4D97-AF65-F5344CB8AC3E}">
        <p14:creationId xmlns:p14="http://schemas.microsoft.com/office/powerpoint/2010/main" val="3025912753"/>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11582400" cy="1143000"/>
          </a:xfrm>
        </p:spPr>
        <p:txBody>
          <a:bodyPr/>
          <a:lstStyle/>
          <a:p>
            <a:r>
              <a:rPr lang="en-US" sz="3200" b="1">
                <a:solidFill>
                  <a:srgbClr val="0000FF"/>
                </a:solidFill>
                <a:cs typeface="Times New Roman" panose="02020603050405020304" pitchFamily="18" charset="0"/>
              </a:rPr>
              <a:t>II. Nghe </a:t>
            </a:r>
            <a:r>
              <a:rPr lang="en-US" sz="3200" b="1" i="1">
                <a:solidFill>
                  <a:srgbClr val="0000FF"/>
                </a:solidFill>
                <a:latin typeface="+mj-lt"/>
                <a:cs typeface="Times New Roman" panose="02020603050405020304" pitchFamily="18" charset="0"/>
              </a:rPr>
              <a:t>tác phẩm </a:t>
            </a:r>
            <a:r>
              <a:rPr lang="en-US" sz="3200" b="1" i="1">
                <a:solidFill>
                  <a:srgbClr val="C00000"/>
                </a:solidFill>
                <a:cs typeface="Times New Roman" panose="02020603050405020304" pitchFamily="18" charset="0"/>
              </a:rPr>
              <a:t>Bài ca hoà bình</a:t>
            </a:r>
            <a:endParaRPr lang="en-US" sz="3200" b="1">
              <a:solidFill>
                <a:srgbClr val="C00000"/>
              </a:solidFill>
              <a:cs typeface="Times New Roman" panose="02020603050405020304" pitchFamily="18" charset="0"/>
            </a:endParaRPr>
          </a:p>
        </p:txBody>
      </p:sp>
      <p:pic>
        <p:nvPicPr>
          <p:cNvPr id="5" name="Bài ca Hoa Binh">
            <a:hlinkClick r:id="" action="ppaction://media"/>
            <a:extLst>
              <a:ext uri="{FF2B5EF4-FFF2-40B4-BE49-F238E27FC236}">
                <a16:creationId xmlns:a16="http://schemas.microsoft.com/office/drawing/2014/main" xmlns="" id="{A0551DA3-A859-4AE8-9376-0B9CA86D5F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0800" y="1371600"/>
            <a:ext cx="7315200" cy="5486400"/>
          </a:xfrm>
          <a:prstGeom prst="rect">
            <a:avLst/>
          </a:prstGeom>
        </p:spPr>
      </p:pic>
    </p:spTree>
    <p:extLst>
      <p:ext uri="{BB962C8B-B14F-4D97-AF65-F5344CB8AC3E}">
        <p14:creationId xmlns:p14="http://schemas.microsoft.com/office/powerpoint/2010/main" val="1165462803"/>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3962400" cy="457200"/>
          </a:xfrm>
        </p:spPr>
        <p:txBody>
          <a:bodyPr/>
          <a:lstStyle/>
          <a:p>
            <a:r>
              <a:rPr lang="en-US" sz="3200" b="1">
                <a:solidFill>
                  <a:srgbClr val="00B050"/>
                </a:solidFill>
                <a:cs typeface="Times New Roman" panose="02020603050405020304" pitchFamily="18" charset="0"/>
              </a:rPr>
              <a:t>Thảo luận nhóm</a:t>
            </a:r>
          </a:p>
        </p:txBody>
      </p:sp>
      <p:sp>
        <p:nvSpPr>
          <p:cNvPr id="7" name="Rectangle 2"/>
          <p:cNvSpPr>
            <a:spLocks noChangeArrowheads="1"/>
          </p:cNvSpPr>
          <p:nvPr/>
        </p:nvSpPr>
        <p:spPr bwMode="auto">
          <a:xfrm>
            <a:off x="76200" y="1524000"/>
            <a:ext cx="4648200" cy="2734507"/>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en-US" sz="2000">
                <a:solidFill>
                  <a:srgbClr val="0000FF"/>
                </a:solidFill>
                <a:effectLst/>
                <a:ea typeface="Calibri" panose="020F0502020204030204" pitchFamily="34" charset="0"/>
                <a:cs typeface="Times New Roman" panose="02020603050405020304" pitchFamily="18" charset="0"/>
              </a:rPr>
              <a:t>Ước muốn một cuộc sống hoà bình được thể hiện qua những lời ca nào trong bài hát </a:t>
            </a:r>
            <a:r>
              <a:rPr lang="en-US" sz="2000" i="1">
                <a:solidFill>
                  <a:srgbClr val="C00000"/>
                </a:solidFill>
                <a:effectLst/>
                <a:ea typeface="Calibri" panose="020F0502020204030204" pitchFamily="34" charset="0"/>
                <a:cs typeface="Times New Roman" panose="02020603050405020304" pitchFamily="18" charset="0"/>
              </a:rPr>
              <a:t>Bài ca hoà bình</a:t>
            </a:r>
            <a:r>
              <a:rPr lang="en-US" sz="2000">
                <a:solidFill>
                  <a:srgbClr val="0000FF"/>
                </a:solidFill>
                <a:effectLst/>
                <a:ea typeface="Calibri" panose="020F0502020204030204" pitchFamily="34" charset="0"/>
                <a:cs typeface="Times New Roman" panose="02020603050405020304" pitchFamily="18" charset="0"/>
              </a:rPr>
              <a:t>? </a:t>
            </a: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en-US" sz="2000">
                <a:solidFill>
                  <a:srgbClr val="0000FF"/>
                </a:solidFill>
                <a:effectLst/>
                <a:latin typeface="+mj-lt"/>
                <a:ea typeface="Calibri" panose="020F0502020204030204" pitchFamily="34" charset="0"/>
                <a:cs typeface="Times New Roman" panose="02020603050405020304" pitchFamily="18" charset="0"/>
              </a:rPr>
              <a:t>Em thích nhất câu hát nào, vì sao?</a:t>
            </a: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lang="en-US" sz="2000">
                <a:solidFill>
                  <a:srgbClr val="0000FF"/>
                </a:solidFill>
                <a:effectLst/>
                <a:latin typeface="+mj-lt"/>
                <a:ea typeface="Calibri" panose="020F0502020204030204" pitchFamily="34" charset="0"/>
                <a:cs typeface="Times New Roman" panose="02020603050405020304" pitchFamily="18" charset="0"/>
              </a:rPr>
              <a:t>Giai điệu của bài hát có tính chất âm nhạc như thế nào? </a:t>
            </a:r>
          </a:p>
          <a:p>
            <a:pPr marL="342900" marR="0" lvl="0" indent="-342900" algn="just" defTabSz="914400" rtl="0" eaLnBrk="0" fontAlgn="base" latinLnBrk="0" hangingPunct="0">
              <a:lnSpc>
                <a:spcPct val="114000"/>
              </a:lnSpc>
              <a:spcBef>
                <a:spcPts val="300"/>
              </a:spcBef>
              <a:spcAft>
                <a:spcPts val="300"/>
              </a:spcAft>
              <a:buClrTx/>
              <a:buSzTx/>
              <a:buFont typeface="Wingdings" panose="05000000000000000000" pitchFamily="2" charset="2"/>
              <a:buChar char="Ø"/>
              <a:tabLst/>
            </a:pPr>
            <a:r>
              <a:rPr kumimoji="0" lang="en-US" altLang="vi-VN" sz="2000" b="0" u="none" strike="noStrike" cap="none" normalizeH="0" baseline="0">
                <a:ln>
                  <a:noFill/>
                </a:ln>
                <a:solidFill>
                  <a:srgbClr val="0000FF"/>
                </a:solidFill>
                <a:effectLst/>
                <a:latin typeface="+mn-lt"/>
                <a:ea typeface="Times New Roman" panose="02020603050405020304" pitchFamily="18" charset="0"/>
                <a:cs typeface="Times New Roman" panose="02020603050405020304" pitchFamily="18" charset="0"/>
              </a:rPr>
              <a:t>Nêu cảm nhận của em về tác phẩm. </a:t>
            </a:r>
            <a:endParaRPr kumimoji="0" lang="en-US" altLang="vi-VN" sz="2000" b="0" u="none" strike="noStrike" cap="none" normalizeH="0" baseline="0">
              <a:ln>
                <a:noFill/>
              </a:ln>
              <a:solidFill>
                <a:srgbClr val="0000FF"/>
              </a:solidFill>
              <a:effectLst/>
              <a:latin typeface="+mn-lt"/>
            </a:endParaRPr>
          </a:p>
        </p:txBody>
      </p:sp>
      <p:pic>
        <p:nvPicPr>
          <p:cNvPr id="11" name="Picture 4" descr="https://tuannguyenweb.files.wordpress.com/2017/05/8209cd50d6a29bf52a674ca37df94565_students-group-work-by-pietluk-children-group-work-clipart_2213-1650.png?w=10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1975" y="4736000"/>
            <a:ext cx="2216650" cy="1653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452BB9AB-7039-4939-A7DF-0A2944B9A3BD}"/>
              </a:ext>
            </a:extLst>
          </p:cNvPr>
          <p:cNvPicPr>
            <a:picLocks noChangeAspect="1"/>
          </p:cNvPicPr>
          <p:nvPr/>
        </p:nvPicPr>
        <p:blipFill>
          <a:blip r:embed="rId3"/>
          <a:stretch>
            <a:fillRect/>
          </a:stretch>
        </p:blipFill>
        <p:spPr>
          <a:xfrm>
            <a:off x="4821885" y="278091"/>
            <a:ext cx="7141515" cy="5284509"/>
          </a:xfrm>
          <a:prstGeom prst="rect">
            <a:avLst/>
          </a:prstGeom>
        </p:spPr>
      </p:pic>
    </p:spTree>
    <p:extLst>
      <p:ext uri="{BB962C8B-B14F-4D97-AF65-F5344CB8AC3E}">
        <p14:creationId xmlns:p14="http://schemas.microsoft.com/office/powerpoint/2010/main" val="349579267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flipH="1">
            <a:off x="19493" y="2143125"/>
            <a:ext cx="2028825" cy="2962275"/>
          </a:xfrm>
          <a:prstGeom prst="rect">
            <a:avLst/>
          </a:prstGeom>
        </p:spPr>
      </p:pic>
      <p:sp>
        <p:nvSpPr>
          <p:cNvPr id="4" name="Rectangle 1"/>
          <p:cNvSpPr>
            <a:spLocks noChangeArrowheads="1"/>
          </p:cNvSpPr>
          <p:nvPr/>
        </p:nvSpPr>
        <p:spPr bwMode="auto">
          <a:xfrm>
            <a:off x="2209800" y="1087412"/>
            <a:ext cx="9601200" cy="4322788"/>
          </a:xfrm>
          <a:prstGeom prst="wedgeRoundRectCallout">
            <a:avLst>
              <a:gd name="adj1" fmla="val -57751"/>
              <a:gd name="adj2" fmla="val -6666"/>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0" marR="0" lvl="0" indent="269875" algn="just" defTabSz="914400" rtl="0" eaLnBrk="0" fontAlgn="base" latinLnBrk="0" hangingPunct="0">
              <a:lnSpc>
                <a:spcPct val="114000"/>
              </a:lnSpc>
              <a:spcBef>
                <a:spcPct val="0"/>
              </a:spcBef>
              <a:spcAft>
                <a:spcPct val="0"/>
              </a:spcAft>
              <a:buClrTx/>
              <a:buSzTx/>
              <a:buFontTx/>
              <a:buNone/>
              <a:tabLst/>
            </a:pPr>
            <a:r>
              <a:rPr lang="en-US" sz="2000">
                <a:solidFill>
                  <a:srgbClr val="0000FF"/>
                </a:solidFill>
                <a:effectLst/>
                <a:ea typeface="Calibri" panose="020F0502020204030204" pitchFamily="34" charset="0"/>
              </a:rPr>
              <a:t>Bản </a:t>
            </a:r>
            <a:r>
              <a:rPr lang="en-US" sz="2000" i="1">
                <a:solidFill>
                  <a:srgbClr val="C00000"/>
                </a:solidFill>
                <a:effectLst/>
                <a:ea typeface="Calibri" panose="020F0502020204030204" pitchFamily="34" charset="0"/>
              </a:rPr>
              <a:t>Giao hưởng số 9 </a:t>
            </a:r>
            <a:r>
              <a:rPr lang="en-US" sz="2000">
                <a:solidFill>
                  <a:srgbClr val="0000FF"/>
                </a:solidFill>
                <a:effectLst/>
                <a:ea typeface="Calibri" panose="020F0502020204030204" pitchFamily="34" charset="0"/>
              </a:rPr>
              <a:t>hay còn gọi là </a:t>
            </a:r>
            <a:r>
              <a:rPr lang="en-US" sz="2000" i="1">
                <a:solidFill>
                  <a:srgbClr val="C00000"/>
                </a:solidFill>
                <a:effectLst/>
                <a:ea typeface="Calibri" panose="020F0502020204030204" pitchFamily="34" charset="0"/>
              </a:rPr>
              <a:t>Giao hưởng niềm vui </a:t>
            </a:r>
            <a:r>
              <a:rPr lang="en-US" sz="2000">
                <a:solidFill>
                  <a:srgbClr val="0000FF"/>
                </a:solidFill>
                <a:effectLst/>
                <a:ea typeface="Calibri" panose="020F0502020204030204" pitchFamily="34" charset="0"/>
              </a:rPr>
              <a:t>là một trong những kiệt tác của nhạc sĩ Beethoven. Đây là tác phẩm cuối cùng của ông, được sáng tác khi ông đã bị điếc hoàn toàn. Ở tác phẩm này, lần đầu tiên hình thức hát hợp xướng được đưa vào một bản giao hưởng.</a:t>
            </a:r>
          </a:p>
          <a:p>
            <a:pPr marL="0" marR="0" lvl="0" indent="269875" algn="just" defTabSz="914400" rtl="0" eaLnBrk="0" fontAlgn="base" latinLnBrk="0" hangingPunct="0">
              <a:lnSpc>
                <a:spcPct val="114000"/>
              </a:lnSpc>
              <a:spcBef>
                <a:spcPct val="0"/>
              </a:spcBef>
              <a:spcAft>
                <a:spcPct val="0"/>
              </a:spcAft>
              <a:buClrTx/>
              <a:buSzTx/>
              <a:buFontTx/>
              <a:buNone/>
              <a:tabLst/>
            </a:pPr>
            <a:r>
              <a:rPr lang="en-US" sz="2000">
                <a:solidFill>
                  <a:srgbClr val="0000FF"/>
                </a:solidFill>
                <a:effectLst/>
                <a:ea typeface="Calibri" panose="020F0502020204030204" pitchFamily="34" charset="0"/>
              </a:rPr>
              <a:t>Năm 1969, bản </a:t>
            </a:r>
            <a:r>
              <a:rPr lang="en-US" sz="2000" i="1">
                <a:solidFill>
                  <a:srgbClr val="C00000"/>
                </a:solidFill>
                <a:effectLst/>
                <a:ea typeface="Calibri" panose="020F0502020204030204" pitchFamily="34" charset="0"/>
              </a:rPr>
              <a:t>Giao hưởng số 9 </a:t>
            </a:r>
            <a:r>
              <a:rPr lang="en-US" sz="2000">
                <a:solidFill>
                  <a:srgbClr val="0000FF"/>
                </a:solidFill>
                <a:effectLst/>
                <a:ea typeface="Calibri" panose="020F0502020204030204" pitchFamily="34" charset="0"/>
              </a:rPr>
              <a:t>được chọn làm thông điệp hòa bình và thân ái mà loài người gửi vào vũ trụ trong dịp tàu vũ trụ Apollo 11 của Hoa Kỳ đổ bộ lên Mặt Trăng.</a:t>
            </a:r>
          </a:p>
          <a:p>
            <a:pPr marL="0" marR="0" lvl="0" indent="269875" algn="just" defTabSz="914400" rtl="0" eaLnBrk="0" fontAlgn="base" latinLnBrk="0" hangingPunct="0">
              <a:lnSpc>
                <a:spcPct val="114000"/>
              </a:lnSpc>
              <a:spcBef>
                <a:spcPct val="0"/>
              </a:spcBef>
              <a:spcAft>
                <a:spcPct val="0"/>
              </a:spcAft>
              <a:buClrTx/>
              <a:buSzTx/>
              <a:buFontTx/>
              <a:buNone/>
              <a:tabLst/>
            </a:pPr>
            <a:r>
              <a:rPr lang="en-US" sz="2000">
                <a:solidFill>
                  <a:srgbClr val="0000FF"/>
                </a:solidFill>
                <a:effectLst/>
                <a:latin typeface="+mj-lt"/>
                <a:ea typeface="Calibri" panose="020F0502020204030204" pitchFamily="34" charset="0"/>
              </a:rPr>
              <a:t>Năm 2003, giai điệu của chương thứ tư (</a:t>
            </a:r>
            <a:r>
              <a:rPr lang="en-US" sz="2000" i="1">
                <a:solidFill>
                  <a:srgbClr val="C00000"/>
                </a:solidFill>
                <a:effectLst/>
                <a:latin typeface="+mj-lt"/>
                <a:ea typeface="Calibri" panose="020F0502020204030204" pitchFamily="34" charset="0"/>
              </a:rPr>
              <a:t>Bài ca hoà bình</a:t>
            </a:r>
            <a:r>
              <a:rPr lang="en-US" sz="2000">
                <a:solidFill>
                  <a:srgbClr val="0000FF"/>
                </a:solidFill>
                <a:effectLst/>
                <a:latin typeface="+mj-lt"/>
                <a:ea typeface="Calibri" panose="020F0502020204030204" pitchFamily="34" charset="0"/>
              </a:rPr>
              <a:t>) được chọn làm bài ca chính thức của Liên minh châu Âu. Trong nhiều sinh hoạt quốc tế, giai điệu này cũng thường được vang lên để khẳng định tinh thần bác ái và đoàn kết của nhân loại</a:t>
            </a:r>
            <a:endParaRPr kumimoji="0" lang="en-US" altLang="vi-VN" sz="2000" b="0" strike="noStrike" cap="none" normalizeH="0" baseline="0">
              <a:ln>
                <a:noFill/>
              </a:ln>
              <a:solidFill>
                <a:srgbClr val="0000FF"/>
              </a:solidFill>
              <a:effectLst/>
              <a:latin typeface="+mj-lt"/>
            </a:endParaRPr>
          </a:p>
        </p:txBody>
      </p:sp>
    </p:spTree>
    <p:extLst>
      <p:ext uri="{BB962C8B-B14F-4D97-AF65-F5344CB8AC3E}">
        <p14:creationId xmlns:p14="http://schemas.microsoft.com/office/powerpoint/2010/main" val="1978989914"/>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hải hoàn ca (Ode to Joy)- Nội dung nghe nhạc Chủ đề 7 SGK Âm nhạc 6 Cánh diều_x264">
            <a:hlinkClick r:id="" action="ppaction://media"/>
            <a:extLst>
              <a:ext uri="{FF2B5EF4-FFF2-40B4-BE49-F238E27FC236}">
                <a16:creationId xmlns:a16="http://schemas.microsoft.com/office/drawing/2014/main" xmlns="" id="{5A625704-6B08-4B47-A36D-0BA7B25FA51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2776091035"/>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382000" cy="381000"/>
          </a:xfrm>
        </p:spPr>
        <p:txBody>
          <a:bodyPr/>
          <a:lstStyle/>
          <a:p>
            <a:r>
              <a:rPr lang="en-US" sz="3200" b="1">
                <a:solidFill>
                  <a:srgbClr val="0000FF"/>
                </a:solidFill>
              </a:rPr>
              <a:t>III. Trải nghiệm và khám phá</a:t>
            </a:r>
            <a:endParaRPr lang="en-US" sz="3200" b="1" dirty="0">
              <a:solidFill>
                <a:srgbClr val="0000FF"/>
              </a:solidFill>
            </a:endParaRPr>
          </a:p>
        </p:txBody>
      </p:sp>
      <p:sp>
        <p:nvSpPr>
          <p:cNvPr id="3" name="TextBox 2">
            <a:extLst>
              <a:ext uri="{FF2B5EF4-FFF2-40B4-BE49-F238E27FC236}">
                <a16:creationId xmlns:a16="http://schemas.microsoft.com/office/drawing/2014/main" xmlns="" id="{BA2A765E-BBEE-4B96-A875-6D07D37941DD}"/>
              </a:ext>
            </a:extLst>
          </p:cNvPr>
          <p:cNvSpPr txBox="1"/>
          <p:nvPr/>
        </p:nvSpPr>
        <p:spPr>
          <a:xfrm>
            <a:off x="2819400" y="929643"/>
            <a:ext cx="6781800" cy="89915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342900" indent="-342900" algn="just">
              <a:lnSpc>
                <a:spcPct val="114000"/>
              </a:lnSpc>
              <a:buFont typeface="Wingdings" panose="05000000000000000000" pitchFamily="2" charset="2"/>
              <a:buChar char="v"/>
            </a:pPr>
            <a:r>
              <a:rPr lang="en-US" sz="2400">
                <a:solidFill>
                  <a:srgbClr val="009900"/>
                </a:solidFill>
              </a:rPr>
              <a:t>Làm nhạc cụ gõ bằng các vật liệu, đồ dùng đã qua sử dụng để góp phần bảo vệ môi trường. </a:t>
            </a:r>
          </a:p>
        </p:txBody>
      </p:sp>
      <p:pic>
        <p:nvPicPr>
          <p:cNvPr id="5" name="Picture 4">
            <a:extLst>
              <a:ext uri="{FF2B5EF4-FFF2-40B4-BE49-F238E27FC236}">
                <a16:creationId xmlns:a16="http://schemas.microsoft.com/office/drawing/2014/main" xmlns="" id="{777196B4-8057-4A6C-A02B-66C1BA48F685}"/>
              </a:ext>
            </a:extLst>
          </p:cNvPr>
          <p:cNvPicPr>
            <a:picLocks noChangeAspect="1"/>
          </p:cNvPicPr>
          <p:nvPr/>
        </p:nvPicPr>
        <p:blipFill>
          <a:blip r:embed="rId2"/>
          <a:stretch>
            <a:fillRect/>
          </a:stretch>
        </p:blipFill>
        <p:spPr>
          <a:xfrm>
            <a:off x="1955800" y="1996443"/>
            <a:ext cx="8235430" cy="4419600"/>
          </a:xfrm>
          <a:prstGeom prst="rect">
            <a:avLst/>
          </a:prstGeom>
        </p:spPr>
      </p:pic>
    </p:spTree>
    <p:extLst>
      <p:ext uri="{BB962C8B-B14F-4D97-AF65-F5344CB8AC3E}">
        <p14:creationId xmlns:p14="http://schemas.microsoft.com/office/powerpoint/2010/main" val="228892012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382000" cy="381000"/>
          </a:xfrm>
        </p:spPr>
        <p:txBody>
          <a:bodyPr/>
          <a:lstStyle/>
          <a:p>
            <a:r>
              <a:rPr lang="en-US" sz="3200" b="1">
                <a:solidFill>
                  <a:srgbClr val="0000FF"/>
                </a:solidFill>
              </a:rPr>
              <a:t>Xem video hướng dẫn</a:t>
            </a:r>
            <a:endParaRPr lang="en-US" sz="3200" b="1" dirty="0">
              <a:solidFill>
                <a:srgbClr val="0000FF"/>
              </a:solidFill>
            </a:endParaRPr>
          </a:p>
        </p:txBody>
      </p:sp>
      <p:pic>
        <p:nvPicPr>
          <p:cNvPr id="5" name="Hướng dẫn làm SONG LOAN từ nắp chai (Make Homemade Castanets)- Chủ để 7 SGK Âm nhạc 6 Cánh diều_x264">
            <a:hlinkClick r:id="" action="ppaction://media"/>
            <a:extLst>
              <a:ext uri="{FF2B5EF4-FFF2-40B4-BE49-F238E27FC236}">
                <a16:creationId xmlns:a16="http://schemas.microsoft.com/office/drawing/2014/main" xmlns="" id="{86041FF1-89EE-4A4C-9C0E-A15A93ED887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1300" y="1143000"/>
            <a:ext cx="9169400" cy="5157788"/>
          </a:xfrm>
          <a:prstGeom prst="rect">
            <a:avLst/>
          </a:prstGeom>
        </p:spPr>
      </p:pic>
    </p:spTree>
    <p:extLst>
      <p:ext uri="{BB962C8B-B14F-4D97-AF65-F5344CB8AC3E}">
        <p14:creationId xmlns:p14="http://schemas.microsoft.com/office/powerpoint/2010/main" val="164512906"/>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1905000" y="2179639"/>
            <a:ext cx="8534400" cy="1020762"/>
          </a:xfrm>
        </p:spPr>
        <p:txBody>
          <a:bodyPr/>
          <a:lstStyle/>
          <a:p>
            <a:pPr>
              <a:buFontTx/>
              <a:buChar char="-"/>
            </a:pPr>
            <a:r>
              <a:rPr lang="en-US" sz="2800">
                <a:solidFill>
                  <a:srgbClr val="0000FF"/>
                </a:solidFill>
              </a:rPr>
              <a:t>Tập hát bài </a:t>
            </a:r>
            <a:r>
              <a:rPr lang="en-US" sz="2800" i="1">
                <a:solidFill>
                  <a:srgbClr val="0000FF"/>
                </a:solidFill>
              </a:rPr>
              <a:t>Ước mơ xanh; </a:t>
            </a:r>
            <a:r>
              <a:rPr lang="en-US" sz="2800">
                <a:solidFill>
                  <a:srgbClr val="0000FF"/>
                </a:solidFill>
              </a:rPr>
              <a:t>thuộc lời ca.</a:t>
            </a:r>
          </a:p>
          <a:p>
            <a:pPr>
              <a:buFontTx/>
              <a:buChar char="-"/>
            </a:pPr>
            <a:r>
              <a:rPr lang="en-US" sz="2800">
                <a:solidFill>
                  <a:srgbClr val="0000FF"/>
                </a:solidFill>
              </a:rPr>
              <a:t>Hoàn thiện nhạc cụ gõ tự tạo. </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3048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7</a:t>
            </a:r>
            <a:br>
              <a:rPr lang="en-US" sz="4000" b="1">
                <a:solidFill>
                  <a:srgbClr val="0000FF"/>
                </a:solidFill>
                <a:effectLst>
                  <a:outerShdw blurRad="38100" dist="38100" dir="2700000" algn="tl">
                    <a:srgbClr val="000000">
                      <a:alpha val="43137"/>
                    </a:srgbClr>
                  </a:outerShdw>
                </a:effectLst>
              </a:rPr>
            </a:br>
            <a:r>
              <a:rPr lang="en-US" sz="4000" b="1">
                <a:solidFill>
                  <a:srgbClr val="C00000"/>
                </a:solidFill>
                <a:effectLst>
                  <a:outerShdw blurRad="38100" dist="38100" dir="2700000" algn="tl">
                    <a:srgbClr val="000000">
                      <a:alpha val="43137"/>
                    </a:srgbClr>
                  </a:outerShdw>
                </a:effectLst>
              </a:rPr>
              <a:t>HOÀ BÌNH</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838200" y="1905000"/>
            <a:ext cx="10744200" cy="4191000"/>
          </a:xfrm>
        </p:spPr>
        <p:txBody>
          <a:bodyPr/>
          <a:lstStyle/>
          <a:p>
            <a:pPr algn="just">
              <a:spcAft>
                <a:spcPts val="300"/>
              </a:spcAft>
            </a:pPr>
            <a:r>
              <a:rPr lang="en-US" sz="2800" b="1">
                <a:solidFill>
                  <a:srgbClr val="0000FF"/>
                </a:solidFill>
                <a:latin typeface="+mj-lt"/>
                <a:cs typeface="Times New Roman" panose="02020603050405020304" pitchFamily="18" charset="0"/>
              </a:rPr>
              <a:t>– Hát: Bài </a:t>
            </a:r>
            <a:r>
              <a:rPr lang="en-US" sz="2800" b="1" i="1">
                <a:solidFill>
                  <a:srgbClr val="C00000"/>
                </a:solidFill>
                <a:latin typeface="+mj-lt"/>
                <a:cs typeface="Times New Roman" panose="02020603050405020304" pitchFamily="18" charset="0"/>
              </a:rPr>
              <a:t>Ước mơ xanh</a:t>
            </a:r>
          </a:p>
          <a:p>
            <a:pPr algn="just">
              <a:spcAft>
                <a:spcPts val="300"/>
              </a:spcAft>
            </a:pPr>
            <a:r>
              <a:rPr lang="en-US" sz="2800" b="1">
                <a:solidFill>
                  <a:srgbClr val="0000FF"/>
                </a:solidFill>
                <a:latin typeface="+mj-lt"/>
                <a:cs typeface="Times New Roman" panose="02020603050405020304" pitchFamily="18" charset="0"/>
              </a:rPr>
              <a:t>– Nghe nhạc: </a:t>
            </a:r>
            <a:r>
              <a:rPr lang="en-US" sz="2800" b="1" i="1">
                <a:solidFill>
                  <a:srgbClr val="C00000"/>
                </a:solidFill>
                <a:latin typeface="+mj-lt"/>
                <a:cs typeface="Times New Roman" panose="02020603050405020304" pitchFamily="18" charset="0"/>
              </a:rPr>
              <a:t>Bài ca hoà bình</a:t>
            </a:r>
          </a:p>
          <a:p>
            <a:pPr algn="just">
              <a:spcAft>
                <a:spcPts val="300"/>
              </a:spcAft>
            </a:pPr>
            <a:r>
              <a:rPr lang="en-US" sz="2800" b="1">
                <a:solidFill>
                  <a:srgbClr val="0000FF"/>
                </a:solidFill>
                <a:latin typeface="+mj-lt"/>
                <a:cs typeface="Times New Roman" panose="02020603050405020304" pitchFamily="18" charset="0"/>
              </a:rPr>
              <a:t>– Đọc nhạc: </a:t>
            </a:r>
            <a:r>
              <a:rPr lang="en-US" sz="2800" b="1" i="1">
                <a:solidFill>
                  <a:srgbClr val="C00000"/>
                </a:solidFill>
                <a:latin typeface="+mj-lt"/>
                <a:cs typeface="Times New Roman" panose="02020603050405020304" pitchFamily="18" charset="0"/>
              </a:rPr>
              <a:t>Bài đọc nhạc số 7 </a:t>
            </a:r>
            <a:endParaRPr lang="en-US" sz="2800" i="1" dirty="0">
              <a:solidFill>
                <a:srgbClr val="C00000"/>
              </a:solidFill>
              <a:latin typeface="+mj-lt"/>
              <a:cs typeface="Times New Roman" panose="02020603050405020304" pitchFamily="18" charset="0"/>
            </a:endParaRPr>
          </a:p>
          <a:p>
            <a:pPr algn="just">
              <a:spcAft>
                <a:spcPts val="300"/>
              </a:spcAft>
            </a:pPr>
            <a:r>
              <a:rPr lang="en-US" sz="2800" b="1">
                <a:solidFill>
                  <a:srgbClr val="0000FF"/>
                </a:solidFill>
                <a:latin typeface="+mj-lt"/>
                <a:cs typeface="Times New Roman" panose="02020603050405020304" pitchFamily="18" charset="0"/>
              </a:rPr>
              <a:t>– Nhạc cụ: </a:t>
            </a:r>
            <a:r>
              <a:rPr lang="en-US" sz="2800" b="1">
                <a:solidFill>
                  <a:srgbClr val="C00000"/>
                </a:solidFill>
                <a:latin typeface="+mj-lt"/>
                <a:cs typeface="Times New Roman" panose="02020603050405020304" pitchFamily="18" charset="0"/>
              </a:rPr>
              <a:t>Thể hiện tiết tấu; Hoà tấu</a:t>
            </a:r>
          </a:p>
          <a:p>
            <a:pPr algn="just">
              <a:spcAft>
                <a:spcPts val="300"/>
              </a:spcAft>
            </a:pPr>
            <a:r>
              <a:rPr lang="en-US" sz="2800" b="1">
                <a:solidFill>
                  <a:srgbClr val="0000FF"/>
                </a:solidFill>
                <a:latin typeface="+mj-lt"/>
                <a:cs typeface="Times New Roman" panose="02020603050405020304" pitchFamily="18" charset="0"/>
              </a:rPr>
              <a:t>–</a:t>
            </a:r>
            <a:r>
              <a:rPr lang="en-US" sz="2800" b="1">
                <a:solidFill>
                  <a:srgbClr val="C00000"/>
                </a:solidFill>
                <a:latin typeface="+mj-lt"/>
                <a:cs typeface="Times New Roman" panose="02020603050405020304" pitchFamily="18" charset="0"/>
              </a:rPr>
              <a:t> </a:t>
            </a:r>
            <a:r>
              <a:rPr lang="en-US" sz="2800" b="1">
                <a:solidFill>
                  <a:srgbClr val="0000FF"/>
                </a:solidFill>
                <a:latin typeface="+mj-lt"/>
                <a:cs typeface="Times New Roman" panose="02020603050405020304" pitchFamily="18" charset="0"/>
              </a:rPr>
              <a:t>Lí thuyết âm nhạc: </a:t>
            </a:r>
            <a:r>
              <a:rPr lang="en-US" sz="2800" b="1">
                <a:solidFill>
                  <a:srgbClr val="C00000"/>
                </a:solidFill>
                <a:latin typeface="+mj-lt"/>
                <a:cs typeface="Times New Roman" panose="02020603050405020304" pitchFamily="18" charset="0"/>
              </a:rPr>
              <a:t>Các bậc chuyển hoá và dấu hoá</a:t>
            </a:r>
          </a:p>
          <a:p>
            <a:pPr algn="just">
              <a:spcAft>
                <a:spcPts val="300"/>
              </a:spcAft>
            </a:pPr>
            <a:r>
              <a:rPr lang="en-US" sz="2800" b="1">
                <a:solidFill>
                  <a:srgbClr val="0000FF"/>
                </a:solidFill>
                <a:latin typeface="+mj-lt"/>
                <a:cs typeface="Times New Roman" panose="02020603050405020304" pitchFamily="18" charset="0"/>
              </a:rPr>
              <a:t>– Th</a:t>
            </a:r>
            <a:r>
              <a:rPr lang="vi-VN" sz="2800" b="1">
                <a:solidFill>
                  <a:srgbClr val="0000FF"/>
                </a:solidFill>
                <a:latin typeface="+mj-lt"/>
                <a:cs typeface="Times New Roman" panose="02020603050405020304" pitchFamily="18" charset="0"/>
              </a:rPr>
              <a:t>ường</a:t>
            </a:r>
            <a:r>
              <a:rPr lang="en-US" sz="2800" b="1">
                <a:solidFill>
                  <a:srgbClr val="0000FF"/>
                </a:solidFill>
                <a:latin typeface="+mj-lt"/>
                <a:cs typeface="Times New Roman" panose="02020603050405020304" pitchFamily="18" charset="0"/>
              </a:rPr>
              <a:t> thức âm nhạc: </a:t>
            </a:r>
            <a:r>
              <a:rPr lang="en-US" sz="2800" b="1">
                <a:solidFill>
                  <a:srgbClr val="C00000"/>
                </a:solidFill>
                <a:latin typeface="+mj-lt"/>
                <a:cs typeface="Times New Roman" panose="02020603050405020304" pitchFamily="18" charset="0"/>
              </a:rPr>
              <a:t>Nhạc sĩ Cao Văn Lầu</a:t>
            </a:r>
            <a:r>
              <a:rPr lang="en-US" sz="2800" b="1">
                <a:solidFill>
                  <a:srgbClr val="0000FF"/>
                </a:solidFill>
                <a:latin typeface="+mj-lt"/>
                <a:cs typeface="Times New Roman" panose="02020603050405020304" pitchFamily="18" charset="0"/>
              </a:rPr>
              <a:t>                                        </a:t>
            </a:r>
            <a:endParaRPr lang="en-US" sz="2800" dirty="0">
              <a:solidFill>
                <a:srgbClr val="0000FF"/>
              </a:solidFill>
              <a:latin typeface="+mj-lt"/>
              <a:cs typeface="Times New Roman" panose="02020603050405020304" pitchFamily="18" charset="0"/>
            </a:endParaRPr>
          </a:p>
          <a:p>
            <a:pPr algn="just">
              <a:spcAft>
                <a:spcPts val="300"/>
              </a:spcAft>
            </a:pPr>
            <a:r>
              <a:rPr lang="en-US" sz="2800" b="1" dirty="0">
                <a:solidFill>
                  <a:srgbClr val="0000FF"/>
                </a:solidFill>
                <a:latin typeface="+mj-lt"/>
                <a:cs typeface="Times New Roman" panose="02020603050405020304" pitchFamily="18" charset="0"/>
              </a:rPr>
              <a:t>– </a:t>
            </a:r>
            <a:r>
              <a:rPr lang="en-US" sz="2800" b="1" dirty="0" err="1">
                <a:solidFill>
                  <a:srgbClr val="0000FF"/>
                </a:solidFill>
                <a:latin typeface="+mj-lt"/>
                <a:cs typeface="Times New Roman" panose="02020603050405020304" pitchFamily="18" charset="0"/>
              </a:rPr>
              <a:t>Trải</a:t>
            </a:r>
            <a:r>
              <a:rPr lang="en-US" sz="2800" b="1" dirty="0">
                <a:solidFill>
                  <a:srgbClr val="0000FF"/>
                </a:solidFill>
                <a:latin typeface="+mj-lt"/>
                <a:cs typeface="Times New Roman" panose="02020603050405020304" pitchFamily="18" charset="0"/>
              </a:rPr>
              <a:t> </a:t>
            </a:r>
            <a:r>
              <a:rPr lang="en-US" sz="2800" b="1" err="1">
                <a:solidFill>
                  <a:srgbClr val="0000FF"/>
                </a:solidFill>
                <a:latin typeface="+mj-lt"/>
                <a:cs typeface="Times New Roman" panose="02020603050405020304" pitchFamily="18" charset="0"/>
              </a:rPr>
              <a:t>nghiệm</a:t>
            </a:r>
            <a:r>
              <a:rPr lang="en-US" sz="2800" b="1">
                <a:solidFill>
                  <a:srgbClr val="0000FF"/>
                </a:solidFill>
                <a:latin typeface="+mj-lt"/>
                <a:cs typeface="Times New Roman" panose="02020603050405020304" pitchFamily="18" charset="0"/>
              </a:rPr>
              <a:t> và </a:t>
            </a:r>
            <a:r>
              <a:rPr lang="en-US" sz="2800" b="1" err="1">
                <a:solidFill>
                  <a:srgbClr val="0000FF"/>
                </a:solidFill>
                <a:latin typeface="+mj-lt"/>
                <a:cs typeface="Times New Roman" panose="02020603050405020304" pitchFamily="18" charset="0"/>
              </a:rPr>
              <a:t>khám</a:t>
            </a:r>
            <a:r>
              <a:rPr lang="en-US" sz="2800" b="1">
                <a:solidFill>
                  <a:srgbClr val="0000FF"/>
                </a:solidFill>
                <a:latin typeface="+mj-lt"/>
                <a:cs typeface="Times New Roman" panose="02020603050405020304" pitchFamily="18" charset="0"/>
              </a:rPr>
              <a:t> phá: </a:t>
            </a:r>
            <a:r>
              <a:rPr lang="en-US" sz="2800" b="1">
                <a:solidFill>
                  <a:srgbClr val="C00000"/>
                </a:solidFill>
                <a:latin typeface="+mj-lt"/>
                <a:cs typeface="Times New Roman" panose="02020603050405020304" pitchFamily="18" charset="0"/>
              </a:rPr>
              <a:t>Thể hiện bài tập tiết tấu bằng các động tác gõ, vỗ,... lên mặt bàn; Làm nhạc cụ gõ bằng các vật liệu, đồ dùng đã qua sử dụng</a:t>
            </a:r>
            <a:endParaRPr lang="en-US" sz="2800"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132384"/>
            <a:ext cx="1727200" cy="1930400"/>
          </a:xfrm>
          <a:prstGeom prst="rect">
            <a:avLst/>
          </a:prstGeom>
        </p:spPr>
      </p:pic>
    </p:spTree>
    <p:extLst>
      <p:ext uri="{BB962C8B-B14F-4D97-AF65-F5344CB8AC3E}">
        <p14:creationId xmlns:p14="http://schemas.microsoft.com/office/powerpoint/2010/main" val="275434925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057400" y="533401"/>
            <a:ext cx="7772400" cy="1470025"/>
          </a:xfrm>
        </p:spPr>
        <p:txBody>
          <a:bodyPr/>
          <a:lstStyle/>
          <a:p>
            <a:r>
              <a:rPr lang="en-US" sz="4000" b="1">
                <a:solidFill>
                  <a:srgbClr val="0000FF"/>
                </a:solidFill>
                <a:effectLst>
                  <a:outerShdw blurRad="38100" dist="38100" dir="2700000" algn="tl">
                    <a:srgbClr val="000000">
                      <a:alpha val="43137"/>
                    </a:srgbClr>
                  </a:outerShdw>
                </a:effectLst>
              </a:rPr>
              <a:t>Chủ đề 7</a:t>
            </a:r>
            <a:br>
              <a:rPr lang="en-US" sz="4000" b="1">
                <a:solidFill>
                  <a:srgbClr val="0000FF"/>
                </a:solidFill>
                <a:effectLst>
                  <a:outerShdw blurRad="38100" dist="38100" dir="2700000" algn="tl">
                    <a:srgbClr val="000000">
                      <a:alpha val="43137"/>
                    </a:srgbClr>
                  </a:outerShdw>
                </a:effectLst>
              </a:rPr>
            </a:br>
            <a:r>
              <a:rPr lang="en-US" sz="4000" b="1">
                <a:solidFill>
                  <a:srgbClr val="C00000"/>
                </a:solidFill>
                <a:effectLst>
                  <a:outerShdw blurRad="38100" dist="38100" dir="2700000" algn="tl">
                    <a:srgbClr val="000000">
                      <a:alpha val="43137"/>
                    </a:srgbClr>
                  </a:outerShdw>
                </a:effectLst>
              </a:rPr>
              <a:t>HOÀ BÌNH</a:t>
            </a:r>
            <a:endParaRPr lang="en-US" b="1" dirty="0">
              <a:solidFill>
                <a:srgbClr val="C00000"/>
              </a:solidFill>
              <a:effectLst>
                <a:outerShdw blurRad="38100" dist="38100" dir="2700000" algn="tl">
                  <a:srgbClr val="000000">
                    <a:alpha val="43137"/>
                  </a:srgbClr>
                </a:outerShdw>
              </a:effectLst>
            </a:endParaRPr>
          </a:p>
        </p:txBody>
      </p:sp>
      <p:sp>
        <p:nvSpPr>
          <p:cNvPr id="7" name="Subtitle 6"/>
          <p:cNvSpPr>
            <a:spLocks noGrp="1"/>
          </p:cNvSpPr>
          <p:nvPr>
            <p:ph type="subTitle" idx="1"/>
          </p:nvPr>
        </p:nvSpPr>
        <p:spPr>
          <a:xfrm>
            <a:off x="1600200" y="2563812"/>
            <a:ext cx="8839200" cy="2312988"/>
          </a:xfrm>
        </p:spPr>
        <p:txBody>
          <a:bodyPr/>
          <a:lstStyle/>
          <a:p>
            <a:r>
              <a:rPr lang="en-US" sz="4000" b="1" dirty="0" err="1">
                <a:solidFill>
                  <a:srgbClr val="0000FF"/>
                </a:solidFill>
                <a:latin typeface="+mj-lt"/>
                <a:cs typeface="Times New Roman" panose="02020603050405020304" pitchFamily="18" charset="0"/>
              </a:rPr>
              <a:t>Tiết</a:t>
            </a:r>
            <a:r>
              <a:rPr lang="vi-VN" sz="4000" b="1" dirty="0">
                <a:solidFill>
                  <a:srgbClr val="0000FF"/>
                </a:solidFill>
                <a:latin typeface="+mj-lt"/>
                <a:cs typeface="Times New Roman" panose="02020603050405020304" pitchFamily="18" charset="0"/>
              </a:rPr>
              <a:t> 1</a:t>
            </a:r>
            <a:endParaRPr lang="en-US" sz="4000" b="1"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sz="2800" b="1">
                <a:solidFill>
                  <a:srgbClr val="C00000"/>
                </a:solidFill>
                <a:latin typeface="+mj-lt"/>
                <a:cs typeface="Times New Roman" panose="02020603050405020304" pitchFamily="18" charset="0"/>
              </a:rPr>
              <a:t>Hát bài </a:t>
            </a:r>
            <a:r>
              <a:rPr lang="en-US" sz="2800" b="1" i="1">
                <a:solidFill>
                  <a:srgbClr val="C00000"/>
                </a:solidFill>
                <a:latin typeface="+mj-lt"/>
                <a:cs typeface="Times New Roman" panose="02020603050405020304" pitchFamily="18" charset="0"/>
              </a:rPr>
              <a:t>Ước mơ xanh</a:t>
            </a:r>
          </a:p>
          <a:p>
            <a:pPr algn="just"/>
            <a:r>
              <a:rPr lang="en-US" sz="2800" b="1" i="1">
                <a:solidFill>
                  <a:srgbClr val="C00000"/>
                </a:solidFill>
                <a:latin typeface="+mj-lt"/>
                <a:cs typeface="Times New Roman" panose="02020603050405020304" pitchFamily="18" charset="0"/>
              </a:rPr>
              <a:t>– Nghe tác phẩm Bài ca hoà bình</a:t>
            </a:r>
            <a:endParaRPr lang="en-US" sz="2800" dirty="0">
              <a:solidFill>
                <a:srgbClr val="C00000"/>
              </a:solidFill>
              <a:latin typeface="+mj-lt"/>
              <a:cs typeface="Times New Roman" panose="02020603050405020304" pitchFamily="18" charset="0"/>
            </a:endParaRPr>
          </a:p>
          <a:p>
            <a:pPr algn="just"/>
            <a:r>
              <a:rPr lang="en-US" sz="2800" b="1">
                <a:solidFill>
                  <a:srgbClr val="C00000"/>
                </a:solidFill>
                <a:latin typeface="+mj-lt"/>
                <a:cs typeface="Times New Roman" panose="02020603050405020304" pitchFamily="18" charset="0"/>
              </a:rPr>
              <a:t>– </a:t>
            </a:r>
            <a:r>
              <a:rPr lang="en-US" sz="2800" b="1" err="1">
                <a:solidFill>
                  <a:srgbClr val="C00000"/>
                </a:solidFill>
                <a:latin typeface="+mj-lt"/>
                <a:cs typeface="Times New Roman" panose="02020603050405020304" pitchFamily="18" charset="0"/>
              </a:rPr>
              <a:t>Trải</a:t>
            </a:r>
            <a:r>
              <a:rPr lang="en-US" sz="2800" b="1">
                <a:solidFill>
                  <a:srgbClr val="C00000"/>
                </a:solidFill>
                <a:latin typeface="+mj-lt"/>
                <a:cs typeface="Times New Roman" panose="02020603050405020304" pitchFamily="18" charset="0"/>
              </a:rPr>
              <a:t> nghiệm và </a:t>
            </a:r>
            <a:r>
              <a:rPr lang="en-US" sz="2800" b="1" err="1">
                <a:solidFill>
                  <a:srgbClr val="C00000"/>
                </a:solidFill>
                <a:latin typeface="+mj-lt"/>
                <a:cs typeface="Times New Roman" panose="02020603050405020304" pitchFamily="18" charset="0"/>
              </a:rPr>
              <a:t>khám</a:t>
            </a:r>
            <a:r>
              <a:rPr lang="en-US" sz="2800" b="1">
                <a:solidFill>
                  <a:srgbClr val="C00000"/>
                </a:solidFill>
                <a:latin typeface="+mj-lt"/>
                <a:cs typeface="Times New Roman" panose="02020603050405020304" pitchFamily="18" charset="0"/>
              </a:rPr>
              <a:t> phá: Làm nhạc cụ gõ bằng các vật liệu, đồ dùng đã qua sử dụng</a:t>
            </a:r>
            <a:endParaRPr lang="en-US" sz="2800" dirty="0">
              <a:solidFill>
                <a:srgbClr val="C00000"/>
              </a:solidFill>
              <a:latin typeface="+mj-lt"/>
              <a:cs typeface="Times New Roman" panose="02020603050405020304" pitchFamily="18" charset="0"/>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228600" y="252413"/>
            <a:ext cx="1727200" cy="1930400"/>
          </a:xfrm>
          <a:prstGeom prst="rect">
            <a:avLst/>
          </a:prstGeom>
        </p:spPr>
      </p:pic>
    </p:spTree>
    <p:extLst>
      <p:ext uri="{BB962C8B-B14F-4D97-AF65-F5344CB8AC3E}">
        <p14:creationId xmlns:p14="http://schemas.microsoft.com/office/powerpoint/2010/main" val="266145104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ED11950-1576-4EA5-8347-1DFDDAD871E9}"/>
              </a:ext>
            </a:extLst>
          </p:cNvPr>
          <p:cNvPicPr>
            <a:picLocks noChangeAspect="1"/>
          </p:cNvPicPr>
          <p:nvPr/>
        </p:nvPicPr>
        <p:blipFill rotWithShape="1">
          <a:blip r:embed="rId2"/>
          <a:srcRect l="5000" t="12222" r="47500" b="23333"/>
          <a:stretch/>
        </p:blipFill>
        <p:spPr>
          <a:xfrm>
            <a:off x="1981200" y="519363"/>
            <a:ext cx="8305800" cy="6338637"/>
          </a:xfrm>
          <a:prstGeom prst="rect">
            <a:avLst/>
          </a:prstGeom>
        </p:spPr>
      </p:pic>
      <p:sp>
        <p:nvSpPr>
          <p:cNvPr id="2" name="Title 1"/>
          <p:cNvSpPr>
            <a:spLocks noGrp="1"/>
          </p:cNvSpPr>
          <p:nvPr>
            <p:ph type="title"/>
          </p:nvPr>
        </p:nvSpPr>
        <p:spPr>
          <a:xfrm>
            <a:off x="0" y="0"/>
            <a:ext cx="12192000" cy="644733"/>
          </a:xfrm>
        </p:spPr>
        <p:txBody>
          <a:bodyPr/>
          <a:lstStyle/>
          <a:p>
            <a:r>
              <a:rPr lang="en-US" sz="3200" b="1">
                <a:solidFill>
                  <a:srgbClr val="0000FF"/>
                </a:solidFill>
                <a:latin typeface="+mn-lt"/>
                <a:cs typeface="Times New Roman" panose="02020603050405020304" pitchFamily="18" charset="0"/>
              </a:rPr>
              <a:t>I.</a:t>
            </a:r>
            <a:r>
              <a:rPr lang="vi-VN" sz="3200" b="1">
                <a:solidFill>
                  <a:srgbClr val="0000FF"/>
                </a:solidFill>
                <a:latin typeface="+mn-lt"/>
                <a:cs typeface="Times New Roman" panose="02020603050405020304" pitchFamily="18" charset="0"/>
              </a:rPr>
              <a:t> H</a:t>
            </a:r>
            <a:r>
              <a:rPr lang="en-US" sz="3200" b="1">
                <a:solidFill>
                  <a:srgbClr val="0000FF"/>
                </a:solidFill>
                <a:latin typeface="+mn-lt"/>
                <a:cs typeface="Times New Roman" panose="02020603050405020304" pitchFamily="18" charset="0"/>
              </a:rPr>
              <a:t>át bài</a:t>
            </a:r>
            <a:endParaRPr lang="en-US" sz="3200" b="1" i="1" dirty="0">
              <a:solidFill>
                <a:srgbClr val="0000FF"/>
              </a:solidFill>
              <a:latin typeface="+mn-lt"/>
              <a:cs typeface="Times New Roman" panose="02020603050405020304" pitchFamily="18" charset="0"/>
            </a:endParaRPr>
          </a:p>
        </p:txBody>
      </p:sp>
    </p:spTree>
    <p:extLst>
      <p:ext uri="{BB962C8B-B14F-4D97-AF65-F5344CB8AC3E}">
        <p14:creationId xmlns:p14="http://schemas.microsoft.com/office/powerpoint/2010/main" val="282281233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508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0" y="1371600"/>
            <a:ext cx="5715000" cy="4572000"/>
          </a:xfrm>
        </p:spPr>
        <p:txBody>
          <a:bodyPr/>
          <a:lstStyle/>
          <a:p>
            <a:pPr indent="274320" algn="just">
              <a:lnSpc>
                <a:spcPct val="115000"/>
              </a:lnSpc>
              <a:spcAft>
                <a:spcPts val="300"/>
              </a:spcAft>
              <a:buNone/>
            </a:pPr>
            <a:r>
              <a:rPr lang="en-US" sz="2400" i="1">
                <a:solidFill>
                  <a:srgbClr val="0000FF"/>
                </a:solidFill>
                <a:effectLst/>
                <a:ea typeface="Calibri" panose="020F0502020204030204" pitchFamily="34" charset="0"/>
                <a:cs typeface="Times New Roman" panose="02020603050405020304" pitchFamily="18" charset="0"/>
              </a:rPr>
              <a:t>Nội dung bài hát </a:t>
            </a:r>
            <a:r>
              <a:rPr lang="en-US" sz="2400" i="1">
                <a:solidFill>
                  <a:srgbClr val="C00000"/>
                </a:solidFill>
                <a:effectLst/>
                <a:latin typeface="+mj-lt"/>
                <a:ea typeface="Calibri" panose="020F0502020204030204" pitchFamily="34" charset="0"/>
                <a:cs typeface="Times New Roman" panose="02020603050405020304" pitchFamily="18" charset="0"/>
              </a:rPr>
              <a:t>Ước mơ xanh </a:t>
            </a:r>
            <a:r>
              <a:rPr lang="en-US" sz="2400" i="1">
                <a:solidFill>
                  <a:srgbClr val="0000FF"/>
                </a:solidFill>
                <a:effectLst/>
                <a:latin typeface="+mj-lt"/>
                <a:ea typeface="Calibri" panose="020F0502020204030204" pitchFamily="34" charset="0"/>
                <a:cs typeface="Times New Roman" panose="02020603050405020304" pitchFamily="18" charset="0"/>
              </a:rPr>
              <a:t>nói lên mong muốn của tuổi thơ về một cuộc sống hoà bình trên khắp hành tinh. Đoạn 2 của bài được hát với hai bè hoà âm.</a:t>
            </a:r>
          </a:p>
          <a:p>
            <a:pPr indent="274320" algn="just">
              <a:lnSpc>
                <a:spcPct val="115000"/>
              </a:lnSpc>
              <a:spcAft>
                <a:spcPts val="300"/>
              </a:spcAft>
              <a:buNone/>
            </a:pPr>
            <a:r>
              <a:rPr lang="en-US" sz="2400">
                <a:solidFill>
                  <a:srgbClr val="0000FF"/>
                </a:solidFill>
                <a:latin typeface="+mj-lt"/>
                <a:ea typeface="Calibri" panose="020F0502020204030204" pitchFamily="34" charset="0"/>
                <a:cs typeface="Times New Roman" panose="02020603050405020304" pitchFamily="18" charset="0"/>
              </a:rPr>
              <a:t>Tác giả bài hát - </a:t>
            </a:r>
            <a:r>
              <a:rPr lang="vi-VN" sz="2400">
                <a:solidFill>
                  <a:srgbClr val="0000FF"/>
                </a:solidFill>
                <a:effectLst/>
                <a:ea typeface="Calibri" panose="020F0502020204030204" pitchFamily="34" charset="0"/>
                <a:cs typeface="Times New Roman" panose="02020603050405020304" pitchFamily="18" charset="0"/>
              </a:rPr>
              <a:t>nhạc sĩ </a:t>
            </a:r>
            <a:r>
              <a:rPr lang="en-US" sz="2400">
                <a:solidFill>
                  <a:srgbClr val="0000FF"/>
                </a:solidFill>
                <a:effectLst/>
                <a:ea typeface="Calibri" panose="020F0502020204030204" pitchFamily="34" charset="0"/>
                <a:cs typeface="Times New Roman" panose="02020603050405020304" pitchFamily="18" charset="0"/>
              </a:rPr>
              <a:t>Nguyễn Thy Mai đã sáng tác một số ca khúc cho thiếu nhi như:</a:t>
            </a:r>
            <a:r>
              <a:rPr lang="en-US" sz="2400">
                <a:solidFill>
                  <a:srgbClr val="000000"/>
                </a:solidFill>
                <a:effectLst/>
                <a:ea typeface="Calibri" panose="020F0502020204030204" pitchFamily="34" charset="0"/>
                <a:cs typeface="Times New Roman" panose="02020603050405020304" pitchFamily="18" charset="0"/>
              </a:rPr>
              <a:t> </a:t>
            </a:r>
            <a:r>
              <a:rPr lang="en-US" sz="2400" i="1">
                <a:solidFill>
                  <a:srgbClr val="C00000"/>
                </a:solidFill>
                <a:effectLst/>
                <a:ea typeface="Calibri" panose="020F0502020204030204" pitchFamily="34" charset="0"/>
                <a:cs typeface="Times New Roman" panose="02020603050405020304" pitchFamily="18" charset="0"/>
              </a:rPr>
              <a:t>Vu vơ tuổi hồng, Mùa thu lá rơi, Gió sớm </a:t>
            </a:r>
            <a:r>
              <a:rPr lang="en-US" sz="2400">
                <a:solidFill>
                  <a:srgbClr val="C00000"/>
                </a:solidFill>
                <a:effectLst/>
                <a:ea typeface="Calibri" panose="020F0502020204030204" pitchFamily="34" charset="0"/>
                <a:cs typeface="Times New Roman" panose="02020603050405020304" pitchFamily="18" charset="0"/>
              </a:rPr>
              <a:t>(thơ Thy Ngọc), </a:t>
            </a:r>
            <a:r>
              <a:rPr lang="en-US" sz="2400" i="1">
                <a:solidFill>
                  <a:srgbClr val="C00000"/>
                </a:solidFill>
                <a:effectLst/>
                <a:ea typeface="Calibri" panose="020F0502020204030204" pitchFamily="34" charset="0"/>
                <a:cs typeface="Times New Roman" panose="02020603050405020304" pitchFamily="18" charset="0"/>
              </a:rPr>
              <a:t>Ước mơ xanh</a:t>
            </a:r>
            <a:r>
              <a:rPr lang="en-US" sz="2400">
                <a:solidFill>
                  <a:srgbClr val="C00000"/>
                </a:solidFill>
                <a:effectLst/>
                <a:ea typeface="Calibri" panose="020F0502020204030204" pitchFamily="34" charset="0"/>
                <a:cs typeface="Times New Roman" panose="02020603050405020304" pitchFamily="18" charset="0"/>
              </a:rPr>
              <a:t>,...</a:t>
            </a:r>
          </a:p>
          <a:p>
            <a:pPr indent="274320" algn="just">
              <a:lnSpc>
                <a:spcPct val="115000"/>
              </a:lnSpc>
              <a:spcBef>
                <a:spcPts val="300"/>
              </a:spcBef>
              <a:spcAft>
                <a:spcPts val="300"/>
              </a:spcAft>
              <a:buNone/>
            </a:pPr>
            <a:endParaRPr lang="en-US" sz="2400">
              <a:solidFill>
                <a:srgbClr val="C00000"/>
              </a:solidFill>
              <a:effectLst/>
              <a:latin typeface="+mj-lt"/>
              <a:ea typeface="Times New Roman" panose="02020603050405020304" pitchFamily="18" charset="0"/>
              <a:cs typeface="Times New Roman" panose="02020603050405020304" pitchFamily="18" charset="0"/>
            </a:endParaRPr>
          </a:p>
          <a:p>
            <a:pPr indent="0" algn="just">
              <a:lnSpc>
                <a:spcPct val="115000"/>
              </a:lnSpc>
              <a:spcAft>
                <a:spcPts val="300"/>
              </a:spcAft>
              <a:buNone/>
            </a:pP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p>
            <a:pPr indent="182880" algn="just">
              <a:lnSpc>
                <a:spcPct val="115000"/>
              </a:lnSpc>
              <a:spcBef>
                <a:spcPts val="300"/>
              </a:spcBef>
              <a:spcAft>
                <a:spcPts val="300"/>
              </a:spcAft>
              <a:buNone/>
            </a:pPr>
            <a:endParaRPr lang="en-US" sz="2400">
              <a:solidFill>
                <a:srgbClr val="0000FF"/>
              </a:solidFill>
              <a:effectLst/>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xmlns="" id="{BD162000-5E63-473A-B71B-D5F290BE6436}"/>
              </a:ext>
            </a:extLst>
          </p:cNvPr>
          <p:cNvPicPr>
            <a:picLocks noChangeAspect="1"/>
          </p:cNvPicPr>
          <p:nvPr/>
        </p:nvPicPr>
        <p:blipFill>
          <a:blip r:embed="rId2"/>
          <a:stretch>
            <a:fillRect/>
          </a:stretch>
        </p:blipFill>
        <p:spPr>
          <a:xfrm>
            <a:off x="5943600" y="1600200"/>
            <a:ext cx="5857875" cy="3864055"/>
          </a:xfrm>
          <a:prstGeom prst="rect">
            <a:avLst/>
          </a:prstGeom>
        </p:spPr>
      </p:pic>
    </p:spTree>
    <p:extLst>
      <p:ext uri="{BB962C8B-B14F-4D97-AF65-F5344CB8AC3E}">
        <p14:creationId xmlns:p14="http://schemas.microsoft.com/office/powerpoint/2010/main" val="362299574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76200"/>
            <a:ext cx="73914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pic>
        <p:nvPicPr>
          <p:cNvPr id="6" name="CD7 UocMoXanh HatMau BQ2 1lan">
            <a:hlinkClick r:id="" action="ppaction://media"/>
            <a:extLst>
              <a:ext uri="{FF2B5EF4-FFF2-40B4-BE49-F238E27FC236}">
                <a16:creationId xmlns:a16="http://schemas.microsoft.com/office/drawing/2014/main" xmlns="" id="{C1A5BC24-79B6-492C-BED6-F7C7B94618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09825" y="725487"/>
            <a:ext cx="6985000" cy="5946092"/>
          </a:xfrm>
          <a:prstGeom prst="rect">
            <a:avLst/>
          </a:prstGeom>
        </p:spPr>
      </p:pic>
    </p:spTree>
    <p:extLst>
      <p:ext uri="{BB962C8B-B14F-4D97-AF65-F5344CB8AC3E}">
        <p14:creationId xmlns:p14="http://schemas.microsoft.com/office/powerpoint/2010/main" val="1378358659"/>
      </p:ext>
    </p:extLst>
  </p:cSld>
  <p:clrMapOvr>
    <a:masterClrMapping/>
  </p:clrMapOvr>
  <p:transition spd="slow">
    <p:fade/>
  </p:transition>
  <p:timing>
    <p:tnLst>
      <p:par>
        <p:cTn id="1" dur="indefinite" restart="never" nodeType="tmRoot">
          <p:childTnLst>
            <p:video fullScrn="1">
              <p:cMediaNode vol="80000">
                <p:cTn id="2" fill="hold" display="0">
                  <p:stCondLst>
                    <p:cond delay="indefinite"/>
                  </p:stCondLst>
                </p:cTn>
                <p:tgtEl>
                  <p:spTgt spid="6"/>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41710CE-3097-46AD-829E-6ECE83773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pic>
        <p:nvPicPr>
          <p:cNvPr id="8" name="Khoi Dong Giong">
            <a:hlinkClick r:id="" action="ppaction://media"/>
            <a:extLst>
              <a:ext uri="{FF2B5EF4-FFF2-40B4-BE49-F238E27FC236}">
                <a16:creationId xmlns:a16="http://schemas.microsoft.com/office/drawing/2014/main" xmlns="" id="{9D6FEEE2-307B-4C17-855A-B534CE2AB21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2490" r="2104"/>
          <a:stretch/>
        </p:blipFill>
        <p:spPr>
          <a:xfrm>
            <a:off x="1524000" y="609600"/>
            <a:ext cx="8953450" cy="3653537"/>
          </a:xfrm>
          <a:prstGeom prst="rect">
            <a:avLst/>
          </a:prstGeom>
        </p:spPr>
      </p:pic>
    </p:spTree>
    <p:extLst>
      <p:ext uri="{BB962C8B-B14F-4D97-AF65-F5344CB8AC3E}">
        <p14:creationId xmlns:p14="http://schemas.microsoft.com/office/powerpoint/2010/main" val="1021311736"/>
      </p:ext>
    </p:extLst>
  </p:cSld>
  <p:clrMapOvr>
    <a:masterClrMapping/>
  </p:clrMapOvr>
  <p:transition spd="slow">
    <p:fade/>
  </p:transition>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905000" y="152400"/>
            <a:ext cx="8229600" cy="685800"/>
          </a:xfrm>
        </p:spPr>
        <p:txBody>
          <a:bodyPr/>
          <a:lstStyle/>
          <a:p>
            <a:r>
              <a:rPr lang="vi-VN" sz="3200" b="1">
                <a:solidFill>
                  <a:srgbClr val="0000FF"/>
                </a:solidFill>
                <a:cs typeface="Times New Roman" panose="02020603050405020304" pitchFamily="18" charset="0"/>
              </a:rPr>
              <a:t>Học hát từng câu </a:t>
            </a:r>
            <a:r>
              <a:rPr lang="en-US" sz="3200" b="1">
                <a:solidFill>
                  <a:srgbClr val="0000FF"/>
                </a:solidFill>
                <a:cs typeface="Times New Roman" panose="02020603050405020304" pitchFamily="18" charset="0"/>
              </a:rPr>
              <a:t>lời 1 (đoạn</a:t>
            </a:r>
            <a:r>
              <a:rPr lang="vi-VN" sz="3200" b="1">
                <a:solidFill>
                  <a:srgbClr val="0000FF"/>
                </a:solidFill>
                <a:cs typeface="Times New Roman" panose="02020603050405020304" pitchFamily="18" charset="0"/>
              </a:rPr>
              <a:t> 1)</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461136" y="1016000"/>
            <a:ext cx="685800" cy="2489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846899" y="1219200"/>
            <a:ext cx="219075" cy="466725"/>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880236" y="2628900"/>
            <a:ext cx="219075" cy="466725"/>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018224" y="2117534"/>
            <a:ext cx="219075" cy="466725"/>
          </a:xfrm>
          <a:prstGeom prst="rect">
            <a:avLst/>
          </a:prstGeom>
        </p:spPr>
      </p:pic>
      <p:sp>
        <p:nvSpPr>
          <p:cNvPr id="14" name="Left Brace 13"/>
          <p:cNvSpPr/>
          <p:nvPr/>
        </p:nvSpPr>
        <p:spPr bwMode="auto">
          <a:xfrm>
            <a:off x="1461136" y="3657600"/>
            <a:ext cx="685800" cy="2616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5" name="Picture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846899" y="3990976"/>
            <a:ext cx="219075" cy="466725"/>
          </a:xfrm>
          <a:prstGeom prst="rect">
            <a:avLst/>
          </a:prstGeom>
        </p:spPr>
      </p:pic>
      <p:pic>
        <p:nvPicPr>
          <p:cNvPr id="16" name="Picture 1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880236" y="5341620"/>
            <a:ext cx="219075" cy="466725"/>
          </a:xfrm>
          <a:prstGeom prst="rect">
            <a:avLst/>
          </a:prstGeom>
        </p:spPr>
      </p:pic>
      <p:pic>
        <p:nvPicPr>
          <p:cNvPr id="17" name="Picture 1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018224" y="4816475"/>
            <a:ext cx="219075" cy="466725"/>
          </a:xfrm>
          <a:prstGeom prst="rect">
            <a:avLst/>
          </a:prstGeom>
        </p:spPr>
      </p:pic>
      <p:sp>
        <p:nvSpPr>
          <p:cNvPr id="18" name="Left Brace 17"/>
          <p:cNvSpPr/>
          <p:nvPr/>
        </p:nvSpPr>
        <p:spPr bwMode="auto">
          <a:xfrm>
            <a:off x="1232536" y="9906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822008" y="3445193"/>
            <a:ext cx="240983" cy="513398"/>
          </a:xfrm>
          <a:prstGeom prst="rect">
            <a:avLst/>
          </a:prstGeom>
        </p:spPr>
      </p:pic>
      <p:pic>
        <p:nvPicPr>
          <p:cNvPr id="25" name="Picture 24">
            <a:extLst>
              <a:ext uri="{FF2B5EF4-FFF2-40B4-BE49-F238E27FC236}">
                <a16:creationId xmlns:a16="http://schemas.microsoft.com/office/drawing/2014/main" xmlns="" id="{010E0FBF-3AF8-4B34-AC56-D7180733784A}"/>
              </a:ext>
            </a:extLst>
          </p:cNvPr>
          <p:cNvPicPr>
            <a:picLocks noChangeAspect="1"/>
          </p:cNvPicPr>
          <p:nvPr/>
        </p:nvPicPr>
        <p:blipFill rotWithShape="1">
          <a:blip r:embed="rId17"/>
          <a:srcRect l="16250" t="32222" r="36250" b="55556"/>
          <a:stretch/>
        </p:blipFill>
        <p:spPr>
          <a:xfrm>
            <a:off x="2209800" y="944880"/>
            <a:ext cx="7383780" cy="1068685"/>
          </a:xfrm>
          <a:prstGeom prst="rect">
            <a:avLst/>
          </a:prstGeom>
        </p:spPr>
      </p:pic>
      <p:pic>
        <p:nvPicPr>
          <p:cNvPr id="26" name="Picture 25">
            <a:extLst>
              <a:ext uri="{FF2B5EF4-FFF2-40B4-BE49-F238E27FC236}">
                <a16:creationId xmlns:a16="http://schemas.microsoft.com/office/drawing/2014/main" xmlns="" id="{A458D818-745C-46A0-A3B6-F2B242823727}"/>
              </a:ext>
            </a:extLst>
          </p:cNvPr>
          <p:cNvPicPr>
            <a:picLocks noChangeAspect="1"/>
          </p:cNvPicPr>
          <p:nvPr/>
        </p:nvPicPr>
        <p:blipFill rotWithShape="1">
          <a:blip r:embed="rId18"/>
          <a:srcRect l="16875" t="33333" r="35625" b="55556"/>
          <a:stretch/>
        </p:blipFill>
        <p:spPr>
          <a:xfrm>
            <a:off x="2246948" y="2447299"/>
            <a:ext cx="7383780" cy="971541"/>
          </a:xfrm>
          <a:prstGeom prst="rect">
            <a:avLst/>
          </a:prstGeom>
        </p:spPr>
      </p:pic>
      <p:pic>
        <p:nvPicPr>
          <p:cNvPr id="27" name="Picture 26">
            <a:extLst>
              <a:ext uri="{FF2B5EF4-FFF2-40B4-BE49-F238E27FC236}">
                <a16:creationId xmlns:a16="http://schemas.microsoft.com/office/drawing/2014/main" xmlns="" id="{BF5742FB-DBAC-4F40-9182-1D4C49E5BBD3}"/>
              </a:ext>
            </a:extLst>
          </p:cNvPr>
          <p:cNvPicPr>
            <a:picLocks noChangeAspect="1"/>
          </p:cNvPicPr>
          <p:nvPr/>
        </p:nvPicPr>
        <p:blipFill rotWithShape="1">
          <a:blip r:embed="rId19"/>
          <a:srcRect l="16250" t="33333" r="35625" b="55556"/>
          <a:stretch/>
        </p:blipFill>
        <p:spPr>
          <a:xfrm>
            <a:off x="2209800" y="3810000"/>
            <a:ext cx="7480935" cy="971541"/>
          </a:xfrm>
          <a:prstGeom prst="rect">
            <a:avLst/>
          </a:prstGeom>
        </p:spPr>
      </p:pic>
      <p:pic>
        <p:nvPicPr>
          <p:cNvPr id="28" name="Picture 27">
            <a:extLst>
              <a:ext uri="{FF2B5EF4-FFF2-40B4-BE49-F238E27FC236}">
                <a16:creationId xmlns:a16="http://schemas.microsoft.com/office/drawing/2014/main" xmlns="" id="{BF27B7A9-286B-4C07-8144-E6CDE2A10073}"/>
              </a:ext>
            </a:extLst>
          </p:cNvPr>
          <p:cNvPicPr>
            <a:picLocks noChangeAspect="1"/>
          </p:cNvPicPr>
          <p:nvPr/>
        </p:nvPicPr>
        <p:blipFill rotWithShape="1">
          <a:blip r:embed="rId20"/>
          <a:srcRect l="16249" t="32222" r="36250" b="55556"/>
          <a:stretch/>
        </p:blipFill>
        <p:spPr>
          <a:xfrm>
            <a:off x="2258299" y="5059997"/>
            <a:ext cx="7383936" cy="1068685"/>
          </a:xfrm>
          <a:prstGeom prst="rect">
            <a:avLst/>
          </a:prstGeom>
        </p:spPr>
      </p:pic>
      <p:pic>
        <p:nvPicPr>
          <p:cNvPr id="3" name="Doan 1 cau 1">
            <a:hlinkClick r:id="" action="ppaction://media"/>
            <a:extLst>
              <a:ext uri="{FF2B5EF4-FFF2-40B4-BE49-F238E27FC236}">
                <a16:creationId xmlns:a16="http://schemas.microsoft.com/office/drawing/2014/main" xmlns="" id="{EDB926C6-07EF-46D2-BEBA-9D8863515255}"/>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0896600" y="1155700"/>
            <a:ext cx="406400" cy="406400"/>
          </a:xfrm>
          <a:prstGeom prst="rect">
            <a:avLst/>
          </a:prstGeom>
        </p:spPr>
      </p:pic>
      <p:pic>
        <p:nvPicPr>
          <p:cNvPr id="6" name="Doan 1 cau 2">
            <a:hlinkClick r:id="" action="ppaction://media"/>
            <a:extLst>
              <a:ext uri="{FF2B5EF4-FFF2-40B4-BE49-F238E27FC236}">
                <a16:creationId xmlns:a16="http://schemas.microsoft.com/office/drawing/2014/main" xmlns="" id="{B81C2B32-D2AC-4E4D-8BFE-59FF941E2DE9}"/>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0896600" y="2590800"/>
            <a:ext cx="406400" cy="406400"/>
          </a:xfrm>
          <a:prstGeom prst="rect">
            <a:avLst/>
          </a:prstGeom>
        </p:spPr>
      </p:pic>
      <p:pic>
        <p:nvPicPr>
          <p:cNvPr id="7" name="Doan 1 cau 1+2">
            <a:hlinkClick r:id="" action="ppaction://media"/>
            <a:extLst>
              <a:ext uri="{FF2B5EF4-FFF2-40B4-BE49-F238E27FC236}">
                <a16:creationId xmlns:a16="http://schemas.microsoft.com/office/drawing/2014/main" xmlns="" id="{E87FAB8B-CB03-431D-AC4A-159ECC02D954}"/>
              </a:ext>
            </a:extLst>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10872151" y="1944496"/>
            <a:ext cx="406400" cy="406400"/>
          </a:xfrm>
          <a:prstGeom prst="rect">
            <a:avLst/>
          </a:prstGeom>
        </p:spPr>
      </p:pic>
      <p:pic>
        <p:nvPicPr>
          <p:cNvPr id="8" name="Doan 1 cau 3">
            <a:hlinkClick r:id="" action="ppaction://media"/>
            <a:extLst>
              <a:ext uri="{FF2B5EF4-FFF2-40B4-BE49-F238E27FC236}">
                <a16:creationId xmlns:a16="http://schemas.microsoft.com/office/drawing/2014/main" xmlns="" id="{84A64084-F6A3-4298-B33F-15A079D83F50}"/>
              </a:ext>
            </a:extLst>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0872151" y="3927476"/>
            <a:ext cx="406400" cy="406400"/>
          </a:xfrm>
          <a:prstGeom prst="rect">
            <a:avLst/>
          </a:prstGeom>
        </p:spPr>
      </p:pic>
      <p:pic>
        <p:nvPicPr>
          <p:cNvPr id="9" name="Doan 1 cau 4 loi 1">
            <a:hlinkClick r:id="" action="ppaction://media"/>
            <a:extLst>
              <a:ext uri="{FF2B5EF4-FFF2-40B4-BE49-F238E27FC236}">
                <a16:creationId xmlns:a16="http://schemas.microsoft.com/office/drawing/2014/main" xmlns="" id="{77005D03-72DB-420B-8F9E-ADDC68E3B07B}"/>
              </a:ext>
            </a:extLst>
          </p:cNvPr>
          <p:cNvPicPr>
            <a:picLocks noChangeAspect="1"/>
          </p:cNvPicPr>
          <p:nvPr>
            <a:audioFile r:link="rId10"/>
            <p:extLst>
              <p:ext uri="{DAA4B4D4-6D71-4841-9C94-3DE7FCFB9230}">
                <p14:media xmlns:p14="http://schemas.microsoft.com/office/powerpoint/2010/main" r:embed="rId9"/>
              </p:ext>
            </p:extLst>
          </p:nvPr>
        </p:nvPicPr>
        <p:blipFill>
          <a:blip r:embed="rId21"/>
          <a:stretch>
            <a:fillRect/>
          </a:stretch>
        </p:blipFill>
        <p:spPr>
          <a:xfrm>
            <a:off x="10872151" y="5262245"/>
            <a:ext cx="406400" cy="406400"/>
          </a:xfrm>
          <a:prstGeom prst="rect">
            <a:avLst/>
          </a:prstGeom>
        </p:spPr>
      </p:pic>
      <p:pic>
        <p:nvPicPr>
          <p:cNvPr id="10" name="Doan 1 cau 3+4">
            <a:hlinkClick r:id="" action="ppaction://media"/>
            <a:extLst>
              <a:ext uri="{FF2B5EF4-FFF2-40B4-BE49-F238E27FC236}">
                <a16:creationId xmlns:a16="http://schemas.microsoft.com/office/drawing/2014/main" xmlns="" id="{FC4DB82B-3473-4779-BAB7-60A30976D327}"/>
              </a:ext>
            </a:extLst>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10872151" y="4737100"/>
            <a:ext cx="406400" cy="406400"/>
          </a:xfrm>
          <a:prstGeom prst="rect">
            <a:avLst/>
          </a:prstGeom>
        </p:spPr>
      </p:pic>
      <p:pic>
        <p:nvPicPr>
          <p:cNvPr id="12" name="Doan 1 Loi 1">
            <a:hlinkClick r:id="" action="ppaction://media"/>
            <a:extLst>
              <a:ext uri="{FF2B5EF4-FFF2-40B4-BE49-F238E27FC236}">
                <a16:creationId xmlns:a16="http://schemas.microsoft.com/office/drawing/2014/main" xmlns="" id="{12F5F7C4-E974-421B-8181-C5F8A82C92BC}"/>
              </a:ext>
            </a:extLst>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10862626" y="3378200"/>
            <a:ext cx="406400" cy="406400"/>
          </a:xfrm>
          <a:prstGeom prst="rect">
            <a:avLst/>
          </a:prstGeom>
        </p:spPr>
      </p:pic>
    </p:spTree>
    <p:extLst>
      <p:ext uri="{BB962C8B-B14F-4D97-AF65-F5344CB8AC3E}">
        <p14:creationId xmlns:p14="http://schemas.microsoft.com/office/powerpoint/2010/main" val="28933820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3"/>
                                        </p:tgtEl>
                                      </p:cBhvr>
                                    </p:animEffect>
                                    <p:set>
                                      <p:cBhvr>
                                        <p:cTn id="10" dur="1" fill="hold">
                                          <p:stCondLst>
                                            <p:cond delay="499"/>
                                          </p:stCondLst>
                                        </p:cTn>
                                        <p:tgtEl>
                                          <p:spTgt spid="3"/>
                                        </p:tgtEl>
                                        <p:attrNameLst>
                                          <p:attrName>style.visibility</p:attrName>
                                        </p:attrNameLst>
                                      </p:cBhvr>
                                      <p:to>
                                        <p:strVal val="hidden"/>
                                      </p:to>
                                    </p:set>
                                    <p:cmd type="call" cmd="stop">
                                      <p:cBhvr>
                                        <p:cTn id="11" dur="1">
                                          <p:stCondLst>
                                            <p:cond delay="499"/>
                                          </p:stCondLst>
                                        </p:cTn>
                                        <p:tgtEl>
                                          <p:spTgt spid="3"/>
                                        </p:tgtEl>
                                      </p:cBhvr>
                                    </p:cmd>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6"/>
                                        </p:tgtEl>
                                      </p:cBhvr>
                                    </p:animEffect>
                                    <p:set>
                                      <p:cBhvr>
                                        <p:cTn id="25" dur="1" fill="hold">
                                          <p:stCondLst>
                                            <p:cond delay="499"/>
                                          </p:stCondLst>
                                        </p:cTn>
                                        <p:tgtEl>
                                          <p:spTgt spid="6"/>
                                        </p:tgtEl>
                                        <p:attrNameLst>
                                          <p:attrName>style.visibility</p:attrName>
                                        </p:attrNameLst>
                                      </p:cBhvr>
                                      <p:to>
                                        <p:strVal val="hidden"/>
                                      </p:to>
                                    </p:set>
                                    <p:cmd type="call" cmd="stop">
                                      <p:cBhvr>
                                        <p:cTn id="26" dur="1">
                                          <p:stCondLst>
                                            <p:cond delay="499"/>
                                          </p:stCondLst>
                                        </p:cTn>
                                        <p:tgtEl>
                                          <p:spTgt spid="6"/>
                                        </p:tgtEl>
                                      </p:cBhvr>
                                    </p:cmd>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par>
                                <p:cTn id="42" presetID="3" presetClass="exit" presetSubtype="10" fill="hold" nodeType="withEffect">
                                  <p:stCondLst>
                                    <p:cond delay="0"/>
                                  </p:stCondLst>
                                  <p:childTnLst>
                                    <p:animEffect transition="out" filter="blinds(horizontal)">
                                      <p:cBhvr>
                                        <p:cTn id="43" dur="500"/>
                                        <p:tgtEl>
                                          <p:spTgt spid="7"/>
                                        </p:tgtEl>
                                      </p:cBhvr>
                                    </p:animEffect>
                                    <p:set>
                                      <p:cBhvr>
                                        <p:cTn id="44" dur="1" fill="hold">
                                          <p:stCondLst>
                                            <p:cond delay="499"/>
                                          </p:stCondLst>
                                        </p:cTn>
                                        <p:tgtEl>
                                          <p:spTgt spid="7"/>
                                        </p:tgtEl>
                                        <p:attrNameLst>
                                          <p:attrName>style.visibility</p:attrName>
                                        </p:attrNameLst>
                                      </p:cBhvr>
                                      <p:to>
                                        <p:strVal val="hidden"/>
                                      </p:to>
                                    </p:set>
                                    <p:cmd type="call" cmd="stop">
                                      <p:cBhvr>
                                        <p:cTn id="45" dur="1">
                                          <p:stCondLst>
                                            <p:cond delay="499"/>
                                          </p:stCondLst>
                                        </p:cTn>
                                        <p:tgtEl>
                                          <p:spTgt spid="7"/>
                                        </p:tgtEl>
                                      </p:cBhvr>
                                    </p:cmd>
                                  </p:childTnLst>
                                </p:cTn>
                              </p:par>
                              <p:par>
                                <p:cTn id="46" presetID="1" presetClass="entr" presetSubtype="0" fill="hold" nodeType="withEffect">
                                  <p:stCondLst>
                                    <p:cond delay="0"/>
                                  </p:stCondLst>
                                  <p:childTnLst>
                                    <p:set>
                                      <p:cBhvr>
                                        <p:cTn id="47" dur="1" fill="hold">
                                          <p:stCondLst>
                                            <p:cond delay="0"/>
                                          </p:stCondLst>
                                        </p:cTn>
                                        <p:tgtEl>
                                          <p:spTgt spid="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3" presetClass="exit" presetSubtype="10" fill="hold" nodeType="withEffect">
                                  <p:stCondLst>
                                    <p:cond delay="0"/>
                                  </p:stCondLst>
                                  <p:childTnLst>
                                    <p:animEffect transition="out" filter="blinds(horizontal)">
                                      <p:cBhvr>
                                        <p:cTn id="58" dur="500"/>
                                        <p:tgtEl>
                                          <p:spTgt spid="8"/>
                                        </p:tgtEl>
                                      </p:cBhvr>
                                    </p:animEffect>
                                    <p:set>
                                      <p:cBhvr>
                                        <p:cTn id="59" dur="1" fill="hold">
                                          <p:stCondLst>
                                            <p:cond delay="499"/>
                                          </p:stCondLst>
                                        </p:cTn>
                                        <p:tgtEl>
                                          <p:spTgt spid="8"/>
                                        </p:tgtEl>
                                        <p:attrNameLst>
                                          <p:attrName>style.visibility</p:attrName>
                                        </p:attrNameLst>
                                      </p:cBhvr>
                                      <p:to>
                                        <p:strVal val="hidden"/>
                                      </p:to>
                                    </p:set>
                                    <p:cmd type="call" cmd="stop">
                                      <p:cBhvr>
                                        <p:cTn id="60" dur="1">
                                          <p:stCondLst>
                                            <p:cond delay="499"/>
                                          </p:stCondLst>
                                        </p:cTn>
                                        <p:tgtEl>
                                          <p:spTgt spid="8"/>
                                        </p:tgtEl>
                                      </p:cBhvr>
                                    </p:cmd>
                                  </p:childTnLst>
                                </p:cTn>
                              </p:par>
                              <p:par>
                                <p:cTn id="61" presetID="1" presetClass="entr" presetSubtype="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in)">
                                      <p:cBhvr>
                                        <p:cTn id="71" dur="500"/>
                                        <p:tgtEl>
                                          <p:spTgt spid="14"/>
                                        </p:tgtEl>
                                      </p:cBhvr>
                                    </p:animEffect>
                                  </p:childTnLst>
                                </p:cTn>
                              </p:par>
                              <p:par>
                                <p:cTn id="72" presetID="1" presetClass="entr" presetSubtype="0"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childTnLst>
                                </p:cTn>
                              </p:par>
                              <p:par>
                                <p:cTn id="74" presetID="3" presetClass="exit" presetSubtype="10" fill="hold" nodeType="withEffect">
                                  <p:stCondLst>
                                    <p:cond delay="0"/>
                                  </p:stCondLst>
                                  <p:childTnLst>
                                    <p:animEffect transition="out" filter="blinds(horizontal)">
                                      <p:cBhvr>
                                        <p:cTn id="75" dur="500"/>
                                        <p:tgtEl>
                                          <p:spTgt spid="16"/>
                                        </p:tgtEl>
                                      </p:cBhvr>
                                    </p:animEffect>
                                    <p:set>
                                      <p:cBhvr>
                                        <p:cTn id="76" dur="1" fill="hold">
                                          <p:stCondLst>
                                            <p:cond delay="499"/>
                                          </p:stCondLst>
                                        </p:cTn>
                                        <p:tgtEl>
                                          <p:spTgt spid="16"/>
                                        </p:tgtEl>
                                        <p:attrNameLst>
                                          <p:attrName>style.visibility</p:attrName>
                                        </p:attrNameLst>
                                      </p:cBhvr>
                                      <p:to>
                                        <p:strVal val="hidden"/>
                                      </p:to>
                                    </p:set>
                                  </p:childTnLst>
                                </p:cTn>
                              </p:par>
                              <p:par>
                                <p:cTn id="77" presetID="3" presetClass="exit" presetSubtype="10" fill="hold" nodeType="withEffect">
                                  <p:stCondLst>
                                    <p:cond delay="0"/>
                                  </p:stCondLst>
                                  <p:childTnLst>
                                    <p:animEffect transition="out" filter="blinds(horizontal)">
                                      <p:cBhvr>
                                        <p:cTn id="78" dur="500"/>
                                        <p:tgtEl>
                                          <p:spTgt spid="9"/>
                                        </p:tgtEl>
                                      </p:cBhvr>
                                    </p:animEffect>
                                    <p:set>
                                      <p:cBhvr>
                                        <p:cTn id="79" dur="1" fill="hold">
                                          <p:stCondLst>
                                            <p:cond delay="499"/>
                                          </p:stCondLst>
                                        </p:cTn>
                                        <p:tgtEl>
                                          <p:spTgt spid="9"/>
                                        </p:tgtEl>
                                        <p:attrNameLst>
                                          <p:attrName>style.visibility</p:attrName>
                                        </p:attrNameLst>
                                      </p:cBhvr>
                                      <p:to>
                                        <p:strVal val="hidden"/>
                                      </p:to>
                                    </p:set>
                                    <p:cmd type="call" cmd="stop">
                                      <p:cBhvr>
                                        <p:cTn id="80" dur="1">
                                          <p:stCondLst>
                                            <p:cond delay="499"/>
                                          </p:stCondLst>
                                        </p:cTn>
                                        <p:tgtEl>
                                          <p:spTgt spid="9"/>
                                        </p:tgtEl>
                                      </p:cBhvr>
                                    </p:cmd>
                                  </p:childTnLst>
                                </p:cTn>
                              </p:par>
                              <p:par>
                                <p:cTn id="81" presetID="1" presetClass="entr" presetSubtype="0"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circle(in)">
                                      <p:cBhvr>
                                        <p:cTn id="87" dur="500"/>
                                        <p:tgtEl>
                                          <p:spTgt spid="18"/>
                                        </p:tgtEl>
                                      </p:cBhvr>
                                    </p:animEffect>
                                  </p:childTnLst>
                                </p:cTn>
                              </p:par>
                              <p:par>
                                <p:cTn id="88" presetID="3" presetClass="exit" presetSubtype="10" fill="hold" nodeType="withEffect">
                                  <p:stCondLst>
                                    <p:cond delay="0"/>
                                  </p:stCondLst>
                                  <p:childTnLst>
                                    <p:animEffect transition="out" filter="blinds(horizontal)">
                                      <p:cBhvr>
                                        <p:cTn id="89" dur="500"/>
                                        <p:tgtEl>
                                          <p:spTgt spid="17"/>
                                        </p:tgtEl>
                                      </p:cBhvr>
                                    </p:animEffect>
                                    <p:set>
                                      <p:cBhvr>
                                        <p:cTn id="90" dur="1" fill="hold">
                                          <p:stCondLst>
                                            <p:cond delay="499"/>
                                          </p:stCondLst>
                                        </p:cTn>
                                        <p:tgtEl>
                                          <p:spTgt spid="17"/>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14"/>
                                        </p:tgtEl>
                                      </p:cBhvr>
                                    </p:animEffect>
                                    <p:set>
                                      <p:cBhvr>
                                        <p:cTn id="93" dur="1" fill="hold">
                                          <p:stCondLst>
                                            <p:cond delay="499"/>
                                          </p:stCondLst>
                                        </p:cTn>
                                        <p:tgtEl>
                                          <p:spTgt spid="14"/>
                                        </p:tgtEl>
                                        <p:attrNameLst>
                                          <p:attrName>style.visibility</p:attrName>
                                        </p:attrNameLst>
                                      </p:cBhvr>
                                      <p:to>
                                        <p:strVal val="hidden"/>
                                      </p:to>
                                    </p:set>
                                  </p:childTnLst>
                                </p:cTn>
                              </p:par>
                              <p:par>
                                <p:cTn id="94" presetID="3" presetClass="exit" presetSubtype="10" fill="hold" nodeType="withEffect">
                                  <p:stCondLst>
                                    <p:cond delay="0"/>
                                  </p:stCondLst>
                                  <p:childTnLst>
                                    <p:animEffect transition="out" filter="blinds(horizontal)">
                                      <p:cBhvr>
                                        <p:cTn id="95" dur="500"/>
                                        <p:tgtEl>
                                          <p:spTgt spid="10"/>
                                        </p:tgtEl>
                                      </p:cBhvr>
                                    </p:animEffect>
                                    <p:set>
                                      <p:cBhvr>
                                        <p:cTn id="96" dur="1" fill="hold">
                                          <p:stCondLst>
                                            <p:cond delay="499"/>
                                          </p:stCondLst>
                                        </p:cTn>
                                        <p:tgtEl>
                                          <p:spTgt spid="10"/>
                                        </p:tgtEl>
                                        <p:attrNameLst>
                                          <p:attrName>style.visibility</p:attrName>
                                        </p:attrNameLst>
                                      </p:cBhvr>
                                      <p:to>
                                        <p:strVal val="hidden"/>
                                      </p:to>
                                    </p:set>
                                    <p:cmd type="call" cmd="stop">
                                      <p:cBhvr>
                                        <p:cTn id="97" dur="1">
                                          <p:stCondLst>
                                            <p:cond delay="499"/>
                                          </p:stCondLst>
                                        </p:cTn>
                                        <p:tgtEl>
                                          <p:spTgt spid="10"/>
                                        </p:tgtEl>
                                      </p:cBhvr>
                                    </p:cmd>
                                  </p:childTnLst>
                                </p:cTn>
                              </p:par>
                              <p:par>
                                <p:cTn id="98" presetID="1" presetClass="entr" presetSubtype="0" fill="hold" nodeType="withEffect">
                                  <p:stCondLst>
                                    <p:cond delay="0"/>
                                  </p:stCondLst>
                                  <p:childTnLst>
                                    <p:set>
                                      <p:cBhvr>
                                        <p:cTn id="99" dur="1" fill="hold">
                                          <p:stCondLst>
                                            <p:cond delay="0"/>
                                          </p:stCondLst>
                                        </p:cTn>
                                        <p:tgtEl>
                                          <p:spTgt spid="19"/>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2" fill="hold" display="0">
                  <p:stCondLst>
                    <p:cond delay="indefinite"/>
                  </p:stCondLst>
                  <p:endCondLst>
                    <p:cond evt="onStopAudio" delay="0">
                      <p:tgtEl>
                        <p:sldTgt/>
                      </p:tgtEl>
                    </p:cond>
                  </p:endCondLst>
                </p:cTn>
                <p:tgtEl>
                  <p:spTgt spid="3"/>
                </p:tgtEl>
              </p:cMediaNode>
            </p:audio>
            <p:audio>
              <p:cMediaNode vol="80000">
                <p:cTn id="103" fill="hold" display="0">
                  <p:stCondLst>
                    <p:cond delay="indefinite"/>
                  </p:stCondLst>
                  <p:endCondLst>
                    <p:cond evt="onStopAudio" delay="0">
                      <p:tgtEl>
                        <p:sldTgt/>
                      </p:tgtEl>
                    </p:cond>
                  </p:endCondLst>
                </p:cTn>
                <p:tgtEl>
                  <p:spTgt spid="6"/>
                </p:tgtEl>
              </p:cMediaNode>
            </p:audio>
            <p:audio>
              <p:cMediaNode vol="80000">
                <p:cTn id="104" fill="hold" display="0">
                  <p:stCondLst>
                    <p:cond delay="indefinite"/>
                  </p:stCondLst>
                  <p:endCondLst>
                    <p:cond evt="onStopAudio" delay="0">
                      <p:tgtEl>
                        <p:sldTgt/>
                      </p:tgtEl>
                    </p:cond>
                  </p:endCondLst>
                </p:cTn>
                <p:tgtEl>
                  <p:spTgt spid="7"/>
                </p:tgtEl>
              </p:cMediaNode>
            </p:audio>
            <p:audio>
              <p:cMediaNode vol="80000">
                <p:cTn id="105" fill="hold" display="0">
                  <p:stCondLst>
                    <p:cond delay="indefinite"/>
                  </p:stCondLst>
                  <p:endCondLst>
                    <p:cond evt="onStopAudio" delay="0">
                      <p:tgtEl>
                        <p:sldTgt/>
                      </p:tgtEl>
                    </p:cond>
                  </p:endCondLst>
                </p:cTn>
                <p:tgtEl>
                  <p:spTgt spid="8"/>
                </p:tgtEl>
              </p:cMediaNode>
            </p:audio>
            <p:audio>
              <p:cMediaNode vol="80000">
                <p:cTn id="106" fill="hold" display="0">
                  <p:stCondLst>
                    <p:cond delay="indefinite"/>
                  </p:stCondLst>
                  <p:endCondLst>
                    <p:cond evt="onStopAudio" delay="0">
                      <p:tgtEl>
                        <p:sldTgt/>
                      </p:tgtEl>
                    </p:cond>
                  </p:endCondLst>
                </p:cTn>
                <p:tgtEl>
                  <p:spTgt spid="9"/>
                </p:tgtEl>
              </p:cMediaNode>
            </p:audio>
            <p:audio>
              <p:cMediaNode vol="80000">
                <p:cTn id="107" fill="hold" display="0">
                  <p:stCondLst>
                    <p:cond delay="indefinite"/>
                  </p:stCondLst>
                  <p:endCondLst>
                    <p:cond evt="onStopAudio" delay="0">
                      <p:tgtEl>
                        <p:sldTgt/>
                      </p:tgtEl>
                    </p:cond>
                  </p:endCondLst>
                </p:cTn>
                <p:tgtEl>
                  <p:spTgt spid="10"/>
                </p:tgtEl>
              </p:cMediaNode>
            </p:audio>
            <p:audio>
              <p:cMediaNode vol="80000">
                <p:cTn id="108" fill="hold" display="0">
                  <p:stCondLst>
                    <p:cond delay="indefinite"/>
                  </p:stCondLst>
                  <p:endCondLst>
                    <p:cond evt="onStopAudio" delay="0">
                      <p:tgtEl>
                        <p:sldTgt/>
                      </p:tgtEl>
                    </p:cond>
                  </p:endCondLst>
                </p:cTn>
                <p:tgtEl>
                  <p:spTgt spid="12"/>
                </p:tgtEl>
              </p:cMediaNode>
            </p:audio>
          </p:childTnLst>
        </p:cTn>
      </p:par>
    </p:tnLst>
    <p:bldLst>
      <p:bldP spid="2" grpId="0" animBg="1"/>
      <p:bldP spid="2" grpId="1" animBg="1"/>
      <p:bldP spid="14" grpId="0" animBg="1"/>
      <p:bldP spid="14" grpId="1"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xmlns="" id="{E04222BD-5EDE-4C18-8B6E-11883B309392}"/>
              </a:ext>
            </a:extLst>
          </p:cNvPr>
          <p:cNvSpPr>
            <a:spLocks noGrp="1"/>
          </p:cNvSpPr>
          <p:nvPr>
            <p:ph type="title"/>
          </p:nvPr>
        </p:nvSpPr>
        <p:spPr>
          <a:xfrm>
            <a:off x="1879600" y="152400"/>
            <a:ext cx="8229600" cy="685800"/>
          </a:xfrm>
        </p:spPr>
        <p:txBody>
          <a:bodyPr/>
          <a:lstStyle/>
          <a:p>
            <a:r>
              <a:rPr lang="vi-VN" sz="3200" b="1">
                <a:solidFill>
                  <a:srgbClr val="0000FF"/>
                </a:solidFill>
                <a:cs typeface="Times New Roman" panose="02020603050405020304" pitchFamily="18" charset="0"/>
              </a:rPr>
              <a:t>Học hát </a:t>
            </a:r>
            <a:r>
              <a:rPr lang="en-US" sz="3200" b="1">
                <a:solidFill>
                  <a:srgbClr val="0000FF"/>
                </a:solidFill>
                <a:cs typeface="Times New Roman" panose="02020603050405020304" pitchFamily="18" charset="0"/>
              </a:rPr>
              <a:t>lời 2</a:t>
            </a:r>
            <a:r>
              <a:rPr lang="vi-VN" sz="3200" b="1">
                <a:solidFill>
                  <a:srgbClr val="0000FF"/>
                </a:solidFill>
                <a:cs typeface="Times New Roman" panose="02020603050405020304" pitchFamily="18" charset="0"/>
              </a:rPr>
              <a:t> (</a:t>
            </a:r>
            <a:r>
              <a:rPr lang="en-US" sz="3200" b="1">
                <a:solidFill>
                  <a:srgbClr val="0000FF"/>
                </a:solidFill>
                <a:cs typeface="Times New Roman" panose="02020603050405020304" pitchFamily="18" charset="0"/>
              </a:rPr>
              <a:t>đoạn</a:t>
            </a:r>
            <a:r>
              <a:rPr lang="vi-VN" sz="3200" b="1">
                <a:solidFill>
                  <a:srgbClr val="0000FF"/>
                </a:solidFill>
                <a:cs typeface="Times New Roman" panose="02020603050405020304" pitchFamily="18" charset="0"/>
              </a:rPr>
              <a:t> 1)</a:t>
            </a:r>
            <a:endParaRPr lang="en-US" sz="3200" b="1" dirty="0">
              <a:solidFill>
                <a:srgbClr val="0000FF"/>
              </a:solidFill>
              <a:cs typeface="Times New Roman" panose="02020603050405020304" pitchFamily="18" charset="0"/>
            </a:endParaRPr>
          </a:p>
        </p:txBody>
      </p:sp>
      <p:pic>
        <p:nvPicPr>
          <p:cNvPr id="4" name="Picture 3">
            <a:extLst>
              <a:ext uri="{FF2B5EF4-FFF2-40B4-BE49-F238E27FC236}">
                <a16:creationId xmlns:a16="http://schemas.microsoft.com/office/drawing/2014/main" xmlns="" id="{C8CFF7C6-3EC1-4A7B-88C4-642A079731A8}"/>
              </a:ext>
            </a:extLst>
          </p:cNvPr>
          <p:cNvPicPr>
            <a:picLocks noChangeAspect="1"/>
          </p:cNvPicPr>
          <p:nvPr/>
        </p:nvPicPr>
        <p:blipFill rotWithShape="1">
          <a:blip r:embed="rId6"/>
          <a:srcRect l="15625" t="25555" r="35625" b="61111"/>
          <a:stretch/>
        </p:blipFill>
        <p:spPr>
          <a:xfrm>
            <a:off x="2044221" y="2283401"/>
            <a:ext cx="7578090" cy="1165919"/>
          </a:xfrm>
          <a:prstGeom prst="rect">
            <a:avLst/>
          </a:prstGeom>
        </p:spPr>
      </p:pic>
      <p:pic>
        <p:nvPicPr>
          <p:cNvPr id="6" name="Picture 5">
            <a:extLst>
              <a:ext uri="{FF2B5EF4-FFF2-40B4-BE49-F238E27FC236}">
                <a16:creationId xmlns:a16="http://schemas.microsoft.com/office/drawing/2014/main" xmlns="" id="{3689385F-5CB3-4246-8AB2-ED8726021CF7}"/>
              </a:ext>
            </a:extLst>
          </p:cNvPr>
          <p:cNvPicPr>
            <a:picLocks noChangeAspect="1"/>
          </p:cNvPicPr>
          <p:nvPr/>
        </p:nvPicPr>
        <p:blipFill rotWithShape="1">
          <a:blip r:embed="rId7"/>
          <a:srcRect l="15624" t="24219" r="33750" b="61110"/>
          <a:stretch/>
        </p:blipFill>
        <p:spPr>
          <a:xfrm>
            <a:off x="1898410" y="4917321"/>
            <a:ext cx="7869711" cy="1282818"/>
          </a:xfrm>
          <a:prstGeom prst="rect">
            <a:avLst/>
          </a:prstGeom>
        </p:spPr>
      </p:pic>
      <p:pic>
        <p:nvPicPr>
          <p:cNvPr id="7" name="Picture 6">
            <a:extLst>
              <a:ext uri="{FF2B5EF4-FFF2-40B4-BE49-F238E27FC236}">
                <a16:creationId xmlns:a16="http://schemas.microsoft.com/office/drawing/2014/main" xmlns="" id="{16FF2470-7235-4060-8ECD-BD7AA57B39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429385" y="5275580"/>
            <a:ext cx="219075" cy="466725"/>
          </a:xfrm>
          <a:prstGeom prst="rect">
            <a:avLst/>
          </a:prstGeom>
        </p:spPr>
      </p:pic>
      <p:pic>
        <p:nvPicPr>
          <p:cNvPr id="8" name="Picture 7">
            <a:extLst>
              <a:ext uri="{FF2B5EF4-FFF2-40B4-BE49-F238E27FC236}">
                <a16:creationId xmlns:a16="http://schemas.microsoft.com/office/drawing/2014/main" xmlns="" id="{2DA8EE2F-9D69-4064-85BE-4AC133D7960E}"/>
              </a:ext>
            </a:extLst>
          </p:cNvPr>
          <p:cNvPicPr>
            <a:picLocks noChangeAspect="1"/>
          </p:cNvPicPr>
          <p:nvPr/>
        </p:nvPicPr>
        <p:blipFill rotWithShape="1">
          <a:blip r:embed="rId9"/>
          <a:srcRect l="14999" t="32222" r="34376" b="54445"/>
          <a:stretch/>
        </p:blipFill>
        <p:spPr>
          <a:xfrm>
            <a:off x="1844040" y="3699362"/>
            <a:ext cx="7869555" cy="1165831"/>
          </a:xfrm>
          <a:prstGeom prst="rect">
            <a:avLst/>
          </a:prstGeom>
        </p:spPr>
      </p:pic>
      <p:sp>
        <p:nvSpPr>
          <p:cNvPr id="10" name="Rectangle: Rounded Corners 9">
            <a:extLst>
              <a:ext uri="{FF2B5EF4-FFF2-40B4-BE49-F238E27FC236}">
                <a16:creationId xmlns:a16="http://schemas.microsoft.com/office/drawing/2014/main" xmlns="" id="{663ABA74-D836-47AC-997D-68E0B8E99A48}"/>
              </a:ext>
            </a:extLst>
          </p:cNvPr>
          <p:cNvSpPr/>
          <p:nvPr/>
        </p:nvSpPr>
        <p:spPr bwMode="auto">
          <a:xfrm>
            <a:off x="7315200" y="5115236"/>
            <a:ext cx="466725" cy="1084904"/>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11" name="Doan 1 cau 4 loi 2">
            <a:hlinkClick r:id="" action="ppaction://media"/>
            <a:extLst>
              <a:ext uri="{FF2B5EF4-FFF2-40B4-BE49-F238E27FC236}">
                <a16:creationId xmlns:a16="http://schemas.microsoft.com/office/drawing/2014/main" xmlns="" id="{4D1F0892-CE97-4A27-A803-B08077739D7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850880" y="5196205"/>
            <a:ext cx="406400" cy="406400"/>
          </a:xfrm>
          <a:prstGeom prst="rect">
            <a:avLst/>
          </a:prstGeom>
        </p:spPr>
      </p:pic>
      <p:sp>
        <p:nvSpPr>
          <p:cNvPr id="12" name="Left Brace 11">
            <a:extLst>
              <a:ext uri="{FF2B5EF4-FFF2-40B4-BE49-F238E27FC236}">
                <a16:creationId xmlns:a16="http://schemas.microsoft.com/office/drawing/2014/main" xmlns="" id="{D0CD0FC4-D843-458D-9F90-712DE6681EC0}"/>
              </a:ext>
            </a:extLst>
          </p:cNvPr>
          <p:cNvSpPr/>
          <p:nvPr/>
        </p:nvSpPr>
        <p:spPr bwMode="auto">
          <a:xfrm>
            <a:off x="1232536" y="889000"/>
            <a:ext cx="685800" cy="5283200"/>
          </a:xfrm>
          <a:prstGeom prst="leftBrace">
            <a:avLst/>
          </a:prstGeom>
          <a:solidFill>
            <a:schemeClr val="bg1"/>
          </a:solid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13" name="Picture 12">
            <a:extLst>
              <a:ext uri="{FF2B5EF4-FFF2-40B4-BE49-F238E27FC236}">
                <a16:creationId xmlns:a16="http://schemas.microsoft.com/office/drawing/2014/main" xmlns="" id="{C291BAD6-C34A-4AFE-96F1-B741FA4B2F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822008" y="3353118"/>
            <a:ext cx="240983" cy="513398"/>
          </a:xfrm>
          <a:prstGeom prst="rect">
            <a:avLst/>
          </a:prstGeom>
        </p:spPr>
      </p:pic>
      <p:pic>
        <p:nvPicPr>
          <p:cNvPr id="2" name="Doan 1 Loi 2">
            <a:hlinkClick r:id="" action="ppaction://media"/>
            <a:extLst>
              <a:ext uri="{FF2B5EF4-FFF2-40B4-BE49-F238E27FC236}">
                <a16:creationId xmlns:a16="http://schemas.microsoft.com/office/drawing/2014/main" xmlns="" id="{02C500EA-8118-4F8C-BC75-8BF49DF106C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850880" y="3337680"/>
            <a:ext cx="406400" cy="406400"/>
          </a:xfrm>
          <a:prstGeom prst="rect">
            <a:avLst/>
          </a:prstGeom>
        </p:spPr>
      </p:pic>
      <p:pic>
        <p:nvPicPr>
          <p:cNvPr id="9" name="Picture 8">
            <a:extLst>
              <a:ext uri="{FF2B5EF4-FFF2-40B4-BE49-F238E27FC236}">
                <a16:creationId xmlns:a16="http://schemas.microsoft.com/office/drawing/2014/main" xmlns="" id="{CC8F9AB9-1CF6-4288-A6DD-AA349697D79C}"/>
              </a:ext>
            </a:extLst>
          </p:cNvPr>
          <p:cNvPicPr>
            <a:picLocks noChangeAspect="1"/>
          </p:cNvPicPr>
          <p:nvPr/>
        </p:nvPicPr>
        <p:blipFill rotWithShape="1">
          <a:blip r:embed="rId11"/>
          <a:srcRect l="15298" t="40000" r="35000" b="46818"/>
          <a:stretch/>
        </p:blipFill>
        <p:spPr>
          <a:xfrm>
            <a:off x="1918336" y="1005753"/>
            <a:ext cx="7726077" cy="1152627"/>
          </a:xfrm>
          <a:prstGeom prst="rect">
            <a:avLst/>
          </a:prstGeom>
        </p:spPr>
      </p:pic>
    </p:spTree>
    <p:extLst>
      <p:ext uri="{BB962C8B-B14F-4D97-AF65-F5344CB8AC3E}">
        <p14:creationId xmlns:p14="http://schemas.microsoft.com/office/powerpoint/2010/main" val="17818521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1"/>
                                        </p:tgtEl>
                                      </p:cBhvr>
                                    </p:animEffect>
                                    <p:set>
                                      <p:cBhvr>
                                        <p:cTn id="10" dur="1" fill="hold">
                                          <p:stCondLst>
                                            <p:cond delay="499"/>
                                          </p:stCondLst>
                                        </p:cTn>
                                        <p:tgtEl>
                                          <p:spTgt spid="11"/>
                                        </p:tgtEl>
                                        <p:attrNameLst>
                                          <p:attrName>style.visibility</p:attrName>
                                        </p:attrNameLst>
                                      </p:cBhvr>
                                      <p:to>
                                        <p:strVal val="hidden"/>
                                      </p:to>
                                    </p:set>
                                    <p:cmd type="call" cmd="stop">
                                      <p:cBhvr>
                                        <p:cTn id="11" dur="1">
                                          <p:stCondLst>
                                            <p:cond delay="499"/>
                                          </p:stCondLst>
                                        </p:cTn>
                                        <p:tgtEl>
                                          <p:spTgt spid="11"/>
                                        </p:tgtEl>
                                      </p:cBhvr>
                                    </p:cmd>
                                  </p:childTnLst>
                                </p:cTn>
                              </p:par>
                              <p:par>
                                <p:cTn id="12" presetID="6"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audio>
              <p:cMediaNode vol="80000">
                <p:cTn id="20" fill="hold" display="0">
                  <p:stCondLst>
                    <p:cond delay="indefinite"/>
                  </p:stCondLst>
                  <p:endCondLst>
                    <p:cond evt="onStopAudio" delay="0">
                      <p:tgtEl>
                        <p:sldTgt/>
                      </p:tgtEl>
                    </p:cond>
                  </p:endCondLst>
                </p:cTn>
                <p:tgtEl>
                  <p:spTgt spid="2"/>
                </p:tgtEl>
              </p:cMediaNode>
            </p:audio>
          </p:childTnLst>
        </p:cTn>
      </p:par>
    </p:tnLst>
    <p:bldLst>
      <p:bldP spid="12"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7734</TotalTime>
  <Words>557</Words>
  <Application>Microsoft Office PowerPoint</Application>
  <PresentationFormat>Custom</PresentationFormat>
  <Paragraphs>39</Paragraphs>
  <Slides>18</Slides>
  <Notes>0</Notes>
  <HiddenSlides>0</HiddenSlides>
  <MMClips>20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Default Design</vt:lpstr>
      <vt:lpstr>PowerPoint Presentation</vt:lpstr>
      <vt:lpstr>Chủ đề 7 HOÀ BÌNH</vt:lpstr>
      <vt:lpstr>Chủ đề 7 HOÀ BÌNH</vt:lpstr>
      <vt:lpstr>I. Hát bài</vt:lpstr>
      <vt:lpstr>Giới thiệu bài hát</vt:lpstr>
      <vt:lpstr>Nghe hát mẫu</vt:lpstr>
      <vt:lpstr>PowerPoint Presentation</vt:lpstr>
      <vt:lpstr>Học hát từng câu lời 1 (đoạn 1)</vt:lpstr>
      <vt:lpstr>Học hát lời 2 (đoạn 1)</vt:lpstr>
      <vt:lpstr>Học hát từng câu (đoạn 2)</vt:lpstr>
      <vt:lpstr>Hát hoàn chỉnh cả bài</vt:lpstr>
      <vt:lpstr>II. Nghe tác phẩm Bài ca hoà bình</vt:lpstr>
      <vt:lpstr>Thảo luận nhóm</vt:lpstr>
      <vt:lpstr>PowerPoint Presentation</vt:lpstr>
      <vt:lpstr>PowerPoint Presentation</vt:lpstr>
      <vt:lpstr>III. Trải nghiệm và khám phá</vt:lpstr>
      <vt:lpstr>Xem video hướng dẫn</vt:lpstr>
      <vt:lpstr>Dặn dò về nhà</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Nguyen</cp:lastModifiedBy>
  <cp:revision>296</cp:revision>
  <dcterms:created xsi:type="dcterms:W3CDTF">2006-11-06T13:45:38Z</dcterms:created>
  <dcterms:modified xsi:type="dcterms:W3CDTF">2022-02-12T22:27:32Z</dcterms:modified>
</cp:coreProperties>
</file>