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31" r:id="rId2"/>
    <p:sldId id="340" r:id="rId3"/>
    <p:sldId id="292" r:id="rId4"/>
    <p:sldId id="310" r:id="rId5"/>
    <p:sldId id="339" r:id="rId6"/>
    <p:sldId id="337" r:id="rId7"/>
    <p:sldId id="338" r:id="rId8"/>
    <p:sldId id="315" r:id="rId9"/>
    <p:sldId id="333" r:id="rId10"/>
    <p:sldId id="332" r:id="rId11"/>
    <p:sldId id="320" r:id="rId12"/>
    <p:sldId id="334" r:id="rId13"/>
    <p:sldId id="327" r:id="rId14"/>
    <p:sldId id="335" r:id="rId15"/>
    <p:sldId id="336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E82"/>
    <a:srgbClr val="0000FF"/>
    <a:srgbClr val="00602B"/>
    <a:srgbClr val="C8FFFF"/>
    <a:srgbClr val="FF00FF"/>
    <a:srgbClr val="FFE36D"/>
    <a:srgbClr val="FFCC66"/>
    <a:srgbClr val="FFF1B3"/>
    <a:srgbClr val="CC00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54" d="100"/>
          <a:sy n="54" d="100"/>
        </p:scale>
        <p:origin x="-648" y="-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9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ownloads\videoplayback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6.png"/><Relationship Id="rId5" Type="http://schemas.microsoft.com/office/2007/relationships/media" Target="../media/media4.wav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7" Type="http://schemas.openxmlformats.org/officeDocument/2006/relationships/image" Target="../media/image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  <a:endParaRPr lang="en-US" sz="7200" b="1" cap="none" spc="0" dirty="0">
              <a:ln w="19050">
                <a:solidFill>
                  <a:srgbClr val="FFC000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12"/>
    </mc:Choice>
    <mc:Fallback xmlns="">
      <p:transition advTm="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1. </a:t>
            </a:r>
            <a:r>
              <a:rPr lang="en-US" sz="3200" b="1" err="1">
                <a:solidFill>
                  <a:srgbClr val="0000FF"/>
                </a:solidFill>
                <a:cs typeface="Times New Roman" panose="02020603050405020304" pitchFamily="18" charset="0"/>
              </a:rPr>
              <a:t>Đọc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BÀI ĐỌC NHẠC SỐ 1 (Chủ đề 1 - SGK Âm nhạc 6 - Cánh diều)- Đã hạ 01 Tone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1865" r="1865"/>
          <a:stretch/>
        </p:blipFill>
        <p:spPr>
          <a:xfrm>
            <a:off x="1752600" y="1600201"/>
            <a:ext cx="8686800" cy="41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7924800" cy="609600"/>
          </a:xfrm>
        </p:spPr>
        <p:txBody>
          <a:bodyPr/>
          <a:lstStyle/>
          <a:p>
            <a:r>
              <a:rPr lang="en-US" sz="2800" b="1" dirty="0">
                <a:solidFill>
                  <a:srgbClr val="0000FF"/>
                </a:solidFill>
              </a:rPr>
              <a:t>2. </a:t>
            </a:r>
            <a:r>
              <a:rPr lang="en-US" sz="2800" b="1" dirty="0" err="1">
                <a:solidFill>
                  <a:srgbClr val="0000FF"/>
                </a:solidFill>
              </a:rPr>
              <a:t>Ôn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bài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hát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Em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yêu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giờ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học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hát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  <p:pic>
        <p:nvPicPr>
          <p:cNvPr id="5" name="Nhạc đệm bài EM YÊU GIỜ HỌC HÁT (Chủ đề 1 - SGK Âm nhạc 6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743200" y="1524000"/>
            <a:ext cx="6734175" cy="4753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057400" y="609600"/>
            <a:ext cx="792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>
                <a:solidFill>
                  <a:srgbClr val="0000FF"/>
                </a:solidFill>
              </a:rPr>
              <a:t>(</a:t>
            </a:r>
            <a:r>
              <a:rPr lang="en-US" sz="2800" kern="0" smtClean="0">
                <a:solidFill>
                  <a:srgbClr val="0000FF"/>
                </a:solidFill>
              </a:rPr>
              <a:t>Hát đối đáp; hát đuổi)</a:t>
            </a:r>
            <a:endParaRPr lang="en-US" sz="2800" i="1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ể hiện âm hình tiết tấu băng nhạc cụ gõ và động tác cơ thể (Chủ đề 1 - SGK Âm nhạc 6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55850" y="609600"/>
            <a:ext cx="7473950" cy="573693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543800" cy="944562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3. </a:t>
            </a:r>
            <a:r>
              <a:rPr lang="en-US" sz="3200" b="1" err="1">
                <a:solidFill>
                  <a:srgbClr val="0000FF"/>
                </a:solidFill>
              </a:rPr>
              <a:t>Nhạc</a:t>
            </a:r>
            <a:r>
              <a:rPr lang="en-US" sz="3200" b="1">
                <a:solidFill>
                  <a:srgbClr val="0000FF"/>
                </a:solidFill>
              </a:rPr>
              <a:t> cụ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ệm cho bài hát Em yêu giờ học hát bằng nhạc cụ gõ và động tác cơ th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110490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5450" y="228600"/>
            <a:ext cx="8801100" cy="5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5450" y="228600"/>
            <a:ext cx="8801100" cy="586740"/>
          </a:xfrm>
          <a:prstGeom prst="rect">
            <a:avLst/>
          </a:prstGeom>
        </p:spPr>
      </p:pic>
      <p:pic>
        <p:nvPicPr>
          <p:cNvPr id="2" name="Đệm cho bài EM YÊU GIỜ HỌC HÁT bằng nhạc cụ gõ hoặc động tác cơ thể (CĐ1 – SGK ÂM NHẠC 6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32000" y="1212850"/>
            <a:ext cx="81280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79638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- Tập biểu diễn bài </a:t>
            </a:r>
            <a:r>
              <a:rPr lang="en-US" sz="2800" i="1">
                <a:solidFill>
                  <a:srgbClr val="0000FF"/>
                </a:solidFill>
              </a:rPr>
              <a:t>Em </a:t>
            </a:r>
            <a:r>
              <a:rPr lang="en-US" sz="2800" i="1" dirty="0" err="1">
                <a:solidFill>
                  <a:srgbClr val="0000FF"/>
                </a:solidFill>
              </a:rPr>
              <a:t>yêu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err="1">
                <a:solidFill>
                  <a:srgbClr val="0000FF"/>
                </a:solidFill>
              </a:rPr>
              <a:t>giờ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err="1">
                <a:solidFill>
                  <a:srgbClr val="0000FF"/>
                </a:solidFill>
              </a:rPr>
              <a:t>học</a:t>
            </a:r>
            <a:r>
              <a:rPr lang="en-US" sz="2800" i="1">
                <a:solidFill>
                  <a:srgbClr val="0000FF"/>
                </a:solidFill>
              </a:rPr>
              <a:t> hát </a:t>
            </a:r>
            <a:r>
              <a:rPr lang="en-US" sz="2800">
                <a:solidFill>
                  <a:srgbClr val="0000FF"/>
                </a:solidFill>
              </a:rPr>
              <a:t>kết hợp gõ đệm hoặc vận động phụ hoạ.</a:t>
            </a:r>
          </a:p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- 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1</a:t>
            </a:r>
            <a:r>
              <a:rPr lang="en-US" sz="2800">
                <a:solidFill>
                  <a:srgbClr val="0000FF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3948186"/>
            <a:ext cx="2519671" cy="29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4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ideoplayback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09600" y="228600"/>
            <a:ext cx="110490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NHẠC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057400" y="1981200"/>
            <a:ext cx="8001000" cy="3733800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US" b="1" smtClean="0">
                <a:solidFill>
                  <a:srgbClr val="0000FF"/>
                </a:solidFill>
                <a:cs typeface="Times New Roman" panose="02020603050405020304" pitchFamily="18" charset="0"/>
              </a:rPr>
              <a:t>– Đọc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gam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Đô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trưởng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srgbClr val="C00000"/>
                </a:solidFill>
                <a:cs typeface="Times New Roman" panose="02020603050405020304" pitchFamily="18" charset="0"/>
              </a:rPr>
              <a:t>                     </a:t>
            </a:r>
            <a:r>
              <a:rPr lang="en-US" b="1" i="1" smtClean="0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smtClean="0">
                <a:solidFill>
                  <a:srgbClr val="C00000"/>
                </a:solidFill>
                <a:cs typeface="Times New Roman" panose="02020603050405020304" pitchFamily="18" charset="0"/>
              </a:rPr>
              <a:t>số 1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 smtClean="0">
                <a:solidFill>
                  <a:srgbClr val="0000FF"/>
                </a:solidFill>
                <a:cs typeface="Times New Roman" panose="02020603050405020304" pitchFamily="18" charset="0"/>
              </a:rPr>
              <a:t>– Hát: </a:t>
            </a:r>
            <a:r>
              <a:rPr lang="en-US" b="1" smtClean="0">
                <a:solidFill>
                  <a:srgbClr val="C00000"/>
                </a:solidFill>
                <a:cs typeface="Times New Roman" panose="02020603050405020304" pitchFamily="18" charset="0"/>
              </a:rPr>
              <a:t>Ôn tập bài </a:t>
            </a:r>
            <a:r>
              <a:rPr lang="en-US" b="1" i="1" smtClean="0">
                <a:solidFill>
                  <a:srgbClr val="C00000"/>
                </a:solidFill>
                <a:cs typeface="Times New Roman" panose="02020603050405020304" pitchFamily="18" charset="0"/>
              </a:rPr>
              <a:t>Em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yêu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giờ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hát</a:t>
            </a:r>
            <a:endParaRPr lang="en-US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 smtClean="0">
                <a:solidFill>
                  <a:srgbClr val="0000FF"/>
                </a:solidFill>
                <a:cs typeface="Times New Roman" panose="02020603050405020304" pitchFamily="18" charset="0"/>
              </a:rPr>
              <a:t>–  </a:t>
            </a:r>
            <a:r>
              <a:rPr lang="en-US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tiết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tấu</a:t>
            </a:r>
            <a:endParaRPr lang="en-US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1. </a:t>
            </a:r>
            <a:r>
              <a:rPr lang="en-US" sz="3200" b="1" err="1">
                <a:solidFill>
                  <a:srgbClr val="0000FF"/>
                </a:solidFill>
                <a:cs typeface="Times New Roman" panose="02020603050405020304" pitchFamily="18" charset="0"/>
              </a:rPr>
              <a:t>Đọc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nhạc</a:t>
            </a:r>
            <a:b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Luyện đọc gam Đô trưởng và các nốt trục (Chủ đề 1 - SGK Âm nhạc 6 - Cánh diều)- Đã hạ xuống 01 Tone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3334" r="4062"/>
          <a:stretch/>
        </p:blipFill>
        <p:spPr>
          <a:xfrm>
            <a:off x="1219199" y="914400"/>
            <a:ext cx="9677401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82296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Đọc gam Đô trưởng theo mẫu âm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/>
          <a:srcRect l="15834" t="41481" r="37500" b="48149"/>
          <a:stretch/>
        </p:blipFill>
        <p:spPr>
          <a:xfrm>
            <a:off x="2286000" y="1035059"/>
            <a:ext cx="8534278" cy="1066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/>
          <a:srcRect l="15834" t="72222" r="37917" b="18148"/>
          <a:stretch/>
        </p:blipFill>
        <p:spPr>
          <a:xfrm>
            <a:off x="2286000" y="5499100"/>
            <a:ext cx="845820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/>
          <a:srcRect l="15834" t="58889" r="37917" b="32222"/>
          <a:stretch/>
        </p:blipFill>
        <p:spPr>
          <a:xfrm>
            <a:off x="2286000" y="4038600"/>
            <a:ext cx="84582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/>
          <a:srcRect l="15834" t="43333" r="37500" b="47037"/>
          <a:stretch/>
        </p:blipFill>
        <p:spPr>
          <a:xfrm>
            <a:off x="2286000" y="2582840"/>
            <a:ext cx="8534400" cy="990600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597660" y="12573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600200" y="283845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600200" y="42672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1600200" y="573405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08482" y="1226820"/>
            <a:ext cx="633984" cy="633984"/>
          </a:xfrm>
          <a:prstGeom prst="rect">
            <a:avLst/>
          </a:prstGeom>
        </p:spPr>
      </p:pic>
      <p:pic>
        <p:nvPicPr>
          <p:cNvPr id="16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08482" y="2801620"/>
            <a:ext cx="633984" cy="633984"/>
          </a:xfrm>
          <a:prstGeom prst="rect">
            <a:avLst/>
          </a:prstGeom>
        </p:spPr>
      </p:pic>
      <p:pic>
        <p:nvPicPr>
          <p:cNvPr id="17" name="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08482" y="4267200"/>
            <a:ext cx="633984" cy="633984"/>
          </a:xfrm>
          <a:prstGeom prst="rect">
            <a:avLst/>
          </a:prstGeom>
        </p:spPr>
      </p:pic>
      <p:pic>
        <p:nvPicPr>
          <p:cNvPr id="18" name="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08482" y="5732780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4800" y="345485"/>
            <a:ext cx="11705463" cy="4509897"/>
            <a:chOff x="304800" y="283382"/>
            <a:chExt cx="11705463" cy="45098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283382"/>
              <a:ext cx="11705463" cy="450989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2646876" y="283382"/>
              <a:ext cx="990600" cy="838200"/>
            </a:xfrm>
            <a:prstGeom prst="rect">
              <a:avLst/>
            </a:prstGeom>
            <a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" r="-15385"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722179" y="4690408"/>
            <a:ext cx="2229136" cy="1839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en-US" sz="2400" b="1" smtClean="0">
                <a:solidFill>
                  <a:srgbClr val="0000FF"/>
                </a:solidFill>
              </a:rPr>
              <a:t>Nhịp: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en-US" sz="2400" b="1" smtClean="0">
                <a:solidFill>
                  <a:srgbClr val="0000FF"/>
                </a:solidFill>
              </a:rPr>
              <a:t>Cao độ: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en-US" sz="2400" b="1" smtClean="0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17579" y="4624550"/>
            <a:ext cx="4059621" cy="1868219"/>
            <a:chOff x="1905000" y="4550980"/>
            <a:chExt cx="4059621" cy="1868219"/>
          </a:xfrm>
        </p:grpSpPr>
        <p:grpSp>
          <p:nvGrpSpPr>
            <p:cNvPr id="12" name="Group 11"/>
            <p:cNvGrpSpPr/>
            <p:nvPr/>
          </p:nvGrpSpPr>
          <p:grpSpPr>
            <a:xfrm>
              <a:off x="1905000" y="4550980"/>
              <a:ext cx="356188" cy="730470"/>
              <a:chOff x="2286000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362200" y="5342675"/>
              <a:ext cx="2590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C00000"/>
                  </a:solidFill>
                </a:rPr>
                <a:t>Đô, Mi, Pha, Son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3226" y="5957534"/>
              <a:ext cx="3221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C00000"/>
                  </a:solidFill>
                </a:rPr>
                <a:t>Trắng, đen, móc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0" y="4479578"/>
            <a:ext cx="1469717" cy="115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6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" y="76200"/>
            <a:ext cx="11705463" cy="4509897"/>
            <a:chOff x="152400" y="152400"/>
            <a:chExt cx="11705463" cy="45098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152400"/>
              <a:ext cx="11705463" cy="450989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2514600" y="152400"/>
              <a:ext cx="1143000" cy="838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760431" y="4811110"/>
            <a:ext cx="4798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00FF"/>
                </a:solidFill>
              </a:rPr>
              <a:t>So sánh tiết tấu của 2 nét nhạc: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8539" y="4800600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G</a:t>
            </a:r>
            <a:r>
              <a:rPr lang="en-US" sz="2400" b="1" smtClean="0">
                <a:solidFill>
                  <a:srgbClr val="C00000"/>
                </a:solidFill>
              </a:rPr>
              <a:t>iống nhau</a:t>
            </a:r>
            <a:endParaRPr lang="vi-VN" sz="2400" b="1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4479578"/>
            <a:ext cx="1469717" cy="115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79438"/>
            <a:ext cx="7620000" cy="944562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Luyện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09" y="2514601"/>
            <a:ext cx="7508700" cy="7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Docnha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67400" y="4011299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537" b="29086"/>
          <a:stretch/>
        </p:blipFill>
        <p:spPr>
          <a:xfrm>
            <a:off x="1724026" y="2438400"/>
            <a:ext cx="8715375" cy="8382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972" b="1"/>
          <a:stretch/>
        </p:blipFill>
        <p:spPr>
          <a:xfrm>
            <a:off x="1730957" y="4267200"/>
            <a:ext cx="8715375" cy="10668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05400" y="1752601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5400" y="3805536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9" name="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391400" y="1706853"/>
            <a:ext cx="633984" cy="633984"/>
          </a:xfrm>
          <a:prstGeom prst="rect">
            <a:avLst/>
          </a:prstGeom>
        </p:spPr>
      </p:pic>
      <p:pic>
        <p:nvPicPr>
          <p:cNvPr id="30" name="cau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391400" y="3719376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2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6249</TotalTime>
  <Words>175</Words>
  <Application>Microsoft Office PowerPoint</Application>
  <PresentationFormat>Custom</PresentationFormat>
  <Paragraphs>35</Paragraphs>
  <Slides>15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Giáo viên: Đỗ Thị Thu Hà Trường: THCS An Viên</vt:lpstr>
      <vt:lpstr>PowerPoint Presentation</vt:lpstr>
      <vt:lpstr>Chủ đề 1 EM YÊU ÂM NHẠC</vt:lpstr>
      <vt:lpstr>1. Đọc nhạc </vt:lpstr>
      <vt:lpstr>Đọc gam Đô trưởng theo mẫu âm</vt:lpstr>
      <vt:lpstr>PowerPoint Presentation</vt:lpstr>
      <vt:lpstr>PowerPoint Presentation</vt:lpstr>
      <vt:lpstr>Luyện tập tiết tấu</vt:lpstr>
      <vt:lpstr>Đọc nhạc từng nét nhạc</vt:lpstr>
      <vt:lpstr>1. Đọc nhạc</vt:lpstr>
      <vt:lpstr>2. Ôn tập bài hát Em yêu giờ học hát</vt:lpstr>
      <vt:lpstr>3. Nhạc cụ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243</cp:revision>
  <dcterms:created xsi:type="dcterms:W3CDTF">2006-11-06T13:45:38Z</dcterms:created>
  <dcterms:modified xsi:type="dcterms:W3CDTF">2025-02-28T03:01:16Z</dcterms:modified>
</cp:coreProperties>
</file>