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50" r:id="rId2"/>
    <p:sldId id="292" r:id="rId3"/>
    <p:sldId id="332" r:id="rId4"/>
    <p:sldId id="351" r:id="rId5"/>
    <p:sldId id="352" r:id="rId6"/>
    <p:sldId id="353" r:id="rId7"/>
    <p:sldId id="338" r:id="rId8"/>
    <p:sldId id="354" r:id="rId9"/>
    <p:sldId id="355" r:id="rId10"/>
    <p:sldId id="357" r:id="rId11"/>
    <p:sldId id="358" r:id="rId12"/>
    <p:sldId id="359" r:id="rId13"/>
    <p:sldId id="356" r:id="rId14"/>
    <p:sldId id="342" r:id="rId15"/>
    <p:sldId id="343" r:id="rId16"/>
    <p:sldId id="345" r:id="rId17"/>
    <p:sldId id="360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66"/>
    <a:srgbClr val="CC00CC"/>
    <a:srgbClr val="FF00FF"/>
    <a:srgbClr val="FFE36D"/>
    <a:srgbClr val="FFF1B3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2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78823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 viên: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79" y="2312720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12"/>
    </mc:Choice>
    <mc:Fallback xmlns="">
      <p:transition advTm="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469" y="25400"/>
            <a:ext cx="11653930" cy="6527800"/>
            <a:chOff x="19469" y="25400"/>
            <a:chExt cx="11653930" cy="6527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9" y="25400"/>
              <a:ext cx="7067131" cy="3733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200400"/>
              <a:ext cx="11216199" cy="3352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9400" y="2590800"/>
              <a:ext cx="1524000" cy="653143"/>
            </a:xfrm>
            <a:prstGeom prst="rect">
              <a:avLst/>
            </a:prstGeom>
          </p:spPr>
        </p:pic>
      </p:grpSp>
      <p:pic>
        <p:nvPicPr>
          <p:cNvPr id="2" name="BeHoa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6999" y="238760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1739"/>
          <a:stretch/>
        </p:blipFill>
        <p:spPr>
          <a:xfrm>
            <a:off x="-1" y="1676400"/>
            <a:ext cx="12088983" cy="3263900"/>
          </a:xfrm>
          <a:prstGeom prst="rect">
            <a:avLst/>
          </a:prstGeom>
        </p:spPr>
      </p:pic>
      <p:pic>
        <p:nvPicPr>
          <p:cNvPr id="3" name="Bedu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52400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154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79" t="27391" r="1816"/>
          <a:stretch/>
        </p:blipFill>
        <p:spPr>
          <a:xfrm>
            <a:off x="685800" y="49882"/>
            <a:ext cx="9294969" cy="6808118"/>
          </a:xfrm>
          <a:prstGeom prst="rect">
            <a:avLst/>
          </a:prstGeom>
        </p:spPr>
      </p:pic>
      <p:pic>
        <p:nvPicPr>
          <p:cNvPr id="3" name="BePhucD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28600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827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5400" y="304800"/>
            <a:ext cx="12046742" cy="3259860"/>
            <a:chOff x="0" y="1981200"/>
            <a:chExt cx="12046742" cy="32598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1693" t="11617" r="1498" b="37499"/>
            <a:stretch/>
          </p:blipFill>
          <p:spPr>
            <a:xfrm>
              <a:off x="1524000" y="1981200"/>
              <a:ext cx="10522742" cy="2438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7779"/>
            <a:stretch/>
          </p:blipFill>
          <p:spPr>
            <a:xfrm>
              <a:off x="0" y="2590800"/>
              <a:ext cx="2806699" cy="2650260"/>
            </a:xfrm>
            <a:prstGeom prst="rect">
              <a:avLst/>
            </a:prstGeom>
          </p:spPr>
        </p:pic>
      </p:grpSp>
      <p:pic>
        <p:nvPicPr>
          <p:cNvPr id="7" name="Trống cơm - Hợp xướng Nhạc viện TP Hô Chí Minh (1) bè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6600" y="2743200"/>
            <a:ext cx="6019800" cy="3693341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294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III. </a:t>
            </a:r>
            <a:r>
              <a:rPr lang="en-US" sz="3600" b="1" dirty="0" err="1">
                <a:solidFill>
                  <a:srgbClr val="0000FF"/>
                </a:solidFill>
              </a:rPr>
              <a:t>Trải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nghiệm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và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err="1">
                <a:solidFill>
                  <a:srgbClr val="0000FF"/>
                </a:solidFill>
              </a:rPr>
              <a:t>khám</a:t>
            </a:r>
            <a:r>
              <a:rPr lang="en-US" sz="3600" b="1">
                <a:solidFill>
                  <a:srgbClr val="0000FF"/>
                </a:solidFill>
              </a:rPr>
              <a:t> phá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41176" r="41480" b="3922"/>
          <a:stretch/>
        </p:blipFill>
        <p:spPr>
          <a:xfrm>
            <a:off x="148924" y="2144178"/>
            <a:ext cx="7064830" cy="335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>
            <a:off x="9020698" y="2590800"/>
            <a:ext cx="2300627" cy="3957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13" y="909145"/>
            <a:ext cx="3657599" cy="247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5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ÓI THEO ÂM HÌNH TIẾT TẤU, SAU ĐÓ HÁT VỚI CAO ĐỘ TUỲ Ý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62" t="11453" r="11562" b="11453"/>
          <a:stretch/>
        </p:blipFill>
        <p:spPr>
          <a:xfrm>
            <a:off x="1066800" y="304800"/>
            <a:ext cx="10311433" cy="57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366" y="3048000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362201"/>
            <a:ext cx="6858000" cy="12191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</a:t>
            </a:r>
            <a:r>
              <a:rPr lang="en-US" sz="2800" err="1">
                <a:solidFill>
                  <a:srgbClr val="0000FF"/>
                </a:solidFill>
              </a:rPr>
              <a:t>hoà</a:t>
            </a:r>
            <a:r>
              <a:rPr lang="en-US" sz="2800">
                <a:solidFill>
                  <a:srgbClr val="0000FF"/>
                </a:solidFill>
              </a:rPr>
              <a:t> tấu.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4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Chào các em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85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19400" y="533400"/>
            <a:ext cx="64008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đề</a:t>
            </a:r>
            <a:r>
              <a:rPr lang="en-US" b="1" dirty="0">
                <a:solidFill>
                  <a:srgbClr val="0000FF"/>
                </a:solidFill>
              </a:rPr>
              <a:t> 1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EM </a:t>
            </a:r>
            <a:r>
              <a:rPr lang="en-US" b="1" dirty="0" err="1">
                <a:solidFill>
                  <a:srgbClr val="C00000"/>
                </a:solidFill>
              </a:rPr>
              <a:t>YÊU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ÂM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NHẠC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7400" y="2362200"/>
            <a:ext cx="8001000" cy="28194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sz="3600" b="1">
                <a:cs typeface="Times New Roman" panose="02020603050405020304" pitchFamily="18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cs typeface="Times New Roman" panose="02020603050405020304" pitchFamily="18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bè</a:t>
            </a:r>
            <a:endParaRPr lang="en-US" sz="3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cs typeface="Times New Roman" panose="02020603050405020304" pitchFamily="18" charset="0"/>
              </a:rPr>
              <a:t>       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FF"/>
                </a:solidFill>
                <a:cs typeface="Times New Roman" panose="02020603050405020304" pitchFamily="18" charset="0"/>
              </a:rPr>
              <a:t>khám</a:t>
            </a:r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 phá</a:t>
            </a:r>
            <a:endParaRPr lang="en-US" sz="36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6666" t="42593" r="43751" b="45825"/>
          <a:stretch/>
        </p:blipFill>
        <p:spPr>
          <a:xfrm>
            <a:off x="2590800" y="1981200"/>
            <a:ext cx="7239000" cy="1191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Hoà</a:t>
            </a:r>
            <a:r>
              <a:rPr lang="en-US" sz="3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tấu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24000"/>
            <a:ext cx="1741182" cy="507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666" t="58889" r="43751" b="29259"/>
          <a:stretch/>
        </p:blipFill>
        <p:spPr>
          <a:xfrm>
            <a:off x="2667000" y="3733800"/>
            <a:ext cx="7239000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327660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3753" y="9144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21752" y="4745092"/>
            <a:ext cx="5517448" cy="1884308"/>
            <a:chOff x="3321752" y="4745092"/>
            <a:chExt cx="5517448" cy="1884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0" b="50000"/>
            <a:stretch/>
          </p:blipFill>
          <p:spPr>
            <a:xfrm>
              <a:off x="3321752" y="4745092"/>
              <a:ext cx="5517448" cy="18843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62600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89431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6262" y="6072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5595" y="6063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1460924"/>
            <a:ext cx="633984" cy="633984"/>
          </a:xfrm>
          <a:prstGeom prst="rect">
            <a:avLst/>
          </a:prstGeom>
        </p:spPr>
      </p:pic>
      <p:pic>
        <p:nvPicPr>
          <p:cNvPr id="15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6992" y="3169262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2800" y="838200"/>
            <a:ext cx="579119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THANH PHÁCH VÀ TRỐNG NHỎ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7200" y="3336193"/>
            <a:ext cx="11304270" cy="1845407"/>
            <a:chOff x="457200" y="3336193"/>
            <a:chExt cx="11304270" cy="184540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0000" t="47037" r="26250" b="41852"/>
            <a:stretch/>
          </p:blipFill>
          <p:spPr>
            <a:xfrm>
              <a:off x="457200" y="3621956"/>
              <a:ext cx="11304270" cy="131443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252904" y="3341948"/>
              <a:ext cx="1851162" cy="1839652"/>
              <a:chOff x="1252904" y="2444155"/>
              <a:chExt cx="1851162" cy="183965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52904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565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757522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466147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10000" y="3336193"/>
              <a:ext cx="1981200" cy="1839652"/>
              <a:chOff x="1232770" y="2444155"/>
              <a:chExt cx="1981200" cy="183965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9469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76074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638074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6324600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9015299" y="3336193"/>
              <a:ext cx="1957501" cy="1839652"/>
              <a:chOff x="1232770" y="2444155"/>
              <a:chExt cx="1957501" cy="183965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232770" y="2444156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70" y="3793392"/>
                <a:ext cx="814501" cy="49041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1803850" y="2444155"/>
                <a:ext cx="538216" cy="560014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771">
                <a:off x="2565850" y="2444156"/>
                <a:ext cx="538216" cy="560014"/>
              </a:xfrm>
              <a:prstGeom prst="rect">
                <a:avLst/>
              </a:prstGeom>
            </p:spPr>
          </p:pic>
        </p:grpSp>
      </p:grpSp>
      <p:pic>
        <p:nvPicPr>
          <p:cNvPr id="39" name="CD1 AmHinhTietTau am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4415" y="2084486"/>
            <a:ext cx="633984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à tấu nhạc cụ (Chủ đề 1 - SGK Âm nhạc 6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9511088" cy="5349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Hoà tấu nhạc cụ (Chủ đề 1 - SGK Âm nhạc 6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11300"/>
            <a:ext cx="81280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0668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</a:rPr>
              <a:t>II. </a:t>
            </a:r>
            <a:r>
              <a:rPr lang="en-US" sz="3600" b="1" dirty="0" err="1">
                <a:solidFill>
                  <a:srgbClr val="0000FF"/>
                </a:solidFill>
              </a:rPr>
              <a:t>Th</a:t>
            </a:r>
            <a:r>
              <a:rPr lang="vi-VN" sz="3600" b="1" dirty="0">
                <a:solidFill>
                  <a:srgbClr val="0000FF"/>
                </a:solidFill>
              </a:rPr>
              <a:t>ường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thức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âm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nhạc</a:t>
            </a:r>
            <a:r>
              <a:rPr lang="en-US" sz="3600" b="1" dirty="0">
                <a:solidFill>
                  <a:srgbClr val="0000FF"/>
                </a:solidFill>
              </a:rPr>
              <a:t>: </a:t>
            </a:r>
            <a:r>
              <a:rPr lang="en-US" sz="3600" b="1" dirty="0" err="1">
                <a:solidFill>
                  <a:srgbClr val="C00000"/>
                </a:solidFill>
              </a:rPr>
              <a:t>Hát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bè</a:t>
            </a:r>
            <a:r>
              <a:rPr lang="en-US" sz="3600" b="1" dirty="0">
                <a:solidFill>
                  <a:srgbClr val="C00000"/>
                </a:solidFill>
              </a:rPr>
              <a:t/>
            </a:r>
            <a:br>
              <a:rPr lang="en-US" sz="3600" b="1" dirty="0">
                <a:solidFill>
                  <a:srgbClr val="C00000"/>
                </a:solidFill>
              </a:rPr>
            </a:b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3" name="Tổ quốc yêu thương (Sáng tác TRƯƠNG QUANG LỤC) bè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447800"/>
            <a:ext cx="8229600" cy="4906963"/>
          </a:xfrm>
          <a:prstGeom prst="rect">
            <a:avLst/>
          </a:prstGeom>
          <a:ln w="38100">
            <a:solidFill>
              <a:srgbClr val="FFCC66"/>
            </a:solidFill>
          </a:ln>
        </p:spPr>
      </p:pic>
    </p:spTree>
    <p:extLst>
      <p:ext uri="{BB962C8B-B14F-4D97-AF65-F5344CB8AC3E}">
        <p14:creationId xmlns:p14="http://schemas.microsoft.com/office/powerpoint/2010/main" val="21260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62000" y="986135"/>
            <a:ext cx="10515600" cy="4271665"/>
            <a:chOff x="762000" y="986135"/>
            <a:chExt cx="10515600" cy="4271665"/>
          </a:xfrm>
        </p:grpSpPr>
        <p:sp>
          <p:nvSpPr>
            <p:cNvPr id="6" name="TextBox 5"/>
            <p:cNvSpPr txBox="1"/>
            <p:nvPr/>
          </p:nvSpPr>
          <p:spPr>
            <a:xfrm>
              <a:off x="2057400" y="2514100"/>
              <a:ext cx="9220200" cy="274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hình thức biểu diễn hát nào có thể hát bè? </a:t>
              </a:r>
            </a:p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Bè chính có nhiệm vụ gì? Bè phụ có nhiệm vụ gì? </a:t>
              </a:r>
            </a:p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Hát bè tạo ra những âm thanh như thế nào? </a:t>
              </a:r>
            </a:p>
            <a:p>
              <a:pPr marL="457200" lvl="0" indent="-457200" algn="just">
                <a:lnSpc>
                  <a:spcPct val="114000"/>
                </a:lnSpc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altLang="vi-VN" sz="2400">
                  <a:solidFill>
                    <a:srgbClr val="0000FF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 xét về cách hát bè ở 3 ví dụ trong sách giáo khoa; xác định bè nào là bè chính.</a:t>
              </a:r>
              <a:r>
                <a:rPr lang="vi-VN" altLang="vi-VN" sz="2400">
                  <a:solidFill>
                    <a:srgbClr val="0000FF"/>
                  </a:solidFill>
                  <a:latin typeface="+mj-lt"/>
                </a:rPr>
                <a:t> </a:t>
              </a:r>
            </a:p>
            <a:p>
              <a:pPr algn="just"/>
              <a:endParaRPr lang="vi-VN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67200" y="986135"/>
              <a:ext cx="3048000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THẢO LUẬN NHÓM</a:t>
              </a:r>
              <a:endParaRPr lang="vi-VN" sz="2400" b="1">
                <a:solidFill>
                  <a:srgbClr val="0000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2286000"/>
              <a:ext cx="1143000" cy="878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34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28" y="0"/>
            <a:ext cx="6600460" cy="3352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0" y="381000"/>
            <a:ext cx="8654681" cy="6172200"/>
            <a:chOff x="762000" y="381000"/>
            <a:chExt cx="8654681" cy="6172200"/>
          </a:xfrm>
        </p:grpSpPr>
        <p:pic>
          <p:nvPicPr>
            <p:cNvPr id="8" name="Picture 7" descr="Kết quả hình ảnh cho hát hợp xướ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0400" y="2590800"/>
              <a:ext cx="6216281" cy="396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</p:spPr>
        </p:pic>
        <p:pic>
          <p:nvPicPr>
            <p:cNvPr id="4" name="Picture 3" descr="Kết quả hình ảnh cho hát song ca thiếu nhi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81000"/>
              <a:ext cx="3886200" cy="25146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834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6551</TotalTime>
  <Words>172</Words>
  <Application>Microsoft Office PowerPoint</Application>
  <PresentationFormat>Custom</PresentationFormat>
  <Paragraphs>28</Paragraphs>
  <Slides>17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Giáo viên: Đỗ Thị Thu Hà Trường: THCS An Viên</vt:lpstr>
      <vt:lpstr>Chủ đề 1 EM YÊU ÂM NHẠC</vt:lpstr>
      <vt:lpstr>I. Nhạc cụ: Hoà tấu</vt:lpstr>
      <vt:lpstr>PowerPoint Presentation</vt:lpstr>
      <vt:lpstr>PowerPoint Presentation</vt:lpstr>
      <vt:lpstr>PowerPoint Presentation</vt:lpstr>
      <vt:lpstr>II. Thường thức âm nhạc: Hát bè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Trải nghiệm và khám phá</vt:lpstr>
      <vt:lpstr>PowerPoint Presentation</vt:lpstr>
      <vt:lpstr>DẶN DÒ VỀ NHÀ</vt:lpstr>
      <vt:lpstr>Chào các em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264</cp:revision>
  <dcterms:created xsi:type="dcterms:W3CDTF">2006-11-06T13:45:38Z</dcterms:created>
  <dcterms:modified xsi:type="dcterms:W3CDTF">2022-09-12T21:05:27Z</dcterms:modified>
</cp:coreProperties>
</file>