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5"/>
  </p:notesMasterIdLst>
  <p:sldIdLst>
    <p:sldId id="331" r:id="rId2"/>
    <p:sldId id="292" r:id="rId3"/>
    <p:sldId id="359" r:id="rId4"/>
    <p:sldId id="378" r:id="rId5"/>
    <p:sldId id="382" r:id="rId6"/>
    <p:sldId id="380" r:id="rId7"/>
    <p:sldId id="381" r:id="rId8"/>
    <p:sldId id="315" r:id="rId9"/>
    <p:sldId id="338" r:id="rId10"/>
    <p:sldId id="368" r:id="rId11"/>
    <p:sldId id="383" r:id="rId12"/>
    <p:sldId id="332" r:id="rId13"/>
    <p:sldId id="375" r:id="rId14"/>
    <p:sldId id="343" r:id="rId15"/>
    <p:sldId id="384" r:id="rId16"/>
    <p:sldId id="385" r:id="rId17"/>
    <p:sldId id="345" r:id="rId18"/>
    <p:sldId id="346" r:id="rId19"/>
    <p:sldId id="363" r:id="rId20"/>
    <p:sldId id="386" r:id="rId21"/>
    <p:sldId id="364" r:id="rId22"/>
    <p:sldId id="387" r:id="rId23"/>
    <p:sldId id="356" r:id="rId2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nh Hiên Đỗ" initials="THĐ" lastIdx="1" clrIdx="0">
    <p:extLst>
      <p:ext uri="{19B8F6BF-5375-455C-9EA6-DF929625EA0E}">
        <p15:presenceInfo xmlns="" xmlns:p15="http://schemas.microsoft.com/office/powerpoint/2012/main" userId="48271c8d26aa185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E1FFFF"/>
    <a:srgbClr val="DDF0C8"/>
    <a:srgbClr val="0000FF"/>
    <a:srgbClr val="009900"/>
    <a:srgbClr val="CC6600"/>
    <a:srgbClr val="FFCC00"/>
    <a:srgbClr val="B2DE82"/>
    <a:srgbClr val="00602B"/>
    <a:srgbClr val="C8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7" autoAdjust="0"/>
    <p:restoredTop sz="94356" autoAdjust="0"/>
  </p:normalViewPr>
  <p:slideViewPr>
    <p:cSldViewPr>
      <p:cViewPr varScale="1">
        <p:scale>
          <a:sx n="54" d="100"/>
          <a:sy n="54" d="100"/>
        </p:scale>
        <p:origin x="-518" y="-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20/2/2025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062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wav"/><Relationship Id="rId13" Type="http://schemas.microsoft.com/office/2007/relationships/media" Target="../media/media11.wav"/><Relationship Id="rId18" Type="http://schemas.openxmlformats.org/officeDocument/2006/relationships/image" Target="../media/image10.png"/><Relationship Id="rId3" Type="http://schemas.microsoft.com/office/2007/relationships/media" Target="../media/media6.wav"/><Relationship Id="rId7" Type="http://schemas.microsoft.com/office/2007/relationships/media" Target="../media/media8.wav"/><Relationship Id="rId12" Type="http://schemas.openxmlformats.org/officeDocument/2006/relationships/audio" Target="../media/media10.wav"/><Relationship Id="rId17" Type="http://schemas.openxmlformats.org/officeDocument/2006/relationships/image" Target="../media/image12.png"/><Relationship Id="rId2" Type="http://schemas.openxmlformats.org/officeDocument/2006/relationships/audio" Target="../media/media5.wav"/><Relationship Id="rId16" Type="http://schemas.openxmlformats.org/officeDocument/2006/relationships/image" Target="../media/image8.gif"/><Relationship Id="rId1" Type="http://schemas.microsoft.com/office/2007/relationships/media" Target="../media/media5.wav"/><Relationship Id="rId6" Type="http://schemas.openxmlformats.org/officeDocument/2006/relationships/audio" Target="../media/media7.wav"/><Relationship Id="rId11" Type="http://schemas.microsoft.com/office/2007/relationships/media" Target="../media/media10.wav"/><Relationship Id="rId5" Type="http://schemas.microsoft.com/office/2007/relationships/media" Target="../media/media7.wav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9.wav"/><Relationship Id="rId4" Type="http://schemas.openxmlformats.org/officeDocument/2006/relationships/audio" Target="../media/media6.wav"/><Relationship Id="rId9" Type="http://schemas.microsoft.com/office/2007/relationships/media" Target="../media/media9.wav"/><Relationship Id="rId14" Type="http://schemas.openxmlformats.org/officeDocument/2006/relationships/audio" Target="../media/media1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5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audio" Target="../media/media16.wav"/><Relationship Id="rId11" Type="http://schemas.openxmlformats.org/officeDocument/2006/relationships/image" Target="../media/image10.png"/><Relationship Id="rId5" Type="http://schemas.microsoft.com/office/2007/relationships/media" Target="../media/media16.wav"/><Relationship Id="rId10" Type="http://schemas.openxmlformats.org/officeDocument/2006/relationships/image" Target="../media/image18.png"/><Relationship Id="rId4" Type="http://schemas.openxmlformats.org/officeDocument/2006/relationships/audio" Target="../media/media15.wav"/><Relationship Id="rId9" Type="http://schemas.openxmlformats.org/officeDocument/2006/relationships/image" Target="../media/image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10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Đỗ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Thu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Hà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An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6</a:t>
            </a:r>
          </a:p>
        </p:txBody>
      </p:sp>
    </p:spTree>
    <p:extLst>
      <p:ext uri="{BB962C8B-B14F-4D97-AF65-F5344CB8AC3E}">
        <p14:creationId xmlns:p14="http://schemas.microsoft.com/office/powerpoint/2010/main" val="7602118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752600" y="228600"/>
            <a:ext cx="8229600" cy="685801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Đọc từng nét nhạc (bè 1)</a:t>
            </a:r>
            <a:endParaRPr lang="en-US" sz="32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9160" y="1360170"/>
            <a:ext cx="219075" cy="466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1540" y="2727037"/>
            <a:ext cx="219075" cy="466725"/>
          </a:xfrm>
          <a:prstGeom prst="rect">
            <a:avLst/>
          </a:prstGeom>
        </p:spPr>
      </p:pic>
      <p:sp>
        <p:nvSpPr>
          <p:cNvPr id="11" name="Oval 10"/>
          <p:cNvSpPr>
            <a:spLocks noChangeAspect="1"/>
          </p:cNvSpPr>
          <p:nvPr/>
        </p:nvSpPr>
        <p:spPr bwMode="auto">
          <a:xfrm>
            <a:off x="2270760" y="3962400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3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2270760" y="5486400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4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9160" y="4036031"/>
            <a:ext cx="219075" cy="466725"/>
          </a:xfrm>
          <a:prstGeom prst="rect">
            <a:avLst/>
          </a:prstGeom>
        </p:spPr>
      </p:pic>
      <p:sp>
        <p:nvSpPr>
          <p:cNvPr id="25" name="Left Brace 24"/>
          <p:cNvSpPr/>
          <p:nvPr/>
        </p:nvSpPr>
        <p:spPr bwMode="auto">
          <a:xfrm>
            <a:off x="1776727" y="1045324"/>
            <a:ext cx="787825" cy="5173126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021E5044-B782-492E-BE8F-3AFBB68CD02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51278" y="3417223"/>
            <a:ext cx="219075" cy="466725"/>
          </a:xfrm>
          <a:prstGeom prst="rect">
            <a:avLst/>
          </a:prstGeom>
        </p:spPr>
      </p:pic>
      <p:sp>
        <p:nvSpPr>
          <p:cNvPr id="28" name="Left Brace 27">
            <a:extLst>
              <a:ext uri="{FF2B5EF4-FFF2-40B4-BE49-F238E27FC236}">
                <a16:creationId xmlns="" xmlns:a16="http://schemas.microsoft.com/office/drawing/2014/main" id="{02382EDD-F97C-4026-ABC5-0C16A6C6DFE4}"/>
              </a:ext>
            </a:extLst>
          </p:cNvPr>
          <p:cNvSpPr/>
          <p:nvPr/>
        </p:nvSpPr>
        <p:spPr bwMode="auto">
          <a:xfrm>
            <a:off x="1839492" y="3755737"/>
            <a:ext cx="586525" cy="2462713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CD9416EE-17A4-4D99-8171-5F57E0913E2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8750" t="21111" r="56875" b="69488"/>
          <a:stretch/>
        </p:blipFill>
        <p:spPr>
          <a:xfrm>
            <a:off x="2895600" y="1045324"/>
            <a:ext cx="5943600" cy="914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C510FF7-AC73-4EDA-8CA0-D2B1E82E4A34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8750" t="34587" r="56875" b="56795"/>
          <a:stretch/>
        </p:blipFill>
        <p:spPr>
          <a:xfrm>
            <a:off x="2895600" y="2438400"/>
            <a:ext cx="5943600" cy="8382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89307C31-63D7-4751-BA1F-01C8A074D76A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8750" t="49316" r="56875" b="42066"/>
          <a:stretch/>
        </p:blipFill>
        <p:spPr>
          <a:xfrm>
            <a:off x="2895600" y="3850294"/>
            <a:ext cx="5943600" cy="83820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EB55246F-1D17-4CBE-9F37-444A917846EE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8750" t="63418" r="56875" b="26667"/>
          <a:stretch/>
        </p:blipFill>
        <p:spPr>
          <a:xfrm>
            <a:off x="2895600" y="5330537"/>
            <a:ext cx="5943600" cy="964277"/>
          </a:xfrm>
          <a:prstGeom prst="rect">
            <a:avLst/>
          </a:prstGeom>
        </p:spPr>
      </p:pic>
      <p:sp>
        <p:nvSpPr>
          <p:cNvPr id="29" name="Left Brace 28">
            <a:extLst>
              <a:ext uri="{FF2B5EF4-FFF2-40B4-BE49-F238E27FC236}">
                <a16:creationId xmlns="" xmlns:a16="http://schemas.microsoft.com/office/drawing/2014/main" id="{9F3F5B3C-7B54-49E0-934E-1F6F72D9CD64}"/>
              </a:ext>
            </a:extLst>
          </p:cNvPr>
          <p:cNvSpPr/>
          <p:nvPr/>
        </p:nvSpPr>
        <p:spPr bwMode="auto">
          <a:xfrm>
            <a:off x="1882985" y="1066905"/>
            <a:ext cx="586525" cy="2462713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18D5FD18-C98D-455F-95C2-4B964F9EC321}"/>
              </a:ext>
            </a:extLst>
          </p:cNvPr>
          <p:cNvSpPr>
            <a:spLocks noChangeAspect="1"/>
          </p:cNvSpPr>
          <p:nvPr/>
        </p:nvSpPr>
        <p:spPr bwMode="auto">
          <a:xfrm>
            <a:off x="2286000" y="1215390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F1F2F334-E93B-43BF-826F-00AC3142F333}"/>
              </a:ext>
            </a:extLst>
          </p:cNvPr>
          <p:cNvSpPr>
            <a:spLocks noChangeAspect="1"/>
          </p:cNvSpPr>
          <p:nvPr/>
        </p:nvSpPr>
        <p:spPr bwMode="auto">
          <a:xfrm>
            <a:off x="2286000" y="2586990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2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4C0D2BDE-83D3-4D2E-8F58-7D39FC560DE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46885" y="5612130"/>
            <a:ext cx="219075" cy="4667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0D5C3862-D49D-4724-8155-382ED47178B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6380" y="2097405"/>
            <a:ext cx="219075" cy="46672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A9148670-B17C-4003-8C57-A98D6FD240B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95425" y="4806315"/>
            <a:ext cx="219075" cy="466725"/>
          </a:xfrm>
          <a:prstGeom prst="rect">
            <a:avLst/>
          </a:prstGeom>
        </p:spPr>
      </p:pic>
      <p:pic>
        <p:nvPicPr>
          <p:cNvPr id="2" name="CD5 Be 1 cau 1">
            <a:hlinkClick r:id="" action="ppaction://media"/>
            <a:extLst>
              <a:ext uri="{FF2B5EF4-FFF2-40B4-BE49-F238E27FC236}">
                <a16:creationId xmlns="" xmlns:a16="http://schemas.microsoft.com/office/drawing/2014/main" id="{B14EA87E-F6E2-4950-B410-4858DC1651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134600" y="1219170"/>
            <a:ext cx="406400" cy="406400"/>
          </a:xfrm>
          <a:prstGeom prst="rect">
            <a:avLst/>
          </a:prstGeom>
        </p:spPr>
      </p:pic>
      <p:pic>
        <p:nvPicPr>
          <p:cNvPr id="5" name="CD5 Be 1 cau 2">
            <a:hlinkClick r:id="" action="ppaction://media"/>
            <a:extLst>
              <a:ext uri="{FF2B5EF4-FFF2-40B4-BE49-F238E27FC236}">
                <a16:creationId xmlns="" xmlns:a16="http://schemas.microsoft.com/office/drawing/2014/main" id="{931E4C48-E05C-4DD4-A133-4B7899981F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134600" y="2641600"/>
            <a:ext cx="406400" cy="406400"/>
          </a:xfrm>
          <a:prstGeom prst="rect">
            <a:avLst/>
          </a:prstGeom>
        </p:spPr>
      </p:pic>
      <p:pic>
        <p:nvPicPr>
          <p:cNvPr id="9" name="CD5 Be 1 cau 1+2">
            <a:hlinkClick r:id="" action="ppaction://media"/>
            <a:extLst>
              <a:ext uri="{FF2B5EF4-FFF2-40B4-BE49-F238E27FC236}">
                <a16:creationId xmlns="" xmlns:a16="http://schemas.microsoft.com/office/drawing/2014/main" id="{4FF94F5B-B5E0-4F08-87E3-20A51154A45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105815" y="1959724"/>
            <a:ext cx="406400" cy="406400"/>
          </a:xfrm>
          <a:prstGeom prst="rect">
            <a:avLst/>
          </a:prstGeom>
        </p:spPr>
      </p:pic>
      <p:pic>
        <p:nvPicPr>
          <p:cNvPr id="12" name="CD5 Be 1 cau 3">
            <a:hlinkClick r:id="" action="ppaction://media"/>
            <a:extLst>
              <a:ext uri="{FF2B5EF4-FFF2-40B4-BE49-F238E27FC236}">
                <a16:creationId xmlns="" xmlns:a16="http://schemas.microsoft.com/office/drawing/2014/main" id="{DF3B2474-8FCE-4EBA-A60E-08EAD571FFE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134600" y="4027805"/>
            <a:ext cx="406400" cy="406400"/>
          </a:xfrm>
          <a:prstGeom prst="rect">
            <a:avLst/>
          </a:prstGeom>
        </p:spPr>
      </p:pic>
      <p:pic>
        <p:nvPicPr>
          <p:cNvPr id="14" name="CD5 Be 1 cau 4">
            <a:hlinkClick r:id="" action="ppaction://media"/>
            <a:extLst>
              <a:ext uri="{FF2B5EF4-FFF2-40B4-BE49-F238E27FC236}">
                <a16:creationId xmlns="" xmlns:a16="http://schemas.microsoft.com/office/drawing/2014/main" id="{12F82945-BC2B-4EBC-BF93-F7827E280F1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149308" y="5532755"/>
            <a:ext cx="406400" cy="406400"/>
          </a:xfrm>
          <a:prstGeom prst="rect">
            <a:avLst/>
          </a:prstGeom>
        </p:spPr>
      </p:pic>
      <p:pic>
        <p:nvPicPr>
          <p:cNvPr id="15" name="CD5 Be 1 cau 3+4">
            <a:hlinkClick r:id="" action="ppaction://media"/>
            <a:extLst>
              <a:ext uri="{FF2B5EF4-FFF2-40B4-BE49-F238E27FC236}">
                <a16:creationId xmlns="" xmlns:a16="http://schemas.microsoft.com/office/drawing/2014/main" id="{F2BB7A0E-E823-4EDF-915C-1718D38DC6E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100310" y="4836477"/>
            <a:ext cx="406400" cy="406400"/>
          </a:xfrm>
          <a:prstGeom prst="rect">
            <a:avLst/>
          </a:prstGeom>
        </p:spPr>
      </p:pic>
      <p:pic>
        <p:nvPicPr>
          <p:cNvPr id="17" name="CD5 Baidocnhac 5 Be 1">
            <a:hlinkClick r:id="" action="ppaction://media"/>
            <a:extLst>
              <a:ext uri="{FF2B5EF4-FFF2-40B4-BE49-F238E27FC236}">
                <a16:creationId xmlns="" xmlns:a16="http://schemas.microsoft.com/office/drawing/2014/main" id="{5921C10D-B9A1-4C37-913F-237E09DED52C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100310" y="342026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267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5" grpId="0" animBg="1"/>
      <p:bldP spid="28" grpId="0" animBg="1"/>
      <p:bldP spid="28" grpId="1" animBg="1"/>
      <p:bldP spid="29" grpId="0" animBg="1"/>
      <p:bldP spid="2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="" xmlns:a16="http://schemas.microsoft.com/office/drawing/2014/main" id="{548234F5-8045-48ED-94CC-7E5899991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609599"/>
            <a:ext cx="8229600" cy="685801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 (bè 2)</a:t>
            </a:r>
            <a:endParaRPr lang="en-US" sz="32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C22653D-3EE7-4EEB-A1D0-320B5F3F49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375" t="30000" r="40000" b="46666"/>
          <a:stretch/>
        </p:blipFill>
        <p:spPr>
          <a:xfrm>
            <a:off x="2133600" y="2473367"/>
            <a:ext cx="7924799" cy="2279737"/>
          </a:xfrm>
          <a:prstGeom prst="rect">
            <a:avLst/>
          </a:prstGeom>
        </p:spPr>
      </p:pic>
      <p:pic>
        <p:nvPicPr>
          <p:cNvPr id="13" name="CD5 Baidocnhac 5 Be 2">
            <a:hlinkClick r:id="" action="ppaction://media"/>
            <a:extLst>
              <a:ext uri="{FF2B5EF4-FFF2-40B4-BE49-F238E27FC236}">
                <a16:creationId xmlns="" xmlns:a16="http://schemas.microsoft.com/office/drawing/2014/main" id="{4369C67D-F2F2-451F-A386-481BB95F14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64200" y="1752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6734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05000" y="304799"/>
            <a:ext cx="8229600" cy="685801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 hoàn chỉnh cả bài</a:t>
            </a:r>
            <a:b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</a:br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kết hợp gõ đệm theo phách</a:t>
            </a:r>
            <a:endParaRPr lang="en-US" sz="32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CD5 Bai Doc nhac So 5 _ Db BQ2">
            <a:hlinkClick r:id="" action="ppaction://media"/>
            <a:extLst>
              <a:ext uri="{FF2B5EF4-FFF2-40B4-BE49-F238E27FC236}">
                <a16:creationId xmlns="" xmlns:a16="http://schemas.microsoft.com/office/drawing/2014/main" id="{3FC88B5F-CCD3-474C-994D-89C787A7A7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3155" b="2146"/>
          <a:stretch/>
        </p:blipFill>
        <p:spPr>
          <a:xfrm>
            <a:off x="1447800" y="1219200"/>
            <a:ext cx="9132689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620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10972800" cy="842656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II. Nhạc cụ</a:t>
            </a:r>
            <a:endParaRPr lang="en-US" sz="32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FA959A5-5201-4A4D-A104-E713E773DB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56" t="523" b="91973"/>
          <a:stretch/>
        </p:blipFill>
        <p:spPr>
          <a:xfrm>
            <a:off x="3641211" y="685800"/>
            <a:ext cx="8038654" cy="6029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EEED0F3-CE72-4BAA-B17A-1DD71B2820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52"/>
          <a:stretch/>
        </p:blipFill>
        <p:spPr>
          <a:xfrm>
            <a:off x="2783681" y="1288768"/>
            <a:ext cx="6689446" cy="54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91842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09B64C70-CB51-45F6-8F05-A55DB20CAD0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750" t="47389" r="52500" b="42222"/>
          <a:stretch/>
        </p:blipFill>
        <p:spPr>
          <a:xfrm>
            <a:off x="1809750" y="4646284"/>
            <a:ext cx="7086600" cy="10687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24400" y="381000"/>
            <a:ext cx="2667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KÈN PHÍM 1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3680" y="2065010"/>
            <a:ext cx="219075" cy="466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6162" y="4830924"/>
            <a:ext cx="219075" cy="466725"/>
          </a:xfrm>
          <a:prstGeom prst="rect">
            <a:avLst/>
          </a:prstGeom>
        </p:spPr>
      </p:pic>
      <p:sp>
        <p:nvSpPr>
          <p:cNvPr id="32" name="Left Brace 31"/>
          <p:cNvSpPr/>
          <p:nvPr/>
        </p:nvSpPr>
        <p:spPr bwMode="auto">
          <a:xfrm>
            <a:off x="609600" y="1339031"/>
            <a:ext cx="605774" cy="4217753"/>
          </a:xfrm>
          <a:prstGeom prst="leftBrace">
            <a:avLst>
              <a:gd name="adj1" fmla="val 8333"/>
              <a:gd name="adj2" fmla="val 51297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" y="3338429"/>
            <a:ext cx="219075" cy="46672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F0BF846B-44F0-4B2B-81A2-A94C19601CE2}"/>
              </a:ext>
            </a:extLst>
          </p:cNvPr>
          <p:cNvGrpSpPr/>
          <p:nvPr/>
        </p:nvGrpSpPr>
        <p:grpSpPr>
          <a:xfrm>
            <a:off x="8915400" y="1143000"/>
            <a:ext cx="3048000" cy="2125755"/>
            <a:chOff x="8915400" y="1195451"/>
            <a:chExt cx="3048000" cy="2125755"/>
          </a:xfrm>
        </p:grpSpPr>
        <p:grpSp>
          <p:nvGrpSpPr>
            <p:cNvPr id="27" name="Group 26"/>
            <p:cNvGrpSpPr/>
            <p:nvPr/>
          </p:nvGrpSpPr>
          <p:grpSpPr>
            <a:xfrm>
              <a:off x="8915400" y="1195451"/>
              <a:ext cx="3048000" cy="2125755"/>
              <a:chOff x="7620000" y="1178437"/>
              <a:chExt cx="3048000" cy="1884308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226" r="39347" b="50000"/>
              <a:stretch/>
            </p:blipFill>
            <p:spPr>
              <a:xfrm>
                <a:off x="7620000" y="1178437"/>
                <a:ext cx="3048000" cy="1884308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8862060" y="2334245"/>
                <a:ext cx="316810" cy="3273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3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8646291" y="2337624"/>
                <a:ext cx="316810" cy="3273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2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9296400" y="2567487"/>
                <a:ext cx="316810" cy="3273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00B0F0"/>
                    </a:solidFill>
                  </a:rPr>
                  <a:t>4</a:t>
                </a:r>
                <a:endParaRPr lang="vi-VN" b="1">
                  <a:solidFill>
                    <a:srgbClr val="00B0F0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8409428" y="2343166"/>
                <a:ext cx="2773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1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0ECA9A4C-708B-4CBC-87D7-5FEAEF6F30FB}"/>
                </a:ext>
              </a:extLst>
            </p:cNvPr>
            <p:cNvSpPr txBox="1"/>
            <p:nvPr/>
          </p:nvSpPr>
          <p:spPr>
            <a:xfrm>
              <a:off x="9939710" y="2781301"/>
              <a:ext cx="316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00B0F0"/>
                  </a:solidFill>
                </a:rPr>
                <a:t>2</a:t>
              </a:r>
              <a:endParaRPr lang="vi-VN" b="1">
                <a:solidFill>
                  <a:srgbClr val="00B0F0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87148597-EED5-412D-813E-85E6EF0CA5B1}"/>
                </a:ext>
              </a:extLst>
            </p:cNvPr>
            <p:cNvSpPr txBox="1"/>
            <p:nvPr/>
          </p:nvSpPr>
          <p:spPr>
            <a:xfrm>
              <a:off x="10143953" y="2773918"/>
              <a:ext cx="3449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00B0F0"/>
                  </a:solidFill>
                </a:rPr>
                <a:t>3</a:t>
              </a:r>
              <a:endParaRPr lang="vi-VN" b="1">
                <a:solidFill>
                  <a:srgbClr val="00B0F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46862BB8-00C4-4EBB-BA6A-E6B81FF5B2C9}"/>
              </a:ext>
            </a:extLst>
          </p:cNvPr>
          <p:cNvGrpSpPr/>
          <p:nvPr/>
        </p:nvGrpSpPr>
        <p:grpSpPr>
          <a:xfrm>
            <a:off x="8915400" y="4038600"/>
            <a:ext cx="3048000" cy="1884308"/>
            <a:chOff x="8915400" y="3983092"/>
            <a:chExt cx="3048000" cy="1884308"/>
          </a:xfrm>
        </p:grpSpPr>
        <p:grpSp>
          <p:nvGrpSpPr>
            <p:cNvPr id="46" name="Group 45"/>
            <p:cNvGrpSpPr/>
            <p:nvPr/>
          </p:nvGrpSpPr>
          <p:grpSpPr>
            <a:xfrm>
              <a:off x="8915400" y="3983092"/>
              <a:ext cx="3048000" cy="1884308"/>
              <a:chOff x="8305800" y="3983092"/>
              <a:chExt cx="3048000" cy="1884308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226" r="39347" b="50000"/>
              <a:stretch/>
            </p:blipFill>
            <p:spPr>
              <a:xfrm>
                <a:off x="8305800" y="3983092"/>
                <a:ext cx="3048000" cy="1884308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9756924" y="5151120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3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0192061" y="5147310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5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9978662" y="5158740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4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9119235" y="5358517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>
                    <a:solidFill>
                      <a:srgbClr val="00B0F0"/>
                    </a:solidFill>
                  </a:rPr>
                  <a:t>4</a:t>
                </a:r>
                <a:endParaRPr lang="vi-VN" b="1">
                  <a:solidFill>
                    <a:srgbClr val="00B0F0"/>
                  </a:solidFill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8458200" y="5364800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>
                    <a:solidFill>
                      <a:srgbClr val="00B0F0"/>
                    </a:solidFill>
                  </a:rPr>
                  <a:t>1</a:t>
                </a:r>
                <a:endParaRPr lang="vi-VN" b="1">
                  <a:solidFill>
                    <a:srgbClr val="00B0F0"/>
                  </a:solidFill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9539754" y="5152539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2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93B35CE0-FC3F-41C0-BD42-821033B45C5E}"/>
                </a:ext>
              </a:extLst>
            </p:cNvPr>
            <p:cNvSpPr txBox="1"/>
            <p:nvPr/>
          </p:nvSpPr>
          <p:spPr>
            <a:xfrm>
              <a:off x="9734064" y="513969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1462FA46-131A-424B-8FFC-52459A97B67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750" t="33333" r="52500" b="56889"/>
          <a:stretch/>
        </p:blipFill>
        <p:spPr>
          <a:xfrm>
            <a:off x="1828800" y="1795440"/>
            <a:ext cx="7086600" cy="1005863"/>
          </a:xfrm>
          <a:prstGeom prst="rect">
            <a:avLst/>
          </a:prstGeom>
        </p:spPr>
      </p:pic>
      <p:sp>
        <p:nvSpPr>
          <p:cNvPr id="19" name="Oval 18"/>
          <p:cNvSpPr>
            <a:spLocks noChangeAspect="1"/>
          </p:cNvSpPr>
          <p:nvPr/>
        </p:nvSpPr>
        <p:spPr bwMode="auto">
          <a:xfrm>
            <a:off x="990600" y="1981200"/>
            <a:ext cx="90593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1+2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41ED4F4A-9CD0-4FF7-9109-E1087B6583FC}"/>
              </a:ext>
            </a:extLst>
          </p:cNvPr>
          <p:cNvSpPr>
            <a:spLocks noChangeAspect="1"/>
          </p:cNvSpPr>
          <p:nvPr/>
        </p:nvSpPr>
        <p:spPr bwMode="auto">
          <a:xfrm>
            <a:off x="990600" y="4732020"/>
            <a:ext cx="90593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>
                <a:solidFill>
                  <a:srgbClr val="FF0000"/>
                </a:solidFill>
              </a:rPr>
              <a:t>3</a:t>
            </a: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+4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8" name="CD5 Be KenPhim 1 cau 1">
            <a:hlinkClick r:id="" action="ppaction://media"/>
            <a:extLst>
              <a:ext uri="{FF2B5EF4-FFF2-40B4-BE49-F238E27FC236}">
                <a16:creationId xmlns="" xmlns:a16="http://schemas.microsoft.com/office/drawing/2014/main" id="{27603E1E-29DF-49E9-88EB-7201FCABE1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0000" y="2590800"/>
            <a:ext cx="406400" cy="406400"/>
          </a:xfrm>
          <a:prstGeom prst="rect">
            <a:avLst/>
          </a:prstGeom>
        </p:spPr>
      </p:pic>
      <p:pic>
        <p:nvPicPr>
          <p:cNvPr id="9" name="CD5 Be KenPhim 1 cau 2">
            <a:hlinkClick r:id="" action="ppaction://media"/>
            <a:extLst>
              <a:ext uri="{FF2B5EF4-FFF2-40B4-BE49-F238E27FC236}">
                <a16:creationId xmlns="" xmlns:a16="http://schemas.microsoft.com/office/drawing/2014/main" id="{5D29D1E7-E41C-4851-BABF-0B18BA1A87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63229" y="5361330"/>
            <a:ext cx="406400" cy="406400"/>
          </a:xfrm>
          <a:prstGeom prst="rect">
            <a:avLst/>
          </a:prstGeom>
        </p:spPr>
      </p:pic>
      <p:pic>
        <p:nvPicPr>
          <p:cNvPr id="10" name="CD5 Be KenPhim 1 am thanh">
            <a:hlinkClick r:id="" action="ppaction://media"/>
            <a:extLst>
              <a:ext uri="{FF2B5EF4-FFF2-40B4-BE49-F238E27FC236}">
                <a16:creationId xmlns="" xmlns:a16="http://schemas.microsoft.com/office/drawing/2014/main" id="{5979FF40-1788-4DCC-A276-B68EFDF0761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0369" y="32949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132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24400" y="381000"/>
            <a:ext cx="2667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KÈN PHÍM 2</a:t>
            </a:r>
            <a:endParaRPr lang="vi-VN" sz="2400" b="1">
              <a:solidFill>
                <a:srgbClr val="0000FF"/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4495800" y="3276600"/>
            <a:ext cx="3048000" cy="1884308"/>
            <a:chOff x="8305800" y="3983092"/>
            <a:chExt cx="3048000" cy="1884308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26" r="39347" b="50000"/>
            <a:stretch/>
          </p:blipFill>
          <p:spPr>
            <a:xfrm>
              <a:off x="8305800" y="3983092"/>
              <a:ext cx="3048000" cy="1884308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9119235" y="526318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4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458200" y="526946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4FD22FDF-6F6D-462A-9E03-132E7B7302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25" t="37778" r="59375" b="51111"/>
          <a:stretch/>
        </p:blipFill>
        <p:spPr>
          <a:xfrm>
            <a:off x="3162300" y="1785620"/>
            <a:ext cx="5867400" cy="1333500"/>
          </a:xfrm>
          <a:prstGeom prst="rect">
            <a:avLst/>
          </a:prstGeom>
        </p:spPr>
      </p:pic>
      <p:pic>
        <p:nvPicPr>
          <p:cNvPr id="2" name="CD5 Be KenPhim 2 am thanh">
            <a:hlinkClick r:id="" action="ppaction://media"/>
            <a:extLst>
              <a:ext uri="{FF2B5EF4-FFF2-40B4-BE49-F238E27FC236}">
                <a16:creationId xmlns="" xmlns:a16="http://schemas.microsoft.com/office/drawing/2014/main" id="{8A885773-65EB-4591-8CCF-51643D485E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16600" y="1371600"/>
            <a:ext cx="406400" cy="406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63EF07B-399C-4CD6-942C-4248AEBA5297}"/>
              </a:ext>
            </a:extLst>
          </p:cNvPr>
          <p:cNvSpPr txBox="1"/>
          <p:nvPr/>
        </p:nvSpPr>
        <p:spPr>
          <a:xfrm>
            <a:off x="3389528" y="5715000"/>
            <a:ext cx="5525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</a:rPr>
              <a:t>(Lặp đi lặp lại 4 lần nét nhạc trên)</a:t>
            </a:r>
          </a:p>
        </p:txBody>
      </p:sp>
    </p:spTree>
    <p:extLst>
      <p:ext uri="{BB962C8B-B14F-4D97-AF65-F5344CB8AC3E}">
        <p14:creationId xmlns:p14="http://schemas.microsoft.com/office/powerpoint/2010/main" val="1968081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0" y="381000"/>
            <a:ext cx="29718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ĐỆM HỢP ÂM</a:t>
            </a:r>
            <a:endParaRPr lang="vi-VN" sz="2400" b="1">
              <a:solidFill>
                <a:srgbClr val="0000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63EF07B-399C-4CD6-942C-4248AEBA5297}"/>
              </a:ext>
            </a:extLst>
          </p:cNvPr>
          <p:cNvSpPr txBox="1"/>
          <p:nvPr/>
        </p:nvSpPr>
        <p:spPr>
          <a:xfrm>
            <a:off x="3389528" y="5715000"/>
            <a:ext cx="5525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</a:rPr>
              <a:t>(Lặp đi lặp lại 4 lần âm hình trên)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C2A44E67-3241-42A8-85D3-1158BC98E3CC}"/>
              </a:ext>
            </a:extLst>
          </p:cNvPr>
          <p:cNvGrpSpPr/>
          <p:nvPr/>
        </p:nvGrpSpPr>
        <p:grpSpPr>
          <a:xfrm>
            <a:off x="4495800" y="3678292"/>
            <a:ext cx="3048000" cy="1884308"/>
            <a:chOff x="4495800" y="3276600"/>
            <a:chExt cx="3048000" cy="1884308"/>
          </a:xfrm>
        </p:grpSpPr>
        <p:grpSp>
          <p:nvGrpSpPr>
            <p:cNvPr id="46" name="Group 45"/>
            <p:cNvGrpSpPr/>
            <p:nvPr/>
          </p:nvGrpSpPr>
          <p:grpSpPr>
            <a:xfrm>
              <a:off x="4495800" y="3276600"/>
              <a:ext cx="3048000" cy="1884308"/>
              <a:chOff x="8305800" y="3983092"/>
              <a:chExt cx="3048000" cy="1884308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226" r="39347" b="50000"/>
              <a:stretch/>
            </p:blipFill>
            <p:spPr>
              <a:xfrm>
                <a:off x="8305800" y="3983092"/>
                <a:ext cx="3048000" cy="1884308"/>
              </a:xfrm>
              <a:prstGeom prst="rect">
                <a:avLst/>
              </a:prstGeom>
            </p:spPr>
          </p:pic>
          <p:sp>
            <p:nvSpPr>
              <p:cNvPr id="43" name="TextBox 42"/>
              <p:cNvSpPr txBox="1"/>
              <p:nvPr/>
            </p:nvSpPr>
            <p:spPr>
              <a:xfrm>
                <a:off x="9974094" y="5255870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5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9105414" y="5269468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1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639A772D-4A9B-469D-8D9A-89AFF30384B3}"/>
                </a:ext>
              </a:extLst>
            </p:cNvPr>
            <p:cNvSpPr txBox="1"/>
            <p:nvPr/>
          </p:nvSpPr>
          <p:spPr>
            <a:xfrm>
              <a:off x="5729754" y="454914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1F9C68C-44EB-432F-8588-8F9A033A05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00" t="15556" r="59375" b="72222"/>
          <a:stretch/>
        </p:blipFill>
        <p:spPr>
          <a:xfrm>
            <a:off x="2689662" y="2171045"/>
            <a:ext cx="6393089" cy="1562755"/>
          </a:xfrm>
          <a:prstGeom prst="rect">
            <a:avLst/>
          </a:prstGeom>
        </p:spPr>
      </p:pic>
      <p:pic>
        <p:nvPicPr>
          <p:cNvPr id="5" name="CD5 Be KenPhim hop am">
            <a:hlinkClick r:id="" action="ppaction://media"/>
            <a:extLst>
              <a:ext uri="{FF2B5EF4-FFF2-40B4-BE49-F238E27FC236}">
                <a16:creationId xmlns="" xmlns:a16="http://schemas.microsoft.com/office/drawing/2014/main" id="{BFDC2CA6-3398-4994-A4A7-326988A27C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4700" y="1346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495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76600" y="228600"/>
            <a:ext cx="55626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MINH HOẠ GHÉP CÁC BÈ NHẠC CỤ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4" name="CD5 HoaTau">
            <a:hlinkClick r:id="" action="ppaction://media"/>
            <a:extLst>
              <a:ext uri="{FF2B5EF4-FFF2-40B4-BE49-F238E27FC236}">
                <a16:creationId xmlns="" xmlns:a16="http://schemas.microsoft.com/office/drawing/2014/main" id="{4B7F22B4-F239-4022-9CBB-BED355E3E1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738187"/>
            <a:ext cx="10744200" cy="604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299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14800" y="228600"/>
            <a:ext cx="38862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GHÉP CÁC BÈ NHẠC CỤ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4" name="CD5 Hoa Tau BQ2">
            <a:hlinkClick r:id="" action="ppaction://media"/>
            <a:extLst>
              <a:ext uri="{FF2B5EF4-FFF2-40B4-BE49-F238E27FC236}">
                <a16:creationId xmlns="" xmlns:a16="http://schemas.microsoft.com/office/drawing/2014/main" id="{9F799ADB-3D06-4ACA-A573-0855D3D7D1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5273" r="15273"/>
          <a:stretch/>
        </p:blipFill>
        <p:spPr>
          <a:xfrm>
            <a:off x="2362200" y="842433"/>
            <a:ext cx="7467600" cy="6015567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="" xmlns:a16="http://schemas.microsoft.com/office/drawing/2014/main" id="{3618EA6C-EFD4-4074-8537-DB402F9D3436}"/>
              </a:ext>
            </a:extLst>
          </p:cNvPr>
          <p:cNvSpPr/>
          <p:nvPr/>
        </p:nvSpPr>
        <p:spPr bwMode="auto">
          <a:xfrm>
            <a:off x="10134600" y="1295400"/>
            <a:ext cx="1828800" cy="1371600"/>
          </a:xfrm>
          <a:prstGeom prst="wedgeEllipseCallout">
            <a:avLst>
              <a:gd name="adj1" fmla="val -54130"/>
              <a:gd name="adj2" fmla="val 3304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1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Bè 2</a:t>
            </a: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 vào sau </a:t>
            </a:r>
            <a:r>
              <a:rPr kumimoji="0" lang="en-US" sz="2000" b="1" i="1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Bè 1 </a:t>
            </a: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hai nhịp.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="" xmlns:a16="http://schemas.microsoft.com/office/drawing/2014/main" id="{C07CB338-27BD-4CCA-92B6-19FDAEC2018B}"/>
              </a:ext>
            </a:extLst>
          </p:cNvPr>
          <p:cNvSpPr/>
          <p:nvPr/>
        </p:nvSpPr>
        <p:spPr bwMode="auto">
          <a:xfrm>
            <a:off x="152400" y="1243846"/>
            <a:ext cx="1905000" cy="1423154"/>
          </a:xfrm>
          <a:prstGeom prst="wedgeEllipseCallout">
            <a:avLst>
              <a:gd name="adj1" fmla="val 45777"/>
              <a:gd name="adj2" fmla="val 42272"/>
            </a:avLst>
          </a:prstGeom>
          <a:solidFill>
            <a:schemeClr val="accent5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>
                <a:solidFill>
                  <a:srgbClr val="FF0000"/>
                </a:solidFill>
              </a:rPr>
              <a:t>Chơi hai lần nối tiếp nhau</a:t>
            </a:r>
            <a:endParaRPr kumimoji="0" lang="en-US" sz="2000" b="1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7464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800"/>
            <a:ext cx="8382000" cy="6096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III. </a:t>
            </a:r>
            <a:r>
              <a:rPr lang="en-US" sz="3200" b="1" dirty="0" err="1">
                <a:solidFill>
                  <a:srgbClr val="0000FF"/>
                </a:solidFill>
              </a:rPr>
              <a:t>Trải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nghiệm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và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err="1">
                <a:solidFill>
                  <a:srgbClr val="0000FF"/>
                </a:solidFill>
              </a:rPr>
              <a:t>khám</a:t>
            </a:r>
            <a:r>
              <a:rPr lang="en-US" sz="3200" b="1">
                <a:solidFill>
                  <a:srgbClr val="0000FF"/>
                </a:solidFill>
              </a:rPr>
              <a:t> phá</a:t>
            </a:r>
            <a:endParaRPr lang="en-US" sz="3200" b="1" dirty="0">
              <a:solidFill>
                <a:srgbClr val="0000FF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A162CBB2-E8F1-490F-BD30-FD99EA5631E5}"/>
              </a:ext>
            </a:extLst>
          </p:cNvPr>
          <p:cNvGrpSpPr/>
          <p:nvPr/>
        </p:nvGrpSpPr>
        <p:grpSpPr>
          <a:xfrm>
            <a:off x="990600" y="947499"/>
            <a:ext cx="10614184" cy="4963001"/>
            <a:chOff x="990600" y="947499"/>
            <a:chExt cx="10614184" cy="4963001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C8291AB8-0F4F-40D7-A61B-E4CDDAF244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9797" b="31575"/>
            <a:stretch/>
          </p:blipFill>
          <p:spPr>
            <a:xfrm>
              <a:off x="990600" y="947499"/>
              <a:ext cx="4267200" cy="339590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A29B251C-587A-4F05-861A-6BE1E81403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0203" r="3590"/>
            <a:stretch/>
          </p:blipFill>
          <p:spPr>
            <a:xfrm>
              <a:off x="5638800" y="947499"/>
              <a:ext cx="5965984" cy="49630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700736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152401"/>
            <a:ext cx="7772400" cy="1470025"/>
          </a:xfrm>
        </p:spPr>
        <p:txBody>
          <a:bodyPr/>
          <a:lstStyle/>
          <a:p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</a:t>
            </a:r>
            <a:b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MÙA XUÂN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447800" y="2133600"/>
            <a:ext cx="9448800" cy="3962400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Tiết</a:t>
            </a:r>
            <a:r>
              <a:rPr lang="vi-VN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3</a:t>
            </a:r>
            <a:endParaRPr 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just"/>
            <a:r>
              <a:rPr lang="en-US" b="1">
                <a:solidFill>
                  <a:srgbClr val="0000FF"/>
                </a:solidFill>
                <a:cs typeface="Times New Roman" panose="02020603050405020304" pitchFamily="18" charset="0"/>
              </a:rPr>
              <a:t>– Đọc </a:t>
            </a:r>
            <a:r>
              <a:rPr lang="en-US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nhạc</a:t>
            </a:r>
            <a:r>
              <a:rPr lang="en-US" b="1">
                <a:solidFill>
                  <a:srgbClr val="0000FF"/>
                </a:solidFill>
                <a:cs typeface="Times New Roman" panose="02020603050405020304" pitchFamily="18" charset="0"/>
              </a:rPr>
              <a:t>: </a:t>
            </a:r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Luyện đọc các nốt của hợp âm Đô trưởng; </a:t>
            </a:r>
            <a:r>
              <a:rPr lang="en-US" b="1" i="1">
                <a:solidFill>
                  <a:srgbClr val="C00000"/>
                </a:solidFill>
                <a:cs typeface="Times New Roman" panose="02020603050405020304" pitchFamily="18" charset="0"/>
              </a:rPr>
              <a:t>Bài </a:t>
            </a:r>
            <a:r>
              <a:rPr lang="en-US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đọc</a:t>
            </a:r>
            <a:r>
              <a:rPr lang="en-US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i="1" err="1">
                <a:solidFill>
                  <a:srgbClr val="C00000"/>
                </a:solidFill>
                <a:cs typeface="Times New Roman" panose="02020603050405020304" pitchFamily="18" charset="0"/>
              </a:rPr>
              <a:t>nhạc</a:t>
            </a:r>
            <a:r>
              <a:rPr lang="en-US" b="1" i="1">
                <a:solidFill>
                  <a:srgbClr val="C00000"/>
                </a:solidFill>
                <a:cs typeface="Times New Roman" panose="02020603050405020304" pitchFamily="18" charset="0"/>
              </a:rPr>
              <a:t> số 5</a:t>
            </a:r>
            <a:endParaRPr lang="en-US" b="1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en-US" b="1">
                <a:solidFill>
                  <a:srgbClr val="0000FF"/>
                </a:solidFill>
                <a:cs typeface="Times New Roman" panose="02020603050405020304" pitchFamily="18" charset="0"/>
              </a:rPr>
              <a:t>– Nhạc </a:t>
            </a:r>
            <a:r>
              <a:rPr lang="en-US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cụ</a:t>
            </a:r>
            <a:r>
              <a:rPr lang="en-US" b="1">
                <a:solidFill>
                  <a:srgbClr val="0000FF"/>
                </a:solidFill>
                <a:cs typeface="Times New Roman" panose="02020603050405020304" pitchFamily="18" charset="0"/>
              </a:rPr>
              <a:t>: </a:t>
            </a:r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Hoà tấu</a:t>
            </a:r>
          </a:p>
          <a:p>
            <a:pPr algn="just"/>
            <a:r>
              <a:rPr lang="en-US" b="1">
                <a:solidFill>
                  <a:srgbClr val="0000FF"/>
                </a:solidFill>
                <a:cs typeface="Times New Roman" panose="02020603050405020304" pitchFamily="18" charset="0"/>
              </a:rPr>
              <a:t>– </a:t>
            </a:r>
            <a:r>
              <a:rPr lang="en-US" sz="32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Trải nghiệm và khám phá: </a:t>
            </a:r>
            <a:r>
              <a:rPr lang="en-US" sz="32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Thể hiện âm hình tiết tấu bằng các động tác gõ, vỗ,... lên mặt bàn</a:t>
            </a:r>
            <a:endParaRPr lang="en-US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EB3CA04-9754-4C15-A00E-455AC89372CE}"/>
              </a:ext>
            </a:extLst>
          </p:cNvPr>
          <p:cNvSpPr txBox="1"/>
          <p:nvPr/>
        </p:nvSpPr>
        <p:spPr>
          <a:xfrm>
            <a:off x="8070392" y="3657600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>
            <a:extLst>
              <a:ext uri="{FF2B5EF4-FFF2-40B4-BE49-F238E27FC236}">
                <a16:creationId xmlns="" xmlns:a16="http://schemas.microsoft.com/office/drawing/2014/main" id="{2AEB38E0-7FC9-46E1-AC5E-CF280EF34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533399"/>
            <a:ext cx="8229600" cy="685801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Ví dụ:</a:t>
            </a:r>
            <a:endParaRPr lang="en-US" sz="32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6B74A400-E591-4C66-A7AB-8870F3A25136}"/>
              </a:ext>
            </a:extLst>
          </p:cNvPr>
          <p:cNvGrpSpPr/>
          <p:nvPr/>
        </p:nvGrpSpPr>
        <p:grpSpPr>
          <a:xfrm>
            <a:off x="932121" y="1295400"/>
            <a:ext cx="9812079" cy="4315027"/>
            <a:chOff x="932121" y="1295400"/>
            <a:chExt cx="9812079" cy="4315027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2A5B42CB-DA63-40F2-B689-7DC3164015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000" t="40000" r="40000" b="48889"/>
            <a:stretch/>
          </p:blipFill>
          <p:spPr>
            <a:xfrm>
              <a:off x="2303721" y="1295400"/>
              <a:ext cx="8311896" cy="115441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55EDF121-755F-483C-BCE9-35D684EBD045}"/>
                </a:ext>
              </a:extLst>
            </p:cNvPr>
            <p:cNvGrpSpPr/>
            <p:nvPr/>
          </p:nvGrpSpPr>
          <p:grpSpPr>
            <a:xfrm>
              <a:off x="2445229" y="2438400"/>
              <a:ext cx="8298971" cy="886027"/>
              <a:chOff x="2046508" y="3826271"/>
              <a:chExt cx="8298971" cy="886027"/>
            </a:xfrm>
          </p:grpSpPr>
          <p:sp>
            <p:nvSpPr>
              <p:cNvPr id="9" name="Flowchart: Alternate Process 8">
                <a:extLst>
                  <a:ext uri="{FF2B5EF4-FFF2-40B4-BE49-F238E27FC236}">
                    <a16:creationId xmlns="" xmlns:a16="http://schemas.microsoft.com/office/drawing/2014/main" id="{71206DA2-727E-4BEA-9827-DEB4826FDFEB}"/>
                  </a:ext>
                </a:extLst>
              </p:cNvPr>
              <p:cNvSpPr/>
              <p:nvPr/>
            </p:nvSpPr>
            <p:spPr>
              <a:xfrm>
                <a:off x="2046508" y="3826271"/>
                <a:ext cx="8298971" cy="886027"/>
              </a:xfrm>
              <a:prstGeom prst="flowChartAlternateProcess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="" xmlns:a16="http://schemas.microsoft.com/office/drawing/2014/main" id="{97D930FA-BE9B-46F6-A8A0-9A1FA29025E1}"/>
                  </a:ext>
                </a:extLst>
              </p:cNvPr>
              <p:cNvGrpSpPr/>
              <p:nvPr/>
            </p:nvGrpSpPr>
            <p:grpSpPr>
              <a:xfrm>
                <a:off x="2319841" y="3946247"/>
                <a:ext cx="6660739" cy="699180"/>
                <a:chOff x="3266146" y="3627273"/>
                <a:chExt cx="6660739" cy="699180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="" xmlns:a16="http://schemas.microsoft.com/office/drawing/2014/main" id="{61AAA10E-36A8-4807-B575-E8B8ADCB64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66146" y="3748628"/>
                  <a:ext cx="757057" cy="411537"/>
                </a:xfrm>
                <a:prstGeom prst="rect">
                  <a:avLst/>
                </a:prstGeom>
              </p:spPr>
            </p:pic>
            <p:pic>
              <p:nvPicPr>
                <p:cNvPr id="12" name="Picture 11">
                  <a:extLst>
                    <a:ext uri="{FF2B5EF4-FFF2-40B4-BE49-F238E27FC236}">
                      <a16:creationId xmlns="" xmlns:a16="http://schemas.microsoft.com/office/drawing/2014/main" id="{EF717C1B-7255-4A23-807B-BA975D7C00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70853" y="3704527"/>
                  <a:ext cx="692279" cy="553003"/>
                </a:xfrm>
                <a:prstGeom prst="rect">
                  <a:avLst/>
                </a:prstGeom>
              </p:spPr>
            </p:pic>
            <p:pic>
              <p:nvPicPr>
                <p:cNvPr id="13" name="Picture 12">
                  <a:extLst>
                    <a:ext uri="{FF2B5EF4-FFF2-40B4-BE49-F238E27FC236}">
                      <a16:creationId xmlns="" xmlns:a16="http://schemas.microsoft.com/office/drawing/2014/main" id="{5252E25C-0BD4-45AD-9F1F-15658FF823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34606" y="3704527"/>
                  <a:ext cx="692279" cy="553003"/>
                </a:xfrm>
                <a:prstGeom prst="rect">
                  <a:avLst/>
                </a:prstGeom>
              </p:spPr>
            </p:pic>
            <p:pic>
              <p:nvPicPr>
                <p:cNvPr id="14" name="Picture 13">
                  <a:extLst>
                    <a:ext uri="{FF2B5EF4-FFF2-40B4-BE49-F238E27FC236}">
                      <a16:creationId xmlns="" xmlns:a16="http://schemas.microsoft.com/office/drawing/2014/main" id="{A21CDE5E-7FC1-4FFA-AADD-72DD3AE97A8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74568" y="3627273"/>
                  <a:ext cx="368859" cy="690850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="" xmlns:a16="http://schemas.microsoft.com/office/drawing/2014/main" id="{E515FF5A-D54D-438E-8ECD-73EF1BB9538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018730" y="3635603"/>
                  <a:ext cx="368859" cy="69085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AD81A380-BAC1-4BEA-B400-D2E3969AD190}"/>
                </a:ext>
              </a:extLst>
            </p:cNvPr>
            <p:cNvGrpSpPr/>
            <p:nvPr/>
          </p:nvGrpSpPr>
          <p:grpSpPr>
            <a:xfrm>
              <a:off x="2445229" y="4724400"/>
              <a:ext cx="8298971" cy="886027"/>
              <a:chOff x="2046508" y="3826271"/>
              <a:chExt cx="8298971" cy="886027"/>
            </a:xfrm>
          </p:grpSpPr>
          <p:sp>
            <p:nvSpPr>
              <p:cNvPr id="17" name="Flowchart: Alternate Process 16">
                <a:extLst>
                  <a:ext uri="{FF2B5EF4-FFF2-40B4-BE49-F238E27FC236}">
                    <a16:creationId xmlns="" xmlns:a16="http://schemas.microsoft.com/office/drawing/2014/main" id="{2A42D791-A951-4155-A31A-F79AB3A1385F}"/>
                  </a:ext>
                </a:extLst>
              </p:cNvPr>
              <p:cNvSpPr/>
              <p:nvPr/>
            </p:nvSpPr>
            <p:spPr>
              <a:xfrm>
                <a:off x="2046508" y="3826271"/>
                <a:ext cx="8298971" cy="886027"/>
              </a:xfrm>
              <a:prstGeom prst="flowChartAlternateProcess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="" xmlns:a16="http://schemas.microsoft.com/office/drawing/2014/main" id="{B68AE8B3-0947-4521-AE58-5A64F5C7FF7B}"/>
                  </a:ext>
                </a:extLst>
              </p:cNvPr>
              <p:cNvGrpSpPr/>
              <p:nvPr/>
            </p:nvGrpSpPr>
            <p:grpSpPr>
              <a:xfrm>
                <a:off x="2322654" y="3946247"/>
                <a:ext cx="6451280" cy="702719"/>
                <a:chOff x="2322654" y="3946247"/>
                <a:chExt cx="6451280" cy="702719"/>
              </a:xfrm>
            </p:grpSpPr>
            <p:grpSp>
              <p:nvGrpSpPr>
                <p:cNvPr id="19" name="Group 18">
                  <a:extLst>
                    <a:ext uri="{FF2B5EF4-FFF2-40B4-BE49-F238E27FC236}">
                      <a16:creationId xmlns="" xmlns:a16="http://schemas.microsoft.com/office/drawing/2014/main" id="{CADADE0B-E7A5-4DE4-BBC3-DE66927C7C58}"/>
                    </a:ext>
                  </a:extLst>
                </p:cNvPr>
                <p:cNvGrpSpPr/>
                <p:nvPr/>
              </p:nvGrpSpPr>
              <p:grpSpPr>
                <a:xfrm>
                  <a:off x="2322654" y="3949786"/>
                  <a:ext cx="759146" cy="699180"/>
                  <a:chOff x="5902299" y="3946247"/>
                  <a:chExt cx="759146" cy="699180"/>
                </a:xfrm>
              </p:grpSpPr>
              <p:pic>
                <p:nvPicPr>
                  <p:cNvPr id="24" name="Picture 23">
                    <a:extLst>
                      <a:ext uri="{FF2B5EF4-FFF2-40B4-BE49-F238E27FC236}">
                        <a16:creationId xmlns="" xmlns:a16="http://schemas.microsoft.com/office/drawing/2014/main" id="{E73391E1-4AE0-49FE-92FC-E43B236D1252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5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92586" y="3946247"/>
                    <a:ext cx="368859" cy="690850"/>
                  </a:xfrm>
                  <a:prstGeom prst="rect">
                    <a:avLst/>
                  </a:prstGeom>
                </p:spPr>
              </p:pic>
              <p:pic>
                <p:nvPicPr>
                  <p:cNvPr id="25" name="Picture 24">
                    <a:extLst>
                      <a:ext uri="{FF2B5EF4-FFF2-40B4-BE49-F238E27FC236}">
                        <a16:creationId xmlns="" xmlns:a16="http://schemas.microsoft.com/office/drawing/2014/main" id="{13545C01-BA76-4AF5-8CD3-B4A07DC34082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5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5902299" y="3954577"/>
                    <a:ext cx="368859" cy="69085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0" name="Picture 19">
                  <a:extLst>
                    <a:ext uri="{FF2B5EF4-FFF2-40B4-BE49-F238E27FC236}">
                      <a16:creationId xmlns="" xmlns:a16="http://schemas.microsoft.com/office/drawing/2014/main" id="{68CA66C8-BECE-4BEB-94C3-A0984E896C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24548" y="4023501"/>
                  <a:ext cx="692279" cy="553003"/>
                </a:xfrm>
                <a:prstGeom prst="rect">
                  <a:avLst/>
                </a:prstGeom>
              </p:spPr>
            </p:pic>
            <p:pic>
              <p:nvPicPr>
                <p:cNvPr id="21" name="Picture 20">
                  <a:extLst>
                    <a:ext uri="{FF2B5EF4-FFF2-40B4-BE49-F238E27FC236}">
                      <a16:creationId xmlns="" xmlns:a16="http://schemas.microsoft.com/office/drawing/2014/main" id="{985A43B9-A80C-4D35-9D04-4B5DE584130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28263" y="3946247"/>
                  <a:ext cx="368859" cy="690850"/>
                </a:xfrm>
                <a:prstGeom prst="rect">
                  <a:avLst/>
                </a:prstGeom>
              </p:spPr>
            </p:pic>
            <p:pic>
              <p:nvPicPr>
                <p:cNvPr id="22" name="Picture 21">
                  <a:extLst>
                    <a:ext uri="{FF2B5EF4-FFF2-40B4-BE49-F238E27FC236}">
                      <a16:creationId xmlns="" xmlns:a16="http://schemas.microsoft.com/office/drawing/2014/main" id="{85D0B27D-7A1C-4DF0-9E9B-6A9CEB744B7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072425" y="3954577"/>
                  <a:ext cx="368859" cy="690850"/>
                </a:xfrm>
                <a:prstGeom prst="rect">
                  <a:avLst/>
                </a:prstGeom>
              </p:spPr>
            </p:pic>
            <p:pic>
              <p:nvPicPr>
                <p:cNvPr id="23" name="Picture 22">
                  <a:extLst>
                    <a:ext uri="{FF2B5EF4-FFF2-40B4-BE49-F238E27FC236}">
                      <a16:creationId xmlns="" xmlns:a16="http://schemas.microsoft.com/office/drawing/2014/main" id="{FF5779EF-FDFE-4A6A-9C4B-CEF2D21455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05081" y="4108616"/>
                  <a:ext cx="368853" cy="36461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7A9CFB2C-68A9-491F-9BA7-F40C810A3CC5}"/>
                </a:ext>
              </a:extLst>
            </p:cNvPr>
            <p:cNvGrpSpPr/>
            <p:nvPr/>
          </p:nvGrpSpPr>
          <p:grpSpPr>
            <a:xfrm>
              <a:off x="2445229" y="3581400"/>
              <a:ext cx="8298971" cy="886027"/>
              <a:chOff x="2046508" y="3826271"/>
              <a:chExt cx="8298971" cy="886027"/>
            </a:xfrm>
          </p:grpSpPr>
          <p:sp>
            <p:nvSpPr>
              <p:cNvPr id="27" name="Flowchart: Alternate Process 26">
                <a:extLst>
                  <a:ext uri="{FF2B5EF4-FFF2-40B4-BE49-F238E27FC236}">
                    <a16:creationId xmlns="" xmlns:a16="http://schemas.microsoft.com/office/drawing/2014/main" id="{7572221C-BE66-4B53-871C-B25F5F81835D}"/>
                  </a:ext>
                </a:extLst>
              </p:cNvPr>
              <p:cNvSpPr/>
              <p:nvPr/>
            </p:nvSpPr>
            <p:spPr>
              <a:xfrm>
                <a:off x="2046508" y="3826271"/>
                <a:ext cx="8298971" cy="886027"/>
              </a:xfrm>
              <a:prstGeom prst="flowChartAlternateProcess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="" xmlns:a16="http://schemas.microsoft.com/office/drawing/2014/main" id="{EB3BF01E-0832-4DF0-87E9-C063C5F8EDF0}"/>
                  </a:ext>
                </a:extLst>
              </p:cNvPr>
              <p:cNvGrpSpPr/>
              <p:nvPr/>
            </p:nvGrpSpPr>
            <p:grpSpPr>
              <a:xfrm>
                <a:off x="2322654" y="3946247"/>
                <a:ext cx="6669507" cy="702719"/>
                <a:chOff x="2322654" y="3946247"/>
                <a:chExt cx="6669507" cy="702719"/>
              </a:xfrm>
            </p:grpSpPr>
            <p:pic>
              <p:nvPicPr>
                <p:cNvPr id="29" name="Picture 28">
                  <a:extLst>
                    <a:ext uri="{FF2B5EF4-FFF2-40B4-BE49-F238E27FC236}">
                      <a16:creationId xmlns="" xmlns:a16="http://schemas.microsoft.com/office/drawing/2014/main" id="{11BE08A0-9B01-4C14-BF93-50C5E04B4A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84850" y="4067602"/>
                  <a:ext cx="757057" cy="411537"/>
                </a:xfrm>
                <a:prstGeom prst="rect">
                  <a:avLst/>
                </a:prstGeom>
              </p:spPr>
            </p:pic>
            <p:grpSp>
              <p:nvGrpSpPr>
                <p:cNvPr id="30" name="Group 29">
                  <a:extLst>
                    <a:ext uri="{FF2B5EF4-FFF2-40B4-BE49-F238E27FC236}">
                      <a16:creationId xmlns="" xmlns:a16="http://schemas.microsoft.com/office/drawing/2014/main" id="{4A2ED415-C616-450E-BDD1-F8B642A658E6}"/>
                    </a:ext>
                  </a:extLst>
                </p:cNvPr>
                <p:cNvGrpSpPr/>
                <p:nvPr/>
              </p:nvGrpSpPr>
              <p:grpSpPr>
                <a:xfrm>
                  <a:off x="5870400" y="3946247"/>
                  <a:ext cx="759146" cy="699180"/>
                  <a:chOff x="5902299" y="3946247"/>
                  <a:chExt cx="759146" cy="699180"/>
                </a:xfrm>
              </p:grpSpPr>
              <p:pic>
                <p:nvPicPr>
                  <p:cNvPr id="38" name="Picture 37">
                    <a:extLst>
                      <a:ext uri="{FF2B5EF4-FFF2-40B4-BE49-F238E27FC236}">
                        <a16:creationId xmlns="" xmlns:a16="http://schemas.microsoft.com/office/drawing/2014/main" id="{5B01DE54-8C70-4A18-999C-F4AAD74D11CF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5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92586" y="3946247"/>
                    <a:ext cx="368859" cy="690850"/>
                  </a:xfrm>
                  <a:prstGeom prst="rect">
                    <a:avLst/>
                  </a:prstGeom>
                </p:spPr>
              </p:pic>
              <p:pic>
                <p:nvPicPr>
                  <p:cNvPr id="39" name="Picture 38">
                    <a:extLst>
                      <a:ext uri="{FF2B5EF4-FFF2-40B4-BE49-F238E27FC236}">
                        <a16:creationId xmlns="" xmlns:a16="http://schemas.microsoft.com/office/drawing/2014/main" id="{1EBCCB69-B210-46DB-BC26-6820A3660C57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5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5902299" y="3954577"/>
                    <a:ext cx="368859" cy="69085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1" name="Picture 30">
                  <a:extLst>
                    <a:ext uri="{FF2B5EF4-FFF2-40B4-BE49-F238E27FC236}">
                      <a16:creationId xmlns="" xmlns:a16="http://schemas.microsoft.com/office/drawing/2014/main" id="{C3A6489D-74A0-42CC-AD75-495BCAD3A0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35104" y="4049876"/>
                  <a:ext cx="757057" cy="411537"/>
                </a:xfrm>
                <a:prstGeom prst="rect">
                  <a:avLst/>
                </a:prstGeom>
              </p:spPr>
            </p:pic>
            <p:grpSp>
              <p:nvGrpSpPr>
                <p:cNvPr id="32" name="Group 31">
                  <a:extLst>
                    <a:ext uri="{FF2B5EF4-FFF2-40B4-BE49-F238E27FC236}">
                      <a16:creationId xmlns="" xmlns:a16="http://schemas.microsoft.com/office/drawing/2014/main" id="{4D9F8B39-F77C-40B2-A338-A018D30CA104}"/>
                    </a:ext>
                  </a:extLst>
                </p:cNvPr>
                <p:cNvGrpSpPr/>
                <p:nvPr/>
              </p:nvGrpSpPr>
              <p:grpSpPr>
                <a:xfrm>
                  <a:off x="7043530" y="3949785"/>
                  <a:ext cx="759146" cy="699180"/>
                  <a:chOff x="5902299" y="3946247"/>
                  <a:chExt cx="759146" cy="699180"/>
                </a:xfrm>
              </p:grpSpPr>
              <p:pic>
                <p:nvPicPr>
                  <p:cNvPr id="36" name="Picture 35">
                    <a:extLst>
                      <a:ext uri="{FF2B5EF4-FFF2-40B4-BE49-F238E27FC236}">
                        <a16:creationId xmlns="" xmlns:a16="http://schemas.microsoft.com/office/drawing/2014/main" id="{9965E154-AF9A-47BC-B846-D8DA020F1E80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5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92586" y="3946247"/>
                    <a:ext cx="368859" cy="690850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>
                    <a:extLst>
                      <a:ext uri="{FF2B5EF4-FFF2-40B4-BE49-F238E27FC236}">
                        <a16:creationId xmlns="" xmlns:a16="http://schemas.microsoft.com/office/drawing/2014/main" id="{E486E74C-B019-4881-ABB9-1A9CB4CD5C3B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5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5902299" y="3954577"/>
                    <a:ext cx="368859" cy="69085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3" name="Group 32">
                  <a:extLst>
                    <a:ext uri="{FF2B5EF4-FFF2-40B4-BE49-F238E27FC236}">
                      <a16:creationId xmlns="" xmlns:a16="http://schemas.microsoft.com/office/drawing/2014/main" id="{611746A6-BE5B-40A7-9914-B152BACB3E1D}"/>
                    </a:ext>
                  </a:extLst>
                </p:cNvPr>
                <p:cNvGrpSpPr/>
                <p:nvPr/>
              </p:nvGrpSpPr>
              <p:grpSpPr>
                <a:xfrm>
                  <a:off x="2322654" y="3949786"/>
                  <a:ext cx="759146" cy="699180"/>
                  <a:chOff x="5902299" y="3946247"/>
                  <a:chExt cx="759146" cy="699180"/>
                </a:xfrm>
              </p:grpSpPr>
              <p:pic>
                <p:nvPicPr>
                  <p:cNvPr id="34" name="Picture 33">
                    <a:extLst>
                      <a:ext uri="{FF2B5EF4-FFF2-40B4-BE49-F238E27FC236}">
                        <a16:creationId xmlns="" xmlns:a16="http://schemas.microsoft.com/office/drawing/2014/main" id="{F83EBBC7-84D5-42AF-8791-17CCC7319C05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5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92586" y="3946247"/>
                    <a:ext cx="368859" cy="690850"/>
                  </a:xfrm>
                  <a:prstGeom prst="rect">
                    <a:avLst/>
                  </a:prstGeom>
                </p:spPr>
              </p:pic>
              <p:pic>
                <p:nvPicPr>
                  <p:cNvPr id="35" name="Picture 34">
                    <a:extLst>
                      <a:ext uri="{FF2B5EF4-FFF2-40B4-BE49-F238E27FC236}">
                        <a16:creationId xmlns="" xmlns:a16="http://schemas.microsoft.com/office/drawing/2014/main" id="{44D93753-4DB7-42EC-8CF8-0BDC77282B51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5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5902299" y="3954577"/>
                    <a:ext cx="368859" cy="690850"/>
                  </a:xfrm>
                  <a:prstGeom prst="rect">
                    <a:avLst/>
                  </a:prstGeom>
                </p:spPr>
              </p:pic>
            </p:grpSp>
          </p:grpSp>
        </p:grpSp>
        <p:sp>
          <p:nvSpPr>
            <p:cNvPr id="44" name="Arrow: Right 43">
              <a:extLst>
                <a:ext uri="{FF2B5EF4-FFF2-40B4-BE49-F238E27FC236}">
                  <a16:creationId xmlns="" xmlns:a16="http://schemas.microsoft.com/office/drawing/2014/main" id="{0B38C61B-5257-4F35-A8FF-B817E25A0F8F}"/>
                </a:ext>
              </a:extLst>
            </p:cNvPr>
            <p:cNvSpPr/>
            <p:nvPr/>
          </p:nvSpPr>
          <p:spPr bwMode="auto">
            <a:xfrm>
              <a:off x="960230" y="2527002"/>
              <a:ext cx="1210588" cy="762000"/>
            </a:xfrm>
            <a:prstGeom prst="rightArrow">
              <a:avLst/>
            </a:prstGeom>
            <a:solidFill>
              <a:srgbClr val="E1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>
                  <a:ln>
                    <a:noFill/>
                  </a:ln>
                  <a:solidFill>
                    <a:srgbClr val="C00000"/>
                  </a:solidFill>
                  <a:effectLst/>
                  <a:latin typeface="Arial" charset="0"/>
                </a:rPr>
                <a:t>KIểu 1</a:t>
              </a:r>
            </a:p>
          </p:txBody>
        </p:sp>
        <p:sp>
          <p:nvSpPr>
            <p:cNvPr id="45" name="Arrow: Right 44">
              <a:extLst>
                <a:ext uri="{FF2B5EF4-FFF2-40B4-BE49-F238E27FC236}">
                  <a16:creationId xmlns="" xmlns:a16="http://schemas.microsoft.com/office/drawing/2014/main" id="{58C22E76-B5EE-48F8-B445-1909756E5AB6}"/>
                </a:ext>
              </a:extLst>
            </p:cNvPr>
            <p:cNvSpPr/>
            <p:nvPr/>
          </p:nvSpPr>
          <p:spPr bwMode="auto">
            <a:xfrm>
              <a:off x="932121" y="3657600"/>
              <a:ext cx="1210588" cy="762000"/>
            </a:xfrm>
            <a:prstGeom prst="rightArrow">
              <a:avLst/>
            </a:prstGeom>
            <a:solidFill>
              <a:srgbClr val="E1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>
                  <a:ln>
                    <a:noFill/>
                  </a:ln>
                  <a:solidFill>
                    <a:srgbClr val="C00000"/>
                  </a:solidFill>
                  <a:effectLst/>
                  <a:latin typeface="Arial" charset="0"/>
                </a:rPr>
                <a:t>KIểu 2</a:t>
              </a:r>
            </a:p>
          </p:txBody>
        </p:sp>
        <p:sp>
          <p:nvSpPr>
            <p:cNvPr id="46" name="Arrow: Right 45">
              <a:extLst>
                <a:ext uri="{FF2B5EF4-FFF2-40B4-BE49-F238E27FC236}">
                  <a16:creationId xmlns="" xmlns:a16="http://schemas.microsoft.com/office/drawing/2014/main" id="{A41180A5-ED43-409B-8F27-BAB1FE47281A}"/>
                </a:ext>
              </a:extLst>
            </p:cNvPr>
            <p:cNvSpPr/>
            <p:nvPr/>
          </p:nvSpPr>
          <p:spPr bwMode="auto">
            <a:xfrm>
              <a:off x="932121" y="4811233"/>
              <a:ext cx="1210588" cy="762000"/>
            </a:xfrm>
            <a:prstGeom prst="rightArrow">
              <a:avLst/>
            </a:prstGeom>
            <a:solidFill>
              <a:srgbClr val="E1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>
                  <a:ln>
                    <a:noFill/>
                  </a:ln>
                  <a:solidFill>
                    <a:srgbClr val="C00000"/>
                  </a:solidFill>
                  <a:effectLst/>
                  <a:latin typeface="Arial" charset="0"/>
                </a:rPr>
                <a:t>KIểu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4656505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D5 GoVo MatBan BQ2">
            <a:hlinkClick r:id="" action="ppaction://media"/>
            <a:extLst>
              <a:ext uri="{FF2B5EF4-FFF2-40B4-BE49-F238E27FC236}">
                <a16:creationId xmlns="" xmlns:a16="http://schemas.microsoft.com/office/drawing/2014/main" id="{47D23F30-7DDD-4EA0-9A03-81FA7EB90E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7556" t="9770" r="6913" b="10920"/>
          <a:stretch/>
        </p:blipFill>
        <p:spPr>
          <a:xfrm>
            <a:off x="-152400" y="152400"/>
            <a:ext cx="12337774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3261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5 Minh hoa go ban">
            <a:hlinkClick r:id="" action="ppaction://media"/>
            <a:extLst>
              <a:ext uri="{FF2B5EF4-FFF2-40B4-BE49-F238E27FC236}">
                <a16:creationId xmlns="" xmlns:a16="http://schemas.microsoft.com/office/drawing/2014/main" id="{7676B121-5EDF-470C-A40E-6C758CE727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944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77174"/>
            <a:chOff x="0" y="0"/>
            <a:chExt cx="12192000" cy="68771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" t="32903" r="2321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68" y="3181228"/>
              <a:ext cx="3200400" cy="369594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1143000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</a:rPr>
              <a:t>DẶN DÒ VỀ NHÀ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0" y="1828801"/>
            <a:ext cx="7086600" cy="1219199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Đọc thành thạo hai bè </a:t>
            </a:r>
            <a:r>
              <a:rPr lang="en-US" sz="2800" i="1">
                <a:solidFill>
                  <a:srgbClr val="0000FF"/>
                </a:solidFill>
              </a:rPr>
              <a:t>Bài đọc nhạc số 5</a:t>
            </a:r>
            <a:endParaRPr lang="en-US" sz="280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Tập chơi các bè của bài hoà tấu.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724836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6"/>
          <p:cNvSpPr txBox="1">
            <a:spLocks/>
          </p:cNvSpPr>
          <p:nvPr/>
        </p:nvSpPr>
        <p:spPr bwMode="auto">
          <a:xfrm>
            <a:off x="0" y="152400"/>
            <a:ext cx="1219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b="1" kern="0">
                <a:solidFill>
                  <a:srgbClr val="0000FF"/>
                </a:solidFill>
                <a:cs typeface="Times New Roman" panose="02020603050405020304" pitchFamily="18" charset="0"/>
              </a:rPr>
              <a:t>I. Đọc nhạc</a:t>
            </a:r>
            <a:endParaRPr lang="en-US" sz="2800" ker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6A64092D-7DFE-45DC-8B9A-4C29EB5EDEEE}"/>
              </a:ext>
            </a:extLst>
          </p:cNvPr>
          <p:cNvGrpSpPr/>
          <p:nvPr/>
        </p:nvGrpSpPr>
        <p:grpSpPr>
          <a:xfrm>
            <a:off x="2057400" y="533400"/>
            <a:ext cx="7924800" cy="6241862"/>
            <a:chOff x="2057400" y="533400"/>
            <a:chExt cx="7924800" cy="6241862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0138083C-F714-4756-A562-C134108A1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09800" y="762000"/>
              <a:ext cx="7772400" cy="6013262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C4CD3085-57BC-42E0-9619-6EE3CB3AE2FB}"/>
                </a:ext>
              </a:extLst>
            </p:cNvPr>
            <p:cNvSpPr/>
            <p:nvPr/>
          </p:nvSpPr>
          <p:spPr bwMode="auto">
            <a:xfrm>
              <a:off x="2057400" y="533400"/>
              <a:ext cx="1219200" cy="914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9422899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 Truc C =Bb BQ 2">
            <a:hlinkClick r:id="" action="ppaction://media"/>
            <a:extLst>
              <a:ext uri="{FF2B5EF4-FFF2-40B4-BE49-F238E27FC236}">
                <a16:creationId xmlns="" xmlns:a16="http://schemas.microsoft.com/office/drawing/2014/main" id="{2A55775C-EFDE-4247-84BC-EFF39A297D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390" r="3390"/>
          <a:stretch/>
        </p:blipFill>
        <p:spPr>
          <a:xfrm>
            <a:off x="1104900" y="762000"/>
            <a:ext cx="9982200" cy="562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584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5 Doc HopAm C Tone -2 BQ2">
            <a:hlinkClick r:id="" action="ppaction://media"/>
            <a:extLst>
              <a:ext uri="{FF2B5EF4-FFF2-40B4-BE49-F238E27FC236}">
                <a16:creationId xmlns="" xmlns:a16="http://schemas.microsoft.com/office/drawing/2014/main" id="{CEB0AA2E-F078-4B4C-A27F-F0BCFDF86A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8842" t="15517" r="8842" b="15517"/>
          <a:stretch/>
        </p:blipFill>
        <p:spPr>
          <a:xfrm>
            <a:off x="0" y="531019"/>
            <a:ext cx="12197080" cy="57173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5C38003-E0B4-47A9-816E-6DCD34EF72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439" t="-308" r="75895" b="92321"/>
          <a:stretch/>
        </p:blipFill>
        <p:spPr>
          <a:xfrm>
            <a:off x="3276600" y="1295400"/>
            <a:ext cx="762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044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5FEE9D4C-63C4-4064-9ED9-AF12E38C66B0}"/>
              </a:ext>
            </a:extLst>
          </p:cNvPr>
          <p:cNvGrpSpPr/>
          <p:nvPr/>
        </p:nvGrpSpPr>
        <p:grpSpPr>
          <a:xfrm>
            <a:off x="1251725" y="4474987"/>
            <a:ext cx="3441867" cy="1604645"/>
            <a:chOff x="1451529" y="4384318"/>
            <a:chExt cx="3441867" cy="1604645"/>
          </a:xfrm>
        </p:grpSpPr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6F96180A-5509-415C-8201-DED74C1935EA}"/>
                </a:ext>
              </a:extLst>
            </p:cNvPr>
            <p:cNvSpPr txBox="1"/>
            <p:nvPr/>
          </p:nvSpPr>
          <p:spPr>
            <a:xfrm>
              <a:off x="2747809" y="4435909"/>
              <a:ext cx="2145587" cy="1553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US" sz="2200" b="1">
                  <a:solidFill>
                    <a:srgbClr val="0000FF"/>
                  </a:solidFill>
                </a:rPr>
                <a:t>Nhịp:</a:t>
              </a:r>
            </a:p>
            <a:p>
              <a:pPr marL="342900" indent="-342900">
                <a:lnSpc>
                  <a:spcPct val="150000"/>
                </a:lnSpc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US" sz="2200" b="1">
                  <a:solidFill>
                    <a:srgbClr val="0000FF"/>
                  </a:solidFill>
                </a:rPr>
                <a:t>Cao độ:</a:t>
              </a:r>
            </a:p>
            <a:p>
              <a:pPr marL="342900" indent="-342900">
                <a:lnSpc>
                  <a:spcPct val="150000"/>
                </a:lnSpc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US" sz="2200" b="1">
                  <a:solidFill>
                    <a:srgbClr val="0000FF"/>
                  </a:solidFill>
                </a:rPr>
                <a:t>Trường độ: </a:t>
              </a:r>
              <a:endParaRPr lang="vi-VN" sz="2200" b="1">
                <a:solidFill>
                  <a:srgbClr val="0000FF"/>
                </a:solidFill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FAE03374-4044-4A30-94A8-82F8FFBF85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4660"/>
            <a:stretch/>
          </p:blipFill>
          <p:spPr>
            <a:xfrm>
              <a:off x="1451529" y="4384318"/>
              <a:ext cx="1230713" cy="821966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F5D0C30-4FD1-4049-B87F-56AF605168E2}"/>
              </a:ext>
            </a:extLst>
          </p:cNvPr>
          <p:cNvGrpSpPr/>
          <p:nvPr/>
        </p:nvGrpSpPr>
        <p:grpSpPr>
          <a:xfrm>
            <a:off x="3735306" y="4434069"/>
            <a:ext cx="3728024" cy="1594595"/>
            <a:chOff x="3935110" y="4343400"/>
            <a:chExt cx="3728024" cy="1594595"/>
          </a:xfrm>
        </p:grpSpPr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1BDEEE63-3F37-414C-B3A6-C9D92ED1FFD0}"/>
                </a:ext>
              </a:extLst>
            </p:cNvPr>
            <p:cNvGrpSpPr/>
            <p:nvPr/>
          </p:nvGrpSpPr>
          <p:grpSpPr>
            <a:xfrm>
              <a:off x="3935110" y="4343400"/>
              <a:ext cx="356188" cy="730470"/>
              <a:chOff x="2286000" y="4419600"/>
              <a:chExt cx="356188" cy="730470"/>
            </a:xfrm>
          </p:grpSpPr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2F3C4B6A-6A1D-4B1B-86B5-3BC8F49AF0CE}"/>
                  </a:ext>
                </a:extLst>
              </p:cNvPr>
              <p:cNvSpPr txBox="1"/>
              <p:nvPr/>
            </p:nvSpPr>
            <p:spPr>
              <a:xfrm>
                <a:off x="2286000" y="4419600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C00000"/>
                    </a:solidFill>
                  </a:rPr>
                  <a:t>4</a:t>
                </a:r>
                <a:endParaRPr lang="vi-VN" sz="24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id="{B28805B1-8CBD-4E1B-87E7-7898930B257A}"/>
                  </a:ext>
                </a:extLst>
              </p:cNvPr>
              <p:cNvSpPr txBox="1"/>
              <p:nvPr/>
            </p:nvSpPr>
            <p:spPr>
              <a:xfrm>
                <a:off x="2286000" y="4688405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C00000"/>
                    </a:solidFill>
                  </a:rPr>
                  <a:t>4</a:t>
                </a:r>
                <a:endParaRPr lang="vi-VN" sz="2400" b="1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3FB501EE-E2FA-41FC-A196-FEB7480398B8}"/>
                </a:ext>
              </a:extLst>
            </p:cNvPr>
            <p:cNvSpPr txBox="1"/>
            <p:nvPr/>
          </p:nvSpPr>
          <p:spPr>
            <a:xfrm>
              <a:off x="4259638" y="5022474"/>
              <a:ext cx="340349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>
                  <a:solidFill>
                    <a:srgbClr val="C00000"/>
                  </a:solidFill>
                </a:rPr>
                <a:t>Đô, Rê, Mi, Pha, Son, La</a:t>
              </a:r>
              <a:endParaRPr lang="vi-VN" sz="2200" b="1">
                <a:solidFill>
                  <a:srgbClr val="C00000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0BF7F62C-111B-4242-ACC8-4A41D8DE6E29}"/>
                </a:ext>
              </a:extLst>
            </p:cNvPr>
            <p:cNvSpPr txBox="1"/>
            <p:nvPr/>
          </p:nvSpPr>
          <p:spPr>
            <a:xfrm>
              <a:off x="4720145" y="5507108"/>
              <a:ext cx="231871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>
                  <a:solidFill>
                    <a:srgbClr val="C00000"/>
                  </a:solidFill>
                </a:rPr>
                <a:t>Trắng, đen, đơn</a:t>
              </a:r>
              <a:endParaRPr lang="vi-VN" sz="2200" b="1">
                <a:solidFill>
                  <a:srgbClr val="C00000"/>
                </a:solidFill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53515EF-AF15-4E66-90C0-1E1E60CEA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562" y="130908"/>
            <a:ext cx="7864875" cy="421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9067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BCDC3FE-2851-440F-BF30-82B9BE773138}"/>
              </a:ext>
            </a:extLst>
          </p:cNvPr>
          <p:cNvSpPr txBox="1"/>
          <p:nvPr/>
        </p:nvSpPr>
        <p:spPr>
          <a:xfrm>
            <a:off x="4183700" y="4800600"/>
            <a:ext cx="35125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>
                <a:solidFill>
                  <a:srgbClr val="C00000"/>
                </a:solidFill>
              </a:rPr>
              <a:t>Bài đọc nhạc số 5 </a:t>
            </a:r>
            <a:r>
              <a:rPr lang="en-US" sz="2200">
                <a:solidFill>
                  <a:srgbClr val="0000FF"/>
                </a:solidFill>
              </a:rPr>
              <a:t>có 2 bè: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53515EF-AF15-4E66-90C0-1E1E60CEA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562" y="130908"/>
            <a:ext cx="7864875" cy="421249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A2BF06E-D97F-48D9-9FB3-41E5F5CB5BA2}"/>
              </a:ext>
            </a:extLst>
          </p:cNvPr>
          <p:cNvSpPr txBox="1"/>
          <p:nvPr/>
        </p:nvSpPr>
        <p:spPr>
          <a:xfrm>
            <a:off x="609600" y="5326559"/>
            <a:ext cx="114778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b="1">
                <a:solidFill>
                  <a:srgbClr val="0000FF"/>
                </a:solidFill>
              </a:rPr>
              <a:t>Bè 1:</a:t>
            </a:r>
            <a:r>
              <a:rPr lang="en-US" sz="2200">
                <a:solidFill>
                  <a:srgbClr val="0000FF"/>
                </a:solidFill>
              </a:rPr>
              <a:t> có 4 nét nhạc, mỗi nét nhạc gồm 2 ô nhịp (ô nhịp thứ hai nhắc lại ô nhịp thứ nhất).</a:t>
            </a:r>
            <a:endParaRPr lang="vi-VN" sz="2200">
              <a:solidFill>
                <a:srgbClr val="0000FF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B1CA79F1-9047-453C-98CC-6524CB2C3341}"/>
              </a:ext>
            </a:extLst>
          </p:cNvPr>
          <p:cNvSpPr txBox="1"/>
          <p:nvPr/>
        </p:nvSpPr>
        <p:spPr>
          <a:xfrm>
            <a:off x="6434137" y="914400"/>
            <a:ext cx="709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sym typeface="Maestro Wide" panose="02000506050000020004" pitchFamily="2" charset="2"/>
              </a:rPr>
              <a:t>                 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73BDD544-5099-4A22-A9AC-C4D76152C7A9}"/>
              </a:ext>
            </a:extLst>
          </p:cNvPr>
          <p:cNvSpPr txBox="1"/>
          <p:nvPr/>
        </p:nvSpPr>
        <p:spPr>
          <a:xfrm>
            <a:off x="9853612" y="914400"/>
            <a:ext cx="709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sym typeface="Maestro Wide" panose="02000506050000020004" pitchFamily="2" charset="2"/>
              </a:rPr>
              <a:t>                  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8F61B9C8-1DDC-4E81-BE12-FC680AE7E304}"/>
              </a:ext>
            </a:extLst>
          </p:cNvPr>
          <p:cNvSpPr txBox="1"/>
          <p:nvPr/>
        </p:nvSpPr>
        <p:spPr>
          <a:xfrm>
            <a:off x="9853612" y="2558475"/>
            <a:ext cx="709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sym typeface="Maestro Wide" panose="02000506050000020004" pitchFamily="2" charset="2"/>
              </a:rPr>
              <a:t>                 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C8E26AC8-296C-4A93-B7C8-0633D76D05D8}"/>
              </a:ext>
            </a:extLst>
          </p:cNvPr>
          <p:cNvSpPr txBox="1"/>
          <p:nvPr/>
        </p:nvSpPr>
        <p:spPr>
          <a:xfrm>
            <a:off x="6524625" y="2558475"/>
            <a:ext cx="709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sym typeface="Maestro Wide" panose="02000506050000020004" pitchFamily="2" charset="2"/>
              </a:rPr>
              <a:t>                   </a:t>
            </a:r>
          </a:p>
        </p:txBody>
      </p:sp>
      <p:sp>
        <p:nvSpPr>
          <p:cNvPr id="2" name="Left Bracket 1">
            <a:extLst>
              <a:ext uri="{FF2B5EF4-FFF2-40B4-BE49-F238E27FC236}">
                <a16:creationId xmlns="" xmlns:a16="http://schemas.microsoft.com/office/drawing/2014/main" id="{0C9D1AC4-9046-4020-8199-3230F2E161A1}"/>
              </a:ext>
            </a:extLst>
          </p:cNvPr>
          <p:cNvSpPr/>
          <p:nvPr/>
        </p:nvSpPr>
        <p:spPr bwMode="auto">
          <a:xfrm rot="16200000">
            <a:off x="3543302" y="952500"/>
            <a:ext cx="152399" cy="1600201"/>
          </a:xfrm>
          <a:prstGeom prst="leftBracket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Left Bracket 9">
            <a:extLst>
              <a:ext uri="{FF2B5EF4-FFF2-40B4-BE49-F238E27FC236}">
                <a16:creationId xmlns="" xmlns:a16="http://schemas.microsoft.com/office/drawing/2014/main" id="{7BEEBE16-92A8-49AE-861D-B910F9DE73DA}"/>
              </a:ext>
            </a:extLst>
          </p:cNvPr>
          <p:cNvSpPr/>
          <p:nvPr/>
        </p:nvSpPr>
        <p:spPr bwMode="auto">
          <a:xfrm rot="16200000">
            <a:off x="5437668" y="952500"/>
            <a:ext cx="152399" cy="1600201"/>
          </a:xfrm>
          <a:prstGeom prst="leftBracket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Left Bracket 10">
            <a:extLst>
              <a:ext uri="{FF2B5EF4-FFF2-40B4-BE49-F238E27FC236}">
                <a16:creationId xmlns="" xmlns:a16="http://schemas.microsoft.com/office/drawing/2014/main" id="{65929E09-D6E1-4627-AC98-180C125B96F2}"/>
              </a:ext>
            </a:extLst>
          </p:cNvPr>
          <p:cNvSpPr/>
          <p:nvPr/>
        </p:nvSpPr>
        <p:spPr bwMode="auto">
          <a:xfrm rot="16200000">
            <a:off x="7114067" y="1170466"/>
            <a:ext cx="152398" cy="1164268"/>
          </a:xfrm>
          <a:prstGeom prst="leftBracket">
            <a:avLst/>
          </a:prstGeom>
          <a:noFill/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Left Bracket 11">
            <a:extLst>
              <a:ext uri="{FF2B5EF4-FFF2-40B4-BE49-F238E27FC236}">
                <a16:creationId xmlns="" xmlns:a16="http://schemas.microsoft.com/office/drawing/2014/main" id="{78074875-EA29-45A6-8887-41A4D8618944}"/>
              </a:ext>
            </a:extLst>
          </p:cNvPr>
          <p:cNvSpPr/>
          <p:nvPr/>
        </p:nvSpPr>
        <p:spPr bwMode="auto">
          <a:xfrm rot="16200000">
            <a:off x="8811735" y="1170465"/>
            <a:ext cx="152398" cy="1164268"/>
          </a:xfrm>
          <a:prstGeom prst="leftBracket">
            <a:avLst/>
          </a:prstGeom>
          <a:noFill/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Left Bracket 12">
            <a:extLst>
              <a:ext uri="{FF2B5EF4-FFF2-40B4-BE49-F238E27FC236}">
                <a16:creationId xmlns="" xmlns:a16="http://schemas.microsoft.com/office/drawing/2014/main" id="{19E7C1E3-9609-4F3F-B5CA-47219224791A}"/>
              </a:ext>
            </a:extLst>
          </p:cNvPr>
          <p:cNvSpPr/>
          <p:nvPr/>
        </p:nvSpPr>
        <p:spPr bwMode="auto">
          <a:xfrm rot="16200000">
            <a:off x="3390901" y="2552700"/>
            <a:ext cx="152400" cy="1752602"/>
          </a:xfrm>
          <a:prstGeom prst="leftBracket">
            <a:avLst/>
          </a:prstGeom>
          <a:noFill/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Left Bracket 13">
            <a:extLst>
              <a:ext uri="{FF2B5EF4-FFF2-40B4-BE49-F238E27FC236}">
                <a16:creationId xmlns="" xmlns:a16="http://schemas.microsoft.com/office/drawing/2014/main" id="{BCFC01CC-13C8-4E5C-AD15-8480AFC79C75}"/>
              </a:ext>
            </a:extLst>
          </p:cNvPr>
          <p:cNvSpPr/>
          <p:nvPr/>
        </p:nvSpPr>
        <p:spPr bwMode="auto">
          <a:xfrm rot="16200000">
            <a:off x="5448301" y="2552700"/>
            <a:ext cx="152400" cy="1752602"/>
          </a:xfrm>
          <a:prstGeom prst="leftBracket">
            <a:avLst/>
          </a:prstGeom>
          <a:noFill/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Left Bracket 14">
            <a:extLst>
              <a:ext uri="{FF2B5EF4-FFF2-40B4-BE49-F238E27FC236}">
                <a16:creationId xmlns="" xmlns:a16="http://schemas.microsoft.com/office/drawing/2014/main" id="{55B07268-3FAC-4333-ABD7-6E3C87DE6E6B}"/>
              </a:ext>
            </a:extLst>
          </p:cNvPr>
          <p:cNvSpPr/>
          <p:nvPr/>
        </p:nvSpPr>
        <p:spPr bwMode="auto">
          <a:xfrm rot="16200000">
            <a:off x="7211533" y="2791932"/>
            <a:ext cx="152398" cy="1274136"/>
          </a:xfrm>
          <a:prstGeom prst="leftBracke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Left Bracket 15">
            <a:extLst>
              <a:ext uri="{FF2B5EF4-FFF2-40B4-BE49-F238E27FC236}">
                <a16:creationId xmlns="" xmlns:a16="http://schemas.microsoft.com/office/drawing/2014/main" id="{82B68871-BFC5-4281-A839-494E7EA6B76A}"/>
              </a:ext>
            </a:extLst>
          </p:cNvPr>
          <p:cNvSpPr/>
          <p:nvPr/>
        </p:nvSpPr>
        <p:spPr bwMode="auto">
          <a:xfrm rot="16200000">
            <a:off x="8887933" y="2791932"/>
            <a:ext cx="152398" cy="1274136"/>
          </a:xfrm>
          <a:prstGeom prst="leftBracke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0C9C25DD-B694-4F42-84C1-A7B37404E2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80498" y="1345905"/>
            <a:ext cx="219075" cy="4667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41CC5F8-DF7C-4615-BDB0-FEA04758CC0E}"/>
              </a:ext>
            </a:extLst>
          </p:cNvPr>
          <p:cNvSpPr txBox="1"/>
          <p:nvPr/>
        </p:nvSpPr>
        <p:spPr>
          <a:xfrm>
            <a:off x="609600" y="5817513"/>
            <a:ext cx="60420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b="1">
                <a:solidFill>
                  <a:srgbClr val="0000FF"/>
                </a:solidFill>
              </a:rPr>
              <a:t>Bè 2:</a:t>
            </a:r>
            <a:r>
              <a:rPr lang="en-US" sz="2200">
                <a:solidFill>
                  <a:srgbClr val="0000FF"/>
                </a:solidFill>
              </a:rPr>
              <a:t> là một âm hình giai điệu lặp đi lặp lại.</a:t>
            </a:r>
            <a:endParaRPr lang="vi-VN" sz="2200">
              <a:solidFill>
                <a:srgbClr val="0000FF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E617EBF-3D80-4146-BB23-D9F2E7B3A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49594" y="2085975"/>
            <a:ext cx="219075" cy="466725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="" xmlns:a16="http://schemas.microsoft.com/office/drawing/2014/main" id="{34809025-A377-4952-BAEC-67386CFDB3BF}"/>
              </a:ext>
            </a:extLst>
          </p:cNvPr>
          <p:cNvSpPr/>
          <p:nvPr/>
        </p:nvSpPr>
        <p:spPr bwMode="auto">
          <a:xfrm>
            <a:off x="2787501" y="2023732"/>
            <a:ext cx="1295400" cy="735687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635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9" grpId="0"/>
      <p:bldP spid="26" grpId="0" animBg="1"/>
      <p:bldP spid="2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1341438"/>
            <a:ext cx="7620000" cy="944562"/>
          </a:xfrm>
        </p:spPr>
        <p:txBody>
          <a:bodyPr/>
          <a:lstStyle/>
          <a:p>
            <a:r>
              <a:rPr lang="en-US" sz="2800" b="1" dirty="0" err="1">
                <a:solidFill>
                  <a:srgbClr val="0000FF"/>
                </a:solidFill>
              </a:rPr>
              <a:t>Luyện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tập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tiết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tấu</a:t>
            </a: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6484DE7-F27E-41B2-ACE4-B7C0A84E51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25" t="38889" r="53750" b="53334"/>
          <a:stretch/>
        </p:blipFill>
        <p:spPr>
          <a:xfrm>
            <a:off x="2743200" y="3276600"/>
            <a:ext cx="7151684" cy="944562"/>
          </a:xfrm>
          <a:prstGeom prst="rect">
            <a:avLst/>
          </a:prstGeom>
        </p:spPr>
      </p:pic>
      <p:pic>
        <p:nvPicPr>
          <p:cNvPr id="8" name="CD5 AmHinhTietTau bai doc nhac 5 amThanh">
            <a:hlinkClick r:id="" action="ppaction://media"/>
            <a:extLst>
              <a:ext uri="{FF2B5EF4-FFF2-40B4-BE49-F238E27FC236}">
                <a16:creationId xmlns="" xmlns:a16="http://schemas.microsoft.com/office/drawing/2014/main" id="{78269C26-2CEB-430B-A5A3-CC059DF7EC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2438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587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5 Nghe mau Bai doc nhac 5">
            <a:hlinkClick r:id="" action="ppaction://media"/>
            <a:extLst>
              <a:ext uri="{FF2B5EF4-FFF2-40B4-BE49-F238E27FC236}">
                <a16:creationId xmlns="" xmlns:a16="http://schemas.microsoft.com/office/drawing/2014/main" id="{86851D02-0913-4FA8-8BCE-6EFE073617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8750" y="685800"/>
            <a:ext cx="10074499" cy="56769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09800" y="0"/>
            <a:ext cx="7620000" cy="944562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</a:rPr>
              <a:t>Nghe mẫu </a:t>
            </a:r>
            <a:endParaRPr lang="en-US" sz="28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5622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8088</TotalTime>
  <Words>302</Words>
  <Application>Microsoft Office PowerPoint</Application>
  <PresentationFormat>Custom</PresentationFormat>
  <Paragraphs>70</Paragraphs>
  <Slides>23</Slides>
  <Notes>0</Notes>
  <HiddenSlides>0</HiddenSlides>
  <MMClips>22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Default Design</vt:lpstr>
      <vt:lpstr>Giáo viên: Đỗ Thị Thu Hà Trường: THCS An Viên</vt:lpstr>
      <vt:lpstr>Chủ đề 5 MÙA XUÂN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 tiết tấu</vt:lpstr>
      <vt:lpstr>Nghe mẫu </vt:lpstr>
      <vt:lpstr>Đọc từng nét nhạc (bè 1)</vt:lpstr>
      <vt:lpstr>Đọc nhạc (bè 2)</vt:lpstr>
      <vt:lpstr>Đọc nhạc hoàn chỉnh cả bài kết hợp gõ đệm theo phách</vt:lpstr>
      <vt:lpstr>II. Nhạc cụ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III. Trải nghiệm và khám phá</vt:lpstr>
      <vt:lpstr>Ví dụ:</vt:lpstr>
      <vt:lpstr>PowerPoint Presentation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311</cp:revision>
  <dcterms:created xsi:type="dcterms:W3CDTF">2006-11-06T13:45:38Z</dcterms:created>
  <dcterms:modified xsi:type="dcterms:W3CDTF">2025-02-20T02:15:22Z</dcterms:modified>
</cp:coreProperties>
</file>