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5"/>
  </p:notesMasterIdLst>
  <p:sldIdLst>
    <p:sldId id="358" r:id="rId2"/>
    <p:sldId id="359" r:id="rId3"/>
    <p:sldId id="361" r:id="rId4"/>
    <p:sldId id="362" r:id="rId5"/>
    <p:sldId id="363" r:id="rId6"/>
    <p:sldId id="368" r:id="rId7"/>
    <p:sldId id="364" r:id="rId8"/>
    <p:sldId id="365" r:id="rId9"/>
    <p:sldId id="367" r:id="rId10"/>
    <p:sldId id="369" r:id="rId11"/>
    <p:sldId id="371" r:id="rId12"/>
    <p:sldId id="356" r:id="rId13"/>
    <p:sldId id="372" r:id="rId1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FFE36D"/>
    <a:srgbClr val="FFCC66"/>
    <a:srgbClr val="FFF1B3"/>
    <a:srgbClr val="CC00CC"/>
    <a:srgbClr val="C8FFFF"/>
    <a:srgbClr val="FF9900"/>
    <a:srgbClr val="FF7043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356" autoAdjust="0"/>
  </p:normalViewPr>
  <p:slideViewPr>
    <p:cSldViewPr>
      <p:cViewPr varScale="1">
        <p:scale>
          <a:sx n="92" d="100"/>
          <a:sy n="92" d="100"/>
        </p:scale>
        <p:origin x="-498" y="-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91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image" Target="../media/image9.png"/><Relationship Id="rId3" Type="http://schemas.microsoft.com/office/2007/relationships/media" Target="../media/media3.wav"/><Relationship Id="rId7" Type="http://schemas.microsoft.com/office/2007/relationships/media" Target="../media/media5.wav"/><Relationship Id="rId12" Type="http://schemas.openxmlformats.org/officeDocument/2006/relationships/image" Target="../media/image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image" Target="../media/image7.png"/><Relationship Id="rId5" Type="http://schemas.microsoft.com/office/2007/relationships/media" Target="../media/media4.wav"/><Relationship Id="rId10" Type="http://schemas.openxmlformats.org/officeDocument/2006/relationships/image" Target="../media/image6.png"/><Relationship Id="rId4" Type="http://schemas.openxmlformats.org/officeDocument/2006/relationships/audio" Target="../media/media3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8.wav"/><Relationship Id="rId7" Type="http://schemas.openxmlformats.org/officeDocument/2006/relationships/image" Target="../media/image14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Đỗ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Thu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Hà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An </a:t>
            </a:r>
            <a:r>
              <a:rPr lang="en-US" sz="2800" b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6</a:t>
            </a:r>
          </a:p>
        </p:txBody>
      </p:sp>
    </p:spTree>
    <p:extLst>
      <p:ext uri="{BB962C8B-B14F-4D97-AF65-F5344CB8AC3E}">
        <p14:creationId xmlns:p14="http://schemas.microsoft.com/office/powerpoint/2010/main" val="346492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612"/>
    </mc:Choice>
    <mc:Fallback xmlns="">
      <p:transition advTm="5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ể hiện âm hình tiết tấu băng nhạc cụ gõ và động tác cơ thể (Chủ đề 1 - SGK Âm nhạc 6 - Cánh diều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5850" y="533400"/>
            <a:ext cx="7473950" cy="573693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842656"/>
          </a:xfrm>
        </p:spPr>
        <p:txBody>
          <a:bodyPr/>
          <a:lstStyle/>
          <a:p>
            <a:r>
              <a:rPr lang="en-US" sz="3600" b="1">
                <a:solidFill>
                  <a:srgbClr val="C00000"/>
                </a:solidFill>
                <a:cs typeface="Times New Roman" panose="02020603050405020304" pitchFamily="18" charset="0"/>
              </a:rPr>
              <a:t>2. </a:t>
            </a:r>
            <a:r>
              <a:rPr lang="en-US" sz="3600" b="1">
                <a:solidFill>
                  <a:srgbClr val="C00000"/>
                </a:solidFill>
              </a:rPr>
              <a:t>Ôn tập bài </a:t>
            </a:r>
            <a:r>
              <a:rPr lang="vi-VN" sz="3600" b="1">
                <a:solidFill>
                  <a:srgbClr val="C00000"/>
                </a:solidFill>
              </a:rPr>
              <a:t>tập tiết tấu</a:t>
            </a:r>
            <a:r>
              <a:rPr lang="en-US" sz="3600" b="1">
                <a:solidFill>
                  <a:srgbClr val="C00000"/>
                </a:solidFill>
              </a:rPr>
              <a:t> 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32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5450" y="228600"/>
            <a:ext cx="8801100" cy="586740"/>
          </a:xfrm>
          <a:prstGeom prst="rect">
            <a:avLst/>
          </a:prstGeom>
        </p:spPr>
      </p:pic>
      <p:pic>
        <p:nvPicPr>
          <p:cNvPr id="2" name="Đệm cho bài EM YÊU GIỜ HỌC HÁT bằng nhạc cụ gõ hoặc động tác cơ thể (CĐ1 – SGK ÂM NHẠC 6 Cánh diều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000" y="1212850"/>
            <a:ext cx="8128000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3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842656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  <a:cs typeface="Times New Roman" panose="02020603050405020304" pitchFamily="18" charset="0"/>
              </a:rPr>
              <a:t>III. </a:t>
            </a:r>
            <a:r>
              <a:rPr lang="en-US" sz="3600" b="1">
                <a:solidFill>
                  <a:srgbClr val="0000FF"/>
                </a:solidFill>
              </a:rPr>
              <a:t>Hát: </a:t>
            </a:r>
            <a:br>
              <a:rPr lang="en-US" sz="3600" b="1">
                <a:solidFill>
                  <a:srgbClr val="0000FF"/>
                </a:solidFill>
              </a:rPr>
            </a:br>
            <a:r>
              <a:rPr lang="en-US" sz="3600" b="1">
                <a:solidFill>
                  <a:srgbClr val="C00000"/>
                </a:solidFill>
              </a:rPr>
              <a:t>Ôn tập bài </a:t>
            </a:r>
            <a:r>
              <a:rPr lang="en-US" sz="3600" b="1" i="1">
                <a:solidFill>
                  <a:srgbClr val="C00000"/>
                </a:solidFill>
              </a:rPr>
              <a:t>Em yêu giờ học hát</a:t>
            </a:r>
            <a:r>
              <a:rPr lang="en-US" sz="3600" b="1">
                <a:solidFill>
                  <a:srgbClr val="C00000"/>
                </a:solidFill>
              </a:rPr>
              <a:t/>
            </a:r>
            <a:br>
              <a:rPr lang="en-US" sz="3600" b="1">
                <a:solidFill>
                  <a:srgbClr val="C00000"/>
                </a:solidFill>
              </a:rPr>
            </a:b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2" name="Karaoke Em Yêu giờ học hát (Chủ đề 1 - SGK Âm nhạc 6 Cánh diều)_mpeg2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600" y="1066800"/>
            <a:ext cx="71628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27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4" r="2135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2255837"/>
            <a:ext cx="8229600" cy="3459163"/>
          </a:xfrm>
        </p:spPr>
        <p:txBody>
          <a:bodyPr/>
          <a:lstStyle/>
          <a:p>
            <a:pPr marL="0" indent="0">
              <a:buNone/>
            </a:pPr>
            <a:r>
              <a:rPr lang="en-US" sz="2800">
                <a:solidFill>
                  <a:srgbClr val="0000FF"/>
                </a:solidFill>
              </a:rPr>
              <a:t>- Ôn tập các nội dung đã học ở Chủ đề 1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4" y="3810000"/>
            <a:ext cx="2519671" cy="290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80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819400" y="533400"/>
            <a:ext cx="6400800" cy="1470025"/>
          </a:xfrm>
          <a:solidFill>
            <a:schemeClr val="lt1">
              <a:alpha val="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err="1">
                <a:solidFill>
                  <a:srgbClr val="0000FF"/>
                </a:solidFill>
              </a:rPr>
              <a:t>Chủ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đề</a:t>
            </a:r>
            <a:r>
              <a:rPr lang="en-US" b="1" dirty="0">
                <a:solidFill>
                  <a:srgbClr val="0000FF"/>
                </a:solidFill>
              </a:rPr>
              <a:t> 1</a:t>
            </a:r>
            <a:br>
              <a:rPr lang="en-US" b="1" dirty="0">
                <a:solidFill>
                  <a:srgbClr val="0000FF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EM </a:t>
            </a:r>
            <a:r>
              <a:rPr lang="en-US" b="1" dirty="0" err="1">
                <a:solidFill>
                  <a:srgbClr val="C00000"/>
                </a:solidFill>
              </a:rPr>
              <a:t>YÊU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ÂM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NHẠC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5575"/>
            <a:ext cx="1727200" cy="1930400"/>
          </a:xfrm>
          <a:prstGeom prst="rect">
            <a:avLst/>
          </a:prstGeom>
        </p:spPr>
      </p:pic>
      <p:sp>
        <p:nvSpPr>
          <p:cNvPr id="6" name="Subtitle 6"/>
          <p:cNvSpPr>
            <a:spLocks noGrp="1"/>
          </p:cNvSpPr>
          <p:nvPr>
            <p:ph type="subTitle" idx="1"/>
          </p:nvPr>
        </p:nvSpPr>
        <p:spPr>
          <a:xfrm>
            <a:off x="685800" y="2514600"/>
            <a:ext cx="10591800" cy="3733800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vi-VN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  <a:p>
            <a:pPr algn="just"/>
            <a:r>
              <a:rPr lang="en-US" sz="36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-</a:t>
            </a:r>
            <a:r>
              <a:rPr lang="en-US" sz="36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</a:rPr>
              <a:t>Đọc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</a:rPr>
              <a:t>nhạc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Ôn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Bài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đọc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nhạc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số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1</a:t>
            </a:r>
          </a:p>
          <a:p>
            <a:pPr algn="just"/>
            <a:r>
              <a:rPr lang="en-US" sz="3600" b="1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>
                <a:solidFill>
                  <a:srgbClr val="0000FF"/>
                </a:solidFill>
                <a:latin typeface="+mj-lt"/>
              </a:rPr>
              <a:t>- </a:t>
            </a:r>
            <a:r>
              <a:rPr lang="en-US" sz="3600" b="1" dirty="0" err="1">
                <a:solidFill>
                  <a:srgbClr val="0000FF"/>
                </a:solidFill>
                <a:latin typeface="+mj-lt"/>
              </a:rPr>
              <a:t>Nhạc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</a:rPr>
              <a:t>cụ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Ôn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vi-VN" sz="3600" b="1" dirty="0">
                <a:solidFill>
                  <a:srgbClr val="C00000"/>
                </a:solidFill>
                <a:latin typeface="+mj-lt"/>
              </a:rPr>
              <a:t>hoà tấu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tiết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tấu</a:t>
            </a:r>
            <a:endParaRPr lang="en-US" sz="3600" b="1" dirty="0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en-US" sz="3600" b="1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>
                <a:solidFill>
                  <a:srgbClr val="0000FF"/>
                </a:solidFill>
                <a:latin typeface="+mj-lt"/>
              </a:rPr>
              <a:t>- </a:t>
            </a:r>
            <a:r>
              <a:rPr lang="en-US" sz="3600" b="1" dirty="0" err="1">
                <a:solidFill>
                  <a:srgbClr val="0000FF"/>
                </a:solidFill>
                <a:latin typeface="+mj-lt"/>
              </a:rPr>
              <a:t>Hát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Ôn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Em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yêu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giờ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học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hát</a:t>
            </a:r>
            <a:endParaRPr lang="en-US" sz="3600" b="1" dirty="0">
              <a:solidFill>
                <a:srgbClr val="C00000"/>
              </a:solidFill>
              <a:latin typeface="+mj-lt"/>
            </a:endParaRPr>
          </a:p>
          <a:p>
            <a:pPr algn="just"/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34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/>
          <a:lstStyle/>
          <a:p>
            <a:r>
              <a:rPr 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I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. Đọc nhạc: </a:t>
            </a:r>
            <a:r>
              <a:rPr lang="en-US" sz="3200" b="1">
                <a:solidFill>
                  <a:srgbClr val="C00000"/>
                </a:solidFill>
                <a:cs typeface="Times New Roman" panose="02020603050405020304" pitchFamily="18" charset="0"/>
              </a:rPr>
              <a:t>Ôn tập </a:t>
            </a:r>
            <a:r>
              <a:rPr lang="en-US" sz="3200" b="1" i="1">
                <a:solidFill>
                  <a:srgbClr val="C00000"/>
                </a:solidFill>
                <a:cs typeface="Times New Roman" panose="02020603050405020304" pitchFamily="18" charset="0"/>
              </a:rPr>
              <a:t>Bài đọc nhạc số 1</a:t>
            </a:r>
            <a:br>
              <a:rPr lang="en-US" sz="3200" b="1" i="1">
                <a:solidFill>
                  <a:srgbClr val="C00000"/>
                </a:solidFill>
                <a:cs typeface="Times New Roman" panose="02020603050405020304" pitchFamily="18" charset="0"/>
              </a:rPr>
            </a:b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Luyện đọc gam Đô trưởng và các nốt trục (Chủ đề 1 - SGK Âm nhạc 6 - Cánh diều)- Đã hạ xuống 01 Tone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334" r="4062"/>
          <a:stretch/>
        </p:blipFill>
        <p:spPr>
          <a:xfrm>
            <a:off x="1219199" y="914400"/>
            <a:ext cx="9677401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57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152400"/>
            <a:ext cx="8229600" cy="1143000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  <a:cs typeface="Times New Roman" panose="02020603050405020304" pitchFamily="18" charset="0"/>
              </a:rPr>
              <a:t>Đọc gam Đô trưởng theo mẫu âm</a:t>
            </a:r>
            <a:endParaRPr lang="en-US" sz="36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/>
          <a:srcRect l="15834" t="41481" r="37500" b="48149"/>
          <a:stretch/>
        </p:blipFill>
        <p:spPr>
          <a:xfrm>
            <a:off x="2286000" y="1035059"/>
            <a:ext cx="8534278" cy="10667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/>
          <a:srcRect l="15834" t="72222" r="37917" b="18148"/>
          <a:stretch/>
        </p:blipFill>
        <p:spPr>
          <a:xfrm>
            <a:off x="2286000" y="5499100"/>
            <a:ext cx="8458200" cy="990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/>
          <a:srcRect l="15834" t="58889" r="37917" b="32222"/>
          <a:stretch/>
        </p:blipFill>
        <p:spPr>
          <a:xfrm>
            <a:off x="2286000" y="4038600"/>
            <a:ext cx="8458200" cy="91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/>
          <a:srcRect l="15834" t="43333" r="37500" b="47037"/>
          <a:stretch/>
        </p:blipFill>
        <p:spPr>
          <a:xfrm>
            <a:off x="2286000" y="2582840"/>
            <a:ext cx="8534400" cy="990600"/>
          </a:xfrm>
          <a:prstGeom prst="rect">
            <a:avLst/>
          </a:prstGeom>
        </p:spPr>
      </p:pic>
      <p:sp>
        <p:nvSpPr>
          <p:cNvPr id="11" name="Oval 10"/>
          <p:cNvSpPr>
            <a:spLocks noChangeAspect="1"/>
          </p:cNvSpPr>
          <p:nvPr/>
        </p:nvSpPr>
        <p:spPr bwMode="auto">
          <a:xfrm>
            <a:off x="1597660" y="1257300"/>
            <a:ext cx="548640" cy="51435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600200" y="2838450"/>
            <a:ext cx="548640" cy="51435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2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1600200" y="4267200"/>
            <a:ext cx="548640" cy="51435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3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>
            <a:spLocks noChangeAspect="1"/>
          </p:cNvSpPr>
          <p:nvPr/>
        </p:nvSpPr>
        <p:spPr bwMode="auto">
          <a:xfrm>
            <a:off x="1600200" y="5734050"/>
            <a:ext cx="548640" cy="51435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4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15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8482" y="1226820"/>
            <a:ext cx="633984" cy="633984"/>
          </a:xfrm>
          <a:prstGeom prst="rect">
            <a:avLst/>
          </a:prstGeom>
        </p:spPr>
      </p:pic>
      <p:pic>
        <p:nvPicPr>
          <p:cNvPr id="16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8482" y="2801620"/>
            <a:ext cx="633984" cy="633984"/>
          </a:xfrm>
          <a:prstGeom prst="rect">
            <a:avLst/>
          </a:prstGeom>
        </p:spPr>
      </p:pic>
      <p:pic>
        <p:nvPicPr>
          <p:cNvPr id="17" name="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8482" y="4267200"/>
            <a:ext cx="633984" cy="633984"/>
          </a:xfrm>
          <a:prstGeom prst="rect">
            <a:avLst/>
          </a:prstGeom>
        </p:spPr>
      </p:pic>
      <p:pic>
        <p:nvPicPr>
          <p:cNvPr id="18" name="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8482" y="5732780"/>
            <a:ext cx="633984" cy="6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3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8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17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83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ĐỌC NHẠC SỐ 1 (Chủ đề 1 - SGK Âm nhạc 6 - Cánh diều)- Đã hạ 01 Tone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865" r="1865"/>
          <a:stretch/>
        </p:blipFill>
        <p:spPr>
          <a:xfrm>
            <a:off x="1752600" y="1600201"/>
            <a:ext cx="8686800" cy="413099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304800"/>
            <a:ext cx="8229600" cy="1143000"/>
          </a:xfrm>
        </p:spPr>
        <p:txBody>
          <a:bodyPr/>
          <a:lstStyle/>
          <a:p>
            <a:r>
              <a:rPr lang="en-US" sz="3200" b="1" i="1">
                <a:solidFill>
                  <a:srgbClr val="C00000"/>
                </a:solidFill>
                <a:cs typeface="Times New Roman" panose="02020603050405020304" pitchFamily="18" charset="0"/>
              </a:rPr>
              <a:t>Bài đọc nhạc số 1</a:t>
            </a:r>
            <a:br>
              <a:rPr lang="en-US" sz="3200" b="1" i="1">
                <a:solidFill>
                  <a:srgbClr val="C00000"/>
                </a:solidFill>
                <a:cs typeface="Times New Roman" panose="02020603050405020304" pitchFamily="18" charset="0"/>
              </a:rPr>
            </a:b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07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842656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  <a:cs typeface="Times New Roman" panose="02020603050405020304" pitchFamily="18" charset="0"/>
              </a:rPr>
              <a:t>II. </a:t>
            </a:r>
            <a:r>
              <a:rPr lang="en-US" sz="3600" b="1">
                <a:solidFill>
                  <a:srgbClr val="0000FF"/>
                </a:solidFill>
              </a:rPr>
              <a:t>Nhạc cụ: </a:t>
            </a:r>
            <a:br>
              <a:rPr lang="en-US" sz="3600" b="1">
                <a:solidFill>
                  <a:srgbClr val="0000FF"/>
                </a:solidFill>
              </a:rPr>
            </a:br>
            <a:r>
              <a:rPr lang="en-US" sz="3600" b="1">
                <a:solidFill>
                  <a:srgbClr val="C00000"/>
                </a:solidFill>
              </a:rPr>
              <a:t>Ôn tập bài </a:t>
            </a:r>
            <a:r>
              <a:rPr lang="vi-VN" sz="3600" b="1">
                <a:solidFill>
                  <a:srgbClr val="C00000"/>
                </a:solidFill>
              </a:rPr>
              <a:t>hoà tấu</a:t>
            </a:r>
            <a:r>
              <a:rPr lang="en-US" sz="3600" b="1">
                <a:solidFill>
                  <a:srgbClr val="C00000"/>
                </a:solidFill>
              </a:rPr>
              <a:t> và bài tập tiết tấu 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537" y="1600200"/>
            <a:ext cx="6638925" cy="482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834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6666" t="42593" r="43751" b="45825"/>
          <a:stretch/>
        </p:blipFill>
        <p:spPr>
          <a:xfrm>
            <a:off x="2590800" y="1981200"/>
            <a:ext cx="7239000" cy="11914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842656"/>
          </a:xfrm>
        </p:spPr>
        <p:txBody>
          <a:bodyPr/>
          <a:lstStyle/>
          <a:p>
            <a:r>
              <a:rPr lang="en-US" sz="3600" b="1">
                <a:solidFill>
                  <a:srgbClr val="C00000"/>
                </a:solidFill>
                <a:cs typeface="Times New Roman" panose="02020603050405020304" pitchFamily="18" charset="0"/>
              </a:rPr>
              <a:t>1. </a:t>
            </a:r>
            <a:r>
              <a:rPr lang="en-US" sz="3600" b="1">
                <a:solidFill>
                  <a:srgbClr val="C00000"/>
                </a:solidFill>
              </a:rPr>
              <a:t>Ôn tập bài </a:t>
            </a:r>
            <a:r>
              <a:rPr lang="vi-VN" sz="3600" b="1">
                <a:solidFill>
                  <a:srgbClr val="C00000"/>
                </a:solidFill>
              </a:rPr>
              <a:t>hoà tấu</a:t>
            </a:r>
            <a:r>
              <a:rPr lang="en-US" sz="3600" b="1">
                <a:solidFill>
                  <a:srgbClr val="C00000"/>
                </a:solidFill>
              </a:rPr>
              <a:t> 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05400" y="1524000"/>
            <a:ext cx="1741182" cy="507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Nét nhạc 1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16666" t="58889" r="43751" b="29259"/>
          <a:stretch/>
        </p:blipFill>
        <p:spPr>
          <a:xfrm>
            <a:off x="2667000" y="3733800"/>
            <a:ext cx="7239000" cy="1219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05400" y="3276600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Nét nhạc 2</a:t>
            </a:r>
            <a:endParaRPr lang="vi-VN" sz="2400" b="1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83753" y="914400"/>
            <a:ext cx="220284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BÈ KÈN PHÍM</a:t>
            </a:r>
            <a:endParaRPr lang="vi-VN" sz="2400" b="1">
              <a:solidFill>
                <a:srgbClr val="0000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321752" y="4745092"/>
            <a:ext cx="5517448" cy="1884308"/>
            <a:chOff x="3321752" y="4745092"/>
            <a:chExt cx="5517448" cy="188430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770" b="50000"/>
            <a:stretch/>
          </p:blipFill>
          <p:spPr>
            <a:xfrm>
              <a:off x="3321752" y="4745092"/>
              <a:ext cx="5517448" cy="188430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562600" y="6063367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89431" y="607296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2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16262" y="607296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65595" y="6063367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pic>
        <p:nvPicPr>
          <p:cNvPr id="14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36992" y="1460924"/>
            <a:ext cx="633984" cy="633984"/>
          </a:xfrm>
          <a:prstGeom prst="rect">
            <a:avLst/>
          </a:prstGeom>
        </p:spPr>
      </p:pic>
      <p:pic>
        <p:nvPicPr>
          <p:cNvPr id="15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36992" y="3169262"/>
            <a:ext cx="633984" cy="6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97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1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54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52800" y="838200"/>
            <a:ext cx="5791199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BÈ THANH PHÁCH VÀ TRỐNG NHỎ</a:t>
            </a:r>
            <a:endParaRPr lang="vi-VN" sz="2400" b="1">
              <a:solidFill>
                <a:srgbClr val="0000FF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457200" y="3336193"/>
            <a:ext cx="11304270" cy="1845407"/>
            <a:chOff x="457200" y="3336193"/>
            <a:chExt cx="11304270" cy="184540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/>
            <a:srcRect l="20000" t="47037" r="26250" b="41852"/>
            <a:stretch/>
          </p:blipFill>
          <p:spPr>
            <a:xfrm>
              <a:off x="457200" y="3621956"/>
              <a:ext cx="11304270" cy="1314437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1252904" y="3341948"/>
              <a:ext cx="1851162" cy="1839652"/>
              <a:chOff x="1252904" y="2444155"/>
              <a:chExt cx="1851162" cy="1839652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771">
                <a:off x="1252904" y="2444156"/>
                <a:ext cx="538216" cy="560014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9565" y="3793392"/>
                <a:ext cx="814501" cy="490415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771">
                <a:off x="1757522" y="2444155"/>
                <a:ext cx="538216" cy="56001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771">
                <a:off x="2466147" y="2444156"/>
                <a:ext cx="538216" cy="560014"/>
              </a:xfrm>
              <a:prstGeom prst="rect">
                <a:avLst/>
              </a:prstGeom>
            </p:spPr>
          </p:pic>
        </p:grpSp>
        <p:grpSp>
          <p:nvGrpSpPr>
            <p:cNvPr id="24" name="Group 23"/>
            <p:cNvGrpSpPr/>
            <p:nvPr/>
          </p:nvGrpSpPr>
          <p:grpSpPr>
            <a:xfrm>
              <a:off x="3810000" y="3336193"/>
              <a:ext cx="1981200" cy="1839652"/>
              <a:chOff x="1232770" y="2444155"/>
              <a:chExt cx="1981200" cy="1839652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771">
                <a:off x="1232770" y="2444156"/>
                <a:ext cx="538216" cy="560014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99469" y="3793392"/>
                <a:ext cx="814501" cy="490415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771">
                <a:off x="1876074" y="2444155"/>
                <a:ext cx="538216" cy="560014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771">
                <a:off x="2638074" y="2444156"/>
                <a:ext cx="538216" cy="560014"/>
              </a:xfrm>
              <a:prstGeom prst="rect">
                <a:avLst/>
              </a:prstGeom>
            </p:spPr>
          </p:pic>
        </p:grpSp>
        <p:grpSp>
          <p:nvGrpSpPr>
            <p:cNvPr id="29" name="Group 28"/>
            <p:cNvGrpSpPr/>
            <p:nvPr/>
          </p:nvGrpSpPr>
          <p:grpSpPr>
            <a:xfrm>
              <a:off x="6324600" y="3336193"/>
              <a:ext cx="1957501" cy="1839652"/>
              <a:chOff x="1232770" y="2444155"/>
              <a:chExt cx="1957501" cy="1839652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771">
                <a:off x="1232770" y="2444156"/>
                <a:ext cx="538216" cy="560014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75770" y="3793392"/>
                <a:ext cx="814501" cy="490415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771">
                <a:off x="1803850" y="2444155"/>
                <a:ext cx="538216" cy="560014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771">
                <a:off x="2565850" y="2444156"/>
                <a:ext cx="538216" cy="560014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9015299" y="3336193"/>
              <a:ext cx="1957501" cy="1839652"/>
              <a:chOff x="1232770" y="2444155"/>
              <a:chExt cx="1957501" cy="1839652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771">
                <a:off x="1232770" y="2444156"/>
                <a:ext cx="538216" cy="560014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75770" y="3793392"/>
                <a:ext cx="814501" cy="490415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771">
                <a:off x="1803850" y="2444155"/>
                <a:ext cx="538216" cy="560014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771">
                <a:off x="2565850" y="2444156"/>
                <a:ext cx="538216" cy="560014"/>
              </a:xfrm>
              <a:prstGeom prst="rect">
                <a:avLst/>
              </a:prstGeom>
            </p:spPr>
          </p:pic>
        </p:grpSp>
      </p:grpSp>
      <p:pic>
        <p:nvPicPr>
          <p:cNvPr id="39" name="CD1 AmHinhTietTau amTha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14415" y="2084486"/>
            <a:ext cx="633984" cy="6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4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23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181600" y="528935"/>
            <a:ext cx="16002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HOÀ TẤU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" name="Hoà tấu nhạc cụ (Chủ đề 1 - SGK Âm nhạc 6 - Cánh diều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0" y="1511300"/>
            <a:ext cx="8128000" cy="38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28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6210</TotalTime>
  <Words>143</Words>
  <Application>Microsoft Office PowerPoint</Application>
  <PresentationFormat>Custom</PresentationFormat>
  <Paragraphs>29</Paragraphs>
  <Slides>13</Slides>
  <Notes>0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Default Design</vt:lpstr>
      <vt:lpstr>Giáo viên: Đỗ Thị Thu Hà Trường: THCS An Viên</vt:lpstr>
      <vt:lpstr>Chủ đề 1 EM YÊU ÂM NHẠC</vt:lpstr>
      <vt:lpstr>I. Đọc nhạc: Ôn tập Bài đọc nhạc số 1 </vt:lpstr>
      <vt:lpstr>Đọc gam Đô trưởng theo mẫu âm</vt:lpstr>
      <vt:lpstr>Bài đọc nhạc số 1 </vt:lpstr>
      <vt:lpstr>II. Nhạc cụ:  Ôn tập bài hoà tấu và bài tập tiết tấu </vt:lpstr>
      <vt:lpstr>1. Ôn tập bài hoà tấu </vt:lpstr>
      <vt:lpstr>PowerPoint Presentation</vt:lpstr>
      <vt:lpstr>PowerPoint Presentation</vt:lpstr>
      <vt:lpstr>2. Ôn tập bài tập tiết tấu </vt:lpstr>
      <vt:lpstr>PowerPoint Presentation</vt:lpstr>
      <vt:lpstr>III. Hát:  Ôn tập bài Em yêu giờ học hát </vt:lpstr>
      <vt:lpstr>Dặn dò về nhà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ismail - [2010]</cp:lastModifiedBy>
  <cp:revision>242</cp:revision>
  <dcterms:created xsi:type="dcterms:W3CDTF">2006-11-06T13:45:38Z</dcterms:created>
  <dcterms:modified xsi:type="dcterms:W3CDTF">2022-09-12T21:05:59Z</dcterms:modified>
</cp:coreProperties>
</file>