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2043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Media Clip" type="txAndMedia">
  <p:cSld name="TEXT_AND_MEDIA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>
            <a:spLocks noGrp="1"/>
          </p:cNvSpPr>
          <p:nvPr>
            <p:ph type="media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981200" y="4800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70C0"/>
                </a:solidFill>
              </a:rPr>
              <a:t>Giáo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viên</a:t>
            </a:r>
            <a:r>
              <a:rPr lang="en-US" sz="2800" b="1" dirty="0">
                <a:solidFill>
                  <a:srgbClr val="0070C0"/>
                </a:solidFill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</a:rPr>
              <a:t>Đỗ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Thị</a:t>
            </a:r>
            <a:r>
              <a:rPr lang="en-US" sz="2800" b="1" dirty="0" smtClean="0">
                <a:solidFill>
                  <a:srgbClr val="0070C0"/>
                </a:solidFill>
              </a:rPr>
              <a:t> Thu </a:t>
            </a:r>
            <a:r>
              <a:rPr lang="en-US" sz="2800" b="1" dirty="0" err="1" smtClean="0">
                <a:solidFill>
                  <a:srgbClr val="0070C0"/>
                </a:solidFill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dirty="0" err="1">
                <a:solidFill>
                  <a:srgbClr val="0070C0"/>
                </a:solidFill>
              </a:rPr>
              <a:t>Trường</a:t>
            </a:r>
            <a:r>
              <a:rPr lang="en-US" sz="2800" b="1" dirty="0">
                <a:solidFill>
                  <a:srgbClr val="0070C0"/>
                </a:solidFill>
              </a:rPr>
              <a:t>: THCS </a:t>
            </a:r>
            <a:r>
              <a:rPr lang="en-US" sz="2800" b="1" dirty="0" smtClean="0">
                <a:solidFill>
                  <a:srgbClr val="0070C0"/>
                </a:solidFill>
              </a:rPr>
              <a:t>An </a:t>
            </a:r>
            <a:r>
              <a:rPr lang="en-US" sz="2800" b="1" dirty="0" err="1" smtClean="0">
                <a:solidFill>
                  <a:srgbClr val="0070C0"/>
                </a:solidFill>
              </a:rPr>
              <a:t>Viên</a:t>
            </a:r>
            <a:endParaRPr dirty="0"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2362201"/>
            <a:ext cx="3600000" cy="344761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3429000" y="762000"/>
            <a:ext cx="53142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ÂM NHẠC 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/>
        </p:nvSpPr>
        <p:spPr>
          <a:xfrm>
            <a:off x="4800600" y="228600"/>
            <a:ext cx="2514600" cy="461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HOÀ TẤU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838200"/>
            <a:ext cx="8369300" cy="5887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84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</a:rPr>
              <a:t>2. Ôn tập bài tập tiết tấu </a:t>
            </a:r>
            <a:endParaRPr sz="3600">
              <a:solidFill>
                <a:srgbClr val="C00000"/>
              </a:solidFill>
            </a:endParaRPr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914400"/>
            <a:ext cx="8496300" cy="56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1676400" y="76200"/>
            <a:ext cx="8686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FF"/>
                </a:solidFill>
              </a:rPr>
              <a:t>Ứng dụng đệm cho bài hát </a:t>
            </a:r>
            <a:r>
              <a:rPr lang="en-US" sz="2800" b="1" i="1">
                <a:solidFill>
                  <a:srgbClr val="C00000"/>
                </a:solidFill>
              </a:rPr>
              <a:t>Tình bạn bốn phương</a:t>
            </a:r>
            <a:endParaRPr sz="2800" b="1" i="1">
              <a:solidFill>
                <a:srgbClr val="C00000"/>
              </a:solidFill>
            </a:endParaRPr>
          </a:p>
        </p:txBody>
      </p:sp>
      <p:pic>
        <p:nvPicPr>
          <p:cNvPr id="225" name="Google Shape;2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115" y="147297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0715" y="179697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0715" y="202521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4795" y="241581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35075" y="371109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2645" y="838200"/>
            <a:ext cx="11150600" cy="56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</a:rPr>
              <a:t>III. Hát:  </a:t>
            </a:r>
            <a:r>
              <a:rPr lang="en-US" sz="3600" b="1">
                <a:solidFill>
                  <a:srgbClr val="C00000"/>
                </a:solidFill>
              </a:rPr>
              <a:t>Ôn tập bài </a:t>
            </a:r>
            <a:r>
              <a:rPr lang="en-US" sz="3600" b="1" i="1">
                <a:solidFill>
                  <a:srgbClr val="C00000"/>
                </a:solidFill>
              </a:rPr>
              <a:t>Tình bạn bốn phương</a:t>
            </a:r>
            <a:endParaRPr sz="3600">
              <a:solidFill>
                <a:srgbClr val="C00000"/>
              </a:solidFill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8700" y="1066800"/>
            <a:ext cx="7594600" cy="5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30"/>
          <p:cNvGrpSpPr/>
          <p:nvPr/>
        </p:nvGrpSpPr>
        <p:grpSpPr>
          <a:xfrm>
            <a:off x="533400" y="533400"/>
            <a:ext cx="10880405" cy="5791200"/>
            <a:chOff x="533400" y="533400"/>
            <a:chExt cx="10880405" cy="5791200"/>
          </a:xfrm>
        </p:grpSpPr>
        <p:pic>
          <p:nvPicPr>
            <p:cNvPr id="242" name="Google Shape;242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8195" y="533400"/>
              <a:ext cx="10635610" cy="579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30"/>
            <p:cNvSpPr/>
            <p:nvPr/>
          </p:nvSpPr>
          <p:spPr>
            <a:xfrm>
              <a:off x="533400" y="4876800"/>
              <a:ext cx="990600" cy="1066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 rotWithShape="1">
          <a:blip r:embed="rId3">
            <a:alphaModFix/>
          </a:blip>
          <a:srcRect t="44444" r="21352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1981200" y="854076"/>
            <a:ext cx="8229600" cy="87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</a:rPr>
              <a:t>Dặn dò về nhà</a:t>
            </a:r>
            <a:endParaRPr sz="3200" b="1">
              <a:solidFill>
                <a:srgbClr val="0000FF"/>
              </a:solidFill>
            </a:endParaRPr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2667000" y="2255837"/>
            <a:ext cx="8229600" cy="345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>
                <a:solidFill>
                  <a:srgbClr val="0000FF"/>
                </a:solidFill>
              </a:rPr>
              <a:t>- Ôn tập các nội dung đã học ở Chủ đề 4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251" name="Google Shape;2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3581400"/>
            <a:ext cx="2672071" cy="3085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2362200" y="533400"/>
            <a:ext cx="7315200" cy="1470025"/>
          </a:xfrm>
          <a:prstGeom prst="rect">
            <a:avLst/>
          </a:prstGeom>
          <a:solidFill>
            <a:schemeClr val="lt1">
              <a:alpha val="0"/>
            </a:schemeClr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Chủ đề 4</a:t>
            </a:r>
            <a:br>
              <a:rPr lang="en-US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TÌNH BẠN BỐN PHƯƠNG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5575"/>
            <a:ext cx="172720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762000" y="2514600"/>
            <a:ext cx="10515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Tiết 4</a:t>
            </a:r>
            <a:endParaRPr/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36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Đọc nhạc: </a:t>
            </a:r>
            <a:r>
              <a:rPr lang="en-US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Ôn tập </a:t>
            </a:r>
            <a:r>
              <a:rPr lang="en-US" sz="3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Bài đọc nhạc số 4</a:t>
            </a:r>
            <a:endParaRPr sz="3600" b="1" i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Nhạc cụ: </a:t>
            </a:r>
            <a:r>
              <a:rPr lang="en-US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Ôn tập bài hoà tấu và bài tập tiết tấu</a:t>
            </a: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Hát: </a:t>
            </a:r>
            <a:r>
              <a:rPr lang="en-US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Ôn tập bài </a:t>
            </a:r>
            <a:r>
              <a:rPr lang="en-US" sz="3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Tình bạn bốn phương</a:t>
            </a: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2514600" y="0"/>
            <a:ext cx="1322147" cy="9499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</a:rPr>
              <a:t>I. Đọc nhạc</a:t>
            </a:r>
            <a:br>
              <a:rPr lang="en-US" sz="3200" b="1">
                <a:solidFill>
                  <a:srgbClr val="0000FF"/>
                </a:solidFill>
              </a:rPr>
            </a:br>
            <a:r>
              <a:rPr lang="en-US" sz="3200" b="1">
                <a:solidFill>
                  <a:srgbClr val="C00000"/>
                </a:solidFill>
              </a:rPr>
              <a:t>Ôn tập </a:t>
            </a:r>
            <a:r>
              <a:rPr lang="en-US" sz="3200" b="1" i="1">
                <a:solidFill>
                  <a:srgbClr val="C00000"/>
                </a:solidFill>
              </a:rPr>
              <a:t>Bài đọc nhạc số 4</a:t>
            </a:r>
            <a:endParaRPr sz="3600" b="1" i="1">
              <a:solidFill>
                <a:srgbClr val="C00000"/>
              </a:solidFill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23830"/>
          <a:stretch/>
        </p:blipFill>
        <p:spPr>
          <a:xfrm>
            <a:off x="69850" y="269240"/>
            <a:ext cx="1893570" cy="1235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19"/>
          <p:cNvGrpSpPr/>
          <p:nvPr/>
        </p:nvGrpSpPr>
        <p:grpSpPr>
          <a:xfrm>
            <a:off x="861060" y="1638300"/>
            <a:ext cx="10469880" cy="4914900"/>
            <a:chOff x="861060" y="723900"/>
            <a:chExt cx="10469880" cy="4914900"/>
          </a:xfrm>
        </p:grpSpPr>
        <p:pic>
          <p:nvPicPr>
            <p:cNvPr id="134" name="Google Shape;134;p19"/>
            <p:cNvPicPr preferRelativeResize="0"/>
            <p:nvPr/>
          </p:nvPicPr>
          <p:blipFill rotWithShape="1">
            <a:blip r:embed="rId4">
              <a:alphaModFix/>
            </a:blip>
            <a:srcRect l="13610" b="72868"/>
            <a:stretch/>
          </p:blipFill>
          <p:spPr>
            <a:xfrm>
              <a:off x="2286000" y="723900"/>
              <a:ext cx="9044940" cy="133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9"/>
            <p:cNvPicPr preferRelativeResize="0"/>
            <p:nvPr/>
          </p:nvPicPr>
          <p:blipFill rotWithShape="1">
            <a:blip r:embed="rId4">
              <a:alphaModFix/>
            </a:blip>
            <a:srcRect t="25582"/>
            <a:stretch/>
          </p:blipFill>
          <p:spPr>
            <a:xfrm>
              <a:off x="861060" y="1981200"/>
              <a:ext cx="10469880" cy="3657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740" y="9525"/>
            <a:ext cx="1076851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2711" y="1143000"/>
            <a:ext cx="9746578" cy="526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10972800" cy="84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</a:rPr>
              <a:t>II. Nhạc cụ</a:t>
            </a:r>
            <a:r>
              <a:rPr lang="en-US" sz="3600" b="1">
                <a:solidFill>
                  <a:srgbClr val="C00000"/>
                </a:solidFill>
              </a:rPr>
              <a:t/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Ôn tập bài hoà tấu và bài tập tiết tấu </a:t>
            </a:r>
            <a:endParaRPr sz="3600">
              <a:solidFill>
                <a:srgbClr val="C00000"/>
              </a:solidFill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5033"/>
            <a:ext cx="1676400" cy="128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3119" y="1905000"/>
            <a:ext cx="8158162" cy="441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84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</a:rPr>
              <a:t>1. Ôn tập bài hoà tấu </a:t>
            </a:r>
            <a:endParaRPr sz="3600">
              <a:solidFill>
                <a:srgbClr val="C00000"/>
              </a:solidFill>
            </a:endParaRPr>
          </a:p>
        </p:txBody>
      </p:sp>
      <p:grpSp>
        <p:nvGrpSpPr>
          <p:cNvPr id="158" name="Google Shape;158;p23"/>
          <p:cNvGrpSpPr/>
          <p:nvPr/>
        </p:nvGrpSpPr>
        <p:grpSpPr>
          <a:xfrm>
            <a:off x="2087308" y="796429"/>
            <a:ext cx="9592557" cy="5909171"/>
            <a:chOff x="2087308" y="762000"/>
            <a:chExt cx="9592557" cy="5909171"/>
          </a:xfrm>
        </p:grpSpPr>
        <p:pic>
          <p:nvPicPr>
            <p:cNvPr id="159" name="Google Shape;159;p23"/>
            <p:cNvPicPr preferRelativeResize="0"/>
            <p:nvPr/>
          </p:nvPicPr>
          <p:blipFill rotWithShape="1">
            <a:blip r:embed="rId3">
              <a:alphaModFix/>
            </a:blip>
            <a:srcRect l="25656" t="523" b="91973"/>
            <a:stretch/>
          </p:blipFill>
          <p:spPr>
            <a:xfrm>
              <a:off x="3641211" y="762000"/>
              <a:ext cx="8038654" cy="602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3"/>
            <p:cNvPicPr preferRelativeResize="0"/>
            <p:nvPr/>
          </p:nvPicPr>
          <p:blipFill rotWithShape="1">
            <a:blip r:embed="rId3">
              <a:alphaModFix/>
            </a:blip>
            <a:srcRect t="11778"/>
            <a:stretch/>
          </p:blipFill>
          <p:spPr>
            <a:xfrm>
              <a:off x="2087308" y="1295400"/>
              <a:ext cx="8199692" cy="53757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1584960" y="3313084"/>
            <a:ext cx="548640" cy="537210"/>
          </a:xfrm>
          <a:prstGeom prst="ellipse">
            <a:avLst/>
          </a:prstGeom>
          <a:solidFill>
            <a:srgbClr val="B2DE8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1584960" y="5025390"/>
            <a:ext cx="548640" cy="537210"/>
          </a:xfrm>
          <a:prstGeom prst="ellipse">
            <a:avLst/>
          </a:prstGeom>
          <a:solidFill>
            <a:srgbClr val="B2DE8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609600" y="1295400"/>
            <a:ext cx="787825" cy="4639117"/>
          </a:xfrm>
          <a:prstGeom prst="leftBrace">
            <a:avLst>
              <a:gd name="adj1" fmla="val 8333"/>
              <a:gd name="adj2" fmla="val 48686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00025" y="3405793"/>
            <a:ext cx="2190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/>
          <p:nvPr/>
        </p:nvSpPr>
        <p:spPr>
          <a:xfrm>
            <a:off x="1143000" y="1600200"/>
            <a:ext cx="1243965" cy="537210"/>
          </a:xfrm>
          <a:prstGeom prst="ellipse">
            <a:avLst/>
          </a:prstGeom>
          <a:solidFill>
            <a:srgbClr val="B2DE8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+ 2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 l="9375" t="24442" r="53750" b="66467"/>
          <a:stretch/>
        </p:blipFill>
        <p:spPr>
          <a:xfrm>
            <a:off x="2421566" y="1427117"/>
            <a:ext cx="6743700" cy="93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 l="9375" t="37037" r="53750" b="53873"/>
          <a:stretch/>
        </p:blipFill>
        <p:spPr>
          <a:xfrm>
            <a:off x="2400300" y="3009866"/>
            <a:ext cx="6743700" cy="93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4">
            <a:alphaModFix/>
          </a:blip>
          <a:srcRect l="9375" t="51852" r="53750" b="38889"/>
          <a:stretch/>
        </p:blipFill>
        <p:spPr>
          <a:xfrm>
            <a:off x="2386965" y="4785501"/>
            <a:ext cx="6743700" cy="9525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4"/>
          <p:cNvGrpSpPr/>
          <p:nvPr/>
        </p:nvGrpSpPr>
        <p:grpSpPr>
          <a:xfrm>
            <a:off x="9525000" y="838200"/>
            <a:ext cx="1981200" cy="1884308"/>
            <a:chOff x="8763000" y="1195451"/>
            <a:chExt cx="1981200" cy="1884308"/>
          </a:xfrm>
        </p:grpSpPr>
        <p:pic>
          <p:nvPicPr>
            <p:cNvPr id="174" name="Google Shape;174;p24"/>
            <p:cNvPicPr preferRelativeResize="0"/>
            <p:nvPr/>
          </p:nvPicPr>
          <p:blipFill rotWithShape="1">
            <a:blip r:embed="rId5">
              <a:alphaModFix/>
            </a:blip>
            <a:srcRect l="15225" r="55246" b="50000"/>
            <a:stretch/>
          </p:blipFill>
          <p:spPr>
            <a:xfrm>
              <a:off x="8763000" y="1195451"/>
              <a:ext cx="1981200" cy="1884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4"/>
            <p:cNvSpPr txBox="1"/>
            <p:nvPr/>
          </p:nvSpPr>
          <p:spPr>
            <a:xfrm>
              <a:off x="9982200" y="2513726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4"/>
            <p:cNvSpPr txBox="1"/>
            <p:nvPr/>
          </p:nvSpPr>
          <p:spPr>
            <a:xfrm>
              <a:off x="9800428" y="251269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4"/>
            <p:cNvSpPr txBox="1"/>
            <p:nvPr/>
          </p:nvSpPr>
          <p:spPr>
            <a:xfrm>
              <a:off x="9579934" y="2508579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24"/>
          <p:cNvSpPr txBox="1"/>
          <p:nvPr/>
        </p:nvSpPr>
        <p:spPr>
          <a:xfrm>
            <a:off x="4883753" y="381000"/>
            <a:ext cx="2202847" cy="461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BÈ KÈN PHÍM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24"/>
          <p:cNvGrpSpPr/>
          <p:nvPr/>
        </p:nvGrpSpPr>
        <p:grpSpPr>
          <a:xfrm>
            <a:off x="9448800" y="2611492"/>
            <a:ext cx="2057400" cy="1884308"/>
            <a:chOff x="8686800" y="3983092"/>
            <a:chExt cx="2057400" cy="1884308"/>
          </a:xfrm>
        </p:grpSpPr>
        <p:pic>
          <p:nvPicPr>
            <p:cNvPr id="180" name="Google Shape;180;p24"/>
            <p:cNvPicPr preferRelativeResize="0"/>
            <p:nvPr/>
          </p:nvPicPr>
          <p:blipFill rotWithShape="1">
            <a:blip r:embed="rId5">
              <a:alphaModFix/>
            </a:blip>
            <a:srcRect l="15226" r="54110" b="50000"/>
            <a:stretch/>
          </p:blipFill>
          <p:spPr>
            <a:xfrm>
              <a:off x="8686800" y="3983092"/>
              <a:ext cx="2057400" cy="1884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4"/>
            <p:cNvSpPr txBox="1"/>
            <p:nvPr/>
          </p:nvSpPr>
          <p:spPr>
            <a:xfrm>
              <a:off x="9267028" y="5290734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4"/>
            <p:cNvSpPr txBox="1"/>
            <p:nvPr/>
          </p:nvSpPr>
          <p:spPr>
            <a:xfrm>
              <a:off x="9709299" y="5268433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4"/>
            <p:cNvSpPr txBox="1"/>
            <p:nvPr/>
          </p:nvSpPr>
          <p:spPr>
            <a:xfrm>
              <a:off x="9494870" y="528010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4"/>
            <p:cNvSpPr txBox="1"/>
            <p:nvPr/>
          </p:nvSpPr>
          <p:spPr>
            <a:xfrm>
              <a:off x="8839200" y="5296220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9067800" y="5289699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24"/>
          <p:cNvGrpSpPr/>
          <p:nvPr/>
        </p:nvGrpSpPr>
        <p:grpSpPr>
          <a:xfrm>
            <a:off x="9448800" y="4364092"/>
            <a:ext cx="1981200" cy="1884308"/>
            <a:chOff x="8763000" y="1195451"/>
            <a:chExt cx="1981200" cy="1884308"/>
          </a:xfrm>
        </p:grpSpPr>
        <p:pic>
          <p:nvPicPr>
            <p:cNvPr id="187" name="Google Shape;187;p24"/>
            <p:cNvPicPr preferRelativeResize="0"/>
            <p:nvPr/>
          </p:nvPicPr>
          <p:blipFill rotWithShape="1">
            <a:blip r:embed="rId5">
              <a:alphaModFix/>
            </a:blip>
            <a:srcRect l="15225" r="55246" b="50000"/>
            <a:stretch/>
          </p:blipFill>
          <p:spPr>
            <a:xfrm>
              <a:off x="8763000" y="1195451"/>
              <a:ext cx="1981200" cy="1884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4"/>
            <p:cNvSpPr txBox="1"/>
            <p:nvPr/>
          </p:nvSpPr>
          <p:spPr>
            <a:xfrm>
              <a:off x="9982200" y="2513726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4"/>
            <p:cNvSpPr txBox="1"/>
            <p:nvPr/>
          </p:nvSpPr>
          <p:spPr>
            <a:xfrm>
              <a:off x="9800428" y="251269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4"/>
            <p:cNvSpPr txBox="1"/>
            <p:nvPr/>
          </p:nvSpPr>
          <p:spPr>
            <a:xfrm>
              <a:off x="9579934" y="2508579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1" name="Google Shape;19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5441" y="33528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/>
        </p:nvSpPr>
        <p:spPr>
          <a:xfrm>
            <a:off x="4495799" y="838200"/>
            <a:ext cx="3200401" cy="461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BÈ TRỐNG NHỎ 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25"/>
          <p:cNvGrpSpPr/>
          <p:nvPr/>
        </p:nvGrpSpPr>
        <p:grpSpPr>
          <a:xfrm>
            <a:off x="2057400" y="2961015"/>
            <a:ext cx="8092440" cy="1373517"/>
            <a:chOff x="2209800" y="2961015"/>
            <a:chExt cx="8092440" cy="1373517"/>
          </a:xfrm>
        </p:grpSpPr>
        <p:pic>
          <p:nvPicPr>
            <p:cNvPr id="198" name="Google Shape;198;p25"/>
            <p:cNvPicPr preferRelativeResize="0"/>
            <p:nvPr/>
          </p:nvPicPr>
          <p:blipFill rotWithShape="1">
            <a:blip r:embed="rId3">
              <a:alphaModFix/>
            </a:blip>
            <a:srcRect l="16250" t="44444" r="46875" b="46667"/>
            <a:stretch/>
          </p:blipFill>
          <p:spPr>
            <a:xfrm>
              <a:off x="2209800" y="2961015"/>
              <a:ext cx="8092440" cy="109729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9" name="Google Shape;199;p25"/>
            <p:cNvGrpSpPr/>
            <p:nvPr/>
          </p:nvGrpSpPr>
          <p:grpSpPr>
            <a:xfrm>
              <a:off x="2819401" y="3718701"/>
              <a:ext cx="2876109" cy="615831"/>
              <a:chOff x="2819401" y="3718701"/>
              <a:chExt cx="2876109" cy="615831"/>
            </a:xfrm>
          </p:grpSpPr>
          <p:pic>
            <p:nvPicPr>
              <p:cNvPr id="200" name="Google Shape;200;p25"/>
              <p:cNvPicPr preferRelativeResize="0"/>
              <p:nvPr/>
            </p:nvPicPr>
            <p:blipFill rotWithShape="1">
              <a:blip r:embed="rId4">
                <a:alphaModFix/>
              </a:blip>
              <a:srcRect t="5053" r="63036"/>
              <a:stretch/>
            </p:blipFill>
            <p:spPr>
              <a:xfrm>
                <a:off x="2819401" y="3809999"/>
                <a:ext cx="1066800" cy="5245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Google Shape;201;p25"/>
              <p:cNvPicPr preferRelativeResize="0"/>
              <p:nvPr/>
            </p:nvPicPr>
            <p:blipFill rotWithShape="1">
              <a:blip r:embed="rId4">
                <a:alphaModFix/>
              </a:blip>
              <a:srcRect l="36963" t="-9547" r="31352"/>
              <a:stretch/>
            </p:blipFill>
            <p:spPr>
              <a:xfrm>
                <a:off x="3670006" y="3718701"/>
                <a:ext cx="914400" cy="6051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2" name="Google Shape;202;p25"/>
              <p:cNvPicPr preferRelativeResize="0"/>
              <p:nvPr/>
            </p:nvPicPr>
            <p:blipFill rotWithShape="1">
              <a:blip r:embed="rId4">
                <a:alphaModFix/>
              </a:blip>
              <a:srcRect t="5053" r="63036"/>
              <a:stretch/>
            </p:blipFill>
            <p:spPr>
              <a:xfrm>
                <a:off x="4628710" y="3796041"/>
                <a:ext cx="1066800" cy="5245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3" name="Google Shape;203;p25"/>
            <p:cNvGrpSpPr/>
            <p:nvPr/>
          </p:nvGrpSpPr>
          <p:grpSpPr>
            <a:xfrm>
              <a:off x="6169541" y="3704743"/>
              <a:ext cx="3203059" cy="615831"/>
              <a:chOff x="2819401" y="3718701"/>
              <a:chExt cx="3203059" cy="615831"/>
            </a:xfrm>
          </p:grpSpPr>
          <p:pic>
            <p:nvPicPr>
              <p:cNvPr id="204" name="Google Shape;204;p25"/>
              <p:cNvPicPr preferRelativeResize="0"/>
              <p:nvPr/>
            </p:nvPicPr>
            <p:blipFill rotWithShape="1">
              <a:blip r:embed="rId4">
                <a:alphaModFix/>
              </a:blip>
              <a:srcRect t="5053" r="63036"/>
              <a:stretch/>
            </p:blipFill>
            <p:spPr>
              <a:xfrm>
                <a:off x="2819401" y="3809999"/>
                <a:ext cx="1066800" cy="5245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25"/>
              <p:cNvPicPr preferRelativeResize="0"/>
              <p:nvPr/>
            </p:nvPicPr>
            <p:blipFill rotWithShape="1">
              <a:blip r:embed="rId4">
                <a:alphaModFix/>
              </a:blip>
              <a:srcRect l="36963" t="-9547" r="31352"/>
              <a:stretch/>
            </p:blipFill>
            <p:spPr>
              <a:xfrm>
                <a:off x="3888860" y="3718701"/>
                <a:ext cx="914400" cy="6051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25"/>
              <p:cNvPicPr preferRelativeResize="0"/>
              <p:nvPr/>
            </p:nvPicPr>
            <p:blipFill rotWithShape="1">
              <a:blip r:embed="rId4">
                <a:alphaModFix/>
              </a:blip>
              <a:srcRect t="5053" r="63036"/>
              <a:stretch/>
            </p:blipFill>
            <p:spPr>
              <a:xfrm>
                <a:off x="4955660" y="3796041"/>
                <a:ext cx="1066800" cy="5245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07" name="Google Shape;20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6341" y="1933902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Custom</PresentationFormat>
  <Paragraphs>32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Giáo viên: Đỗ Thị Thu Hà Trường: THCS An Viên</vt:lpstr>
      <vt:lpstr>Chủ đề 4 TÌNH BẠN BỐN PHƯƠNG</vt:lpstr>
      <vt:lpstr>I. Đọc nhạc Ôn tập Bài đọc nhạc số 4</vt:lpstr>
      <vt:lpstr>PowerPoint Presentation</vt:lpstr>
      <vt:lpstr>PowerPoint Presentation</vt:lpstr>
      <vt:lpstr>II. Nhạc cụ Ôn tập bài hoà tấu và bài tập tiết tấu </vt:lpstr>
      <vt:lpstr>1. Ôn tập bài hoà tấu </vt:lpstr>
      <vt:lpstr>PowerPoint Presentation</vt:lpstr>
      <vt:lpstr>PowerPoint Presentation</vt:lpstr>
      <vt:lpstr>PowerPoint Presentation</vt:lpstr>
      <vt:lpstr>2. Ôn tập bài tập tiết tấu </vt:lpstr>
      <vt:lpstr>Ứng dụng đệm cho bài hát Tình bạn bốn phương</vt:lpstr>
      <vt:lpstr>III. Hát:  Ôn tập bài Tình bạn bốn phương</vt:lpstr>
      <vt:lpstr>PowerPoint Presentation</vt:lpstr>
      <vt:lpstr>Dặn dò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Đỗ Thị Thu Hà Trường: THCS An Viên</dc:title>
  <cp:lastModifiedBy>ismail - [2010]</cp:lastModifiedBy>
  <cp:revision>1</cp:revision>
  <dcterms:modified xsi:type="dcterms:W3CDTF">2022-11-25T08:57:42Z</dcterms:modified>
</cp:coreProperties>
</file>